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FFC0"/>
    <a:srgbClr val="ECCBCA"/>
    <a:srgbClr val="E9C2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8" autoAdjust="0"/>
    <p:restoredTop sz="94660"/>
  </p:normalViewPr>
  <p:slideViewPr>
    <p:cSldViewPr>
      <p:cViewPr varScale="1">
        <p:scale>
          <a:sx n="70" d="100"/>
          <a:sy n="70" d="100"/>
        </p:scale>
        <p:origin x="134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DB3C79-CE03-4DD2-B797-C0B47F7F52A1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285CE-BA5C-423D-BD34-04A2A8BA1A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641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E285CE-BA5C-423D-BD34-04A2A8BA1AF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318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E285CE-BA5C-423D-BD34-04A2A8BA1AF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876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908720"/>
            <a:ext cx="8244408" cy="92025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  <a:latin typeface="Bookman Old Style" pitchFamily="18" charset="0"/>
              </a:rPr>
              <a:t>Интерактивная   игра</a:t>
            </a:r>
            <a:r>
              <a:rPr lang="ru-RU" sz="4800" b="1" i="1" dirty="0" smtClean="0">
                <a:solidFill>
                  <a:srgbClr val="7030A0"/>
                </a:solidFill>
                <a:latin typeface="Bookman Old Style" pitchFamily="18" charset="0"/>
              </a:rPr>
              <a:t>.</a:t>
            </a:r>
          </a:p>
          <a:p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Знатоки русского языка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 </a:t>
            </a:r>
            <a:endParaRPr lang="ru-RU" sz="4400" b="1" i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>(повторение изученного в 3 классе)</a:t>
            </a:r>
            <a:r>
              <a:rPr lang="ru-RU" sz="4800" b="1" i="1" dirty="0" smtClean="0">
                <a:solidFill>
                  <a:srgbClr val="7030A0"/>
                </a:solidFill>
                <a:latin typeface="Bookman Old Style" pitchFamily="18" charset="0"/>
              </a:rPr>
              <a:t> </a:t>
            </a:r>
            <a:endParaRPr lang="ru-RU" sz="4800" b="1" i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algn="ctr"/>
            <a:r>
              <a:rPr lang="ru-RU" sz="4800" b="1" i="1" dirty="0" smtClean="0">
                <a:solidFill>
                  <a:srgbClr val="7030A0"/>
                </a:solidFill>
                <a:latin typeface="Bookman Old Style" pitchFamily="18" charset="0"/>
              </a:rPr>
              <a:t>  </a:t>
            </a:r>
          </a:p>
          <a:p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</a:rPr>
              <a:t>                  </a:t>
            </a:r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</a:rPr>
              <a:t>авторы</a:t>
            </a:r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</a:rPr>
              <a:t>: Чернакова Т. В.</a:t>
            </a:r>
          </a:p>
          <a:p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</a:rPr>
              <a:t>                                 </a:t>
            </a:r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</a:rPr>
              <a:t>Чернакова </a:t>
            </a:r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</a:rPr>
              <a:t>С. В</a:t>
            </a:r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</a:rPr>
              <a:t>.</a:t>
            </a:r>
          </a:p>
          <a:p>
            <a:pPr algn="r"/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</a:rPr>
              <a:t>у</a:t>
            </a: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</a:rPr>
              <a:t>чителя начальных классов </a:t>
            </a:r>
          </a:p>
          <a:p>
            <a:pPr algn="r"/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</a:rPr>
              <a:t>МБОУ «</a:t>
            </a:r>
            <a:r>
              <a:rPr lang="ru-RU" sz="2000" b="1" i="1" dirty="0" err="1" smtClean="0">
                <a:solidFill>
                  <a:srgbClr val="7030A0"/>
                </a:solidFill>
                <a:latin typeface="Bookman Old Style" pitchFamily="18" charset="0"/>
              </a:rPr>
              <a:t>Шипуновская</a:t>
            </a: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</a:rPr>
              <a:t> СОШ</a:t>
            </a:r>
          </a:p>
          <a:p>
            <a:pPr algn="r"/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</a:rPr>
              <a:t>и</a:t>
            </a: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</a:rPr>
              <a:t>м. А.В. Луначарского»</a:t>
            </a:r>
          </a:p>
          <a:p>
            <a:pPr algn="r"/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</a:rPr>
              <a:t>Алтайский край </a:t>
            </a:r>
            <a:endParaRPr lang="ru-RU" sz="2000" b="1" i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endParaRPr lang="ru-RU" sz="4800" b="1" i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endParaRPr lang="ru-RU" sz="2800" b="1" i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endParaRPr lang="ru-RU" sz="4800" b="1" i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endParaRPr lang="ru-RU" sz="4800" b="1" i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endParaRPr lang="ru-RU" sz="4800" b="1" i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endParaRPr lang="ru-RU" sz="48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5" name="Picture 8" descr="C:\Users\Клиент CW\Pictures\Анимашки\6520036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221088"/>
            <a:ext cx="1152128" cy="23042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88424" y="188640"/>
            <a:ext cx="576064" cy="554360"/>
          </a:xfrm>
          <a:prstGeom prst="star5">
            <a:avLst/>
          </a:prstGeom>
          <a:solidFill>
            <a:srgbClr val="00B0F0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/>
          <p:cNvSpPr/>
          <p:nvPr/>
        </p:nvSpPr>
        <p:spPr>
          <a:xfrm rot="21354113">
            <a:off x="611560" y="189000"/>
            <a:ext cx="3492000" cy="3492000"/>
          </a:xfrm>
          <a:prstGeom prst="sun">
            <a:avLst>
              <a:gd name="adj" fmla="val 21042"/>
            </a:avLst>
          </a:prstGeom>
          <a:solidFill>
            <a:srgbClr val="BDFFC0"/>
          </a:solidFill>
          <a:ln w="1143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лнце 9"/>
          <p:cNvSpPr/>
          <p:nvPr/>
        </p:nvSpPr>
        <p:spPr>
          <a:xfrm rot="20541890">
            <a:off x="4139952" y="1268760"/>
            <a:ext cx="3708000" cy="3708000"/>
          </a:xfrm>
          <a:prstGeom prst="sun">
            <a:avLst>
              <a:gd name="adj" fmla="val 21042"/>
            </a:avLst>
          </a:prstGeom>
          <a:solidFill>
            <a:schemeClr val="accent1">
              <a:lumMod val="60000"/>
              <a:lumOff val="40000"/>
            </a:schemeClr>
          </a:solidFill>
          <a:ln w="1143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 rot="20820692">
            <a:off x="1486884" y="3199636"/>
            <a:ext cx="3492000" cy="3492000"/>
          </a:xfrm>
          <a:prstGeom prst="sun">
            <a:avLst>
              <a:gd name="adj" fmla="val 21733"/>
            </a:avLst>
          </a:prstGeom>
          <a:solidFill>
            <a:srgbClr val="ECCBCA"/>
          </a:solidFill>
          <a:ln w="1143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187624" y="1196752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err="1" smtClean="0"/>
              <a:t>Тра</a:t>
            </a:r>
            <a:r>
              <a:rPr lang="ru-RU" sz="2000" b="1" i="1" dirty="0" smtClean="0"/>
              <a:t>…</a:t>
            </a:r>
            <a:r>
              <a:rPr lang="ru-RU" sz="2000" b="1" i="1" dirty="0" err="1" smtClean="0"/>
              <a:t>ка</a:t>
            </a:r>
            <a:r>
              <a:rPr lang="ru-RU" sz="2000" b="1" i="1" dirty="0" smtClean="0"/>
              <a:t>, </a:t>
            </a:r>
            <a:r>
              <a:rPr lang="ru-RU" sz="2000" b="1" i="1" dirty="0" err="1" smtClean="0"/>
              <a:t>з</a:t>
            </a:r>
            <a:r>
              <a:rPr lang="ru-RU" sz="2000" b="1" i="1" dirty="0" smtClean="0"/>
              <a:t>…</a:t>
            </a:r>
            <a:r>
              <a:rPr lang="ru-RU" sz="2000" b="1" i="1" dirty="0" err="1" smtClean="0"/>
              <a:t>лёный</a:t>
            </a:r>
            <a:r>
              <a:rPr lang="ru-RU" sz="2000" b="1" i="1" dirty="0" smtClean="0"/>
              <a:t>, </a:t>
            </a:r>
            <a:r>
              <a:rPr lang="ru-RU" sz="2000" b="1" i="1" dirty="0" err="1" smtClean="0"/>
              <a:t>радос</a:t>
            </a:r>
            <a:r>
              <a:rPr lang="ru-RU" sz="2000" b="1" i="1" dirty="0" smtClean="0"/>
              <a:t>(?)но, </a:t>
            </a:r>
            <a:r>
              <a:rPr lang="ru-RU" sz="2000" b="1" i="1" dirty="0" err="1" smtClean="0"/>
              <a:t>сле</a:t>
            </a:r>
            <a:r>
              <a:rPr lang="ru-RU" sz="2000" b="1" i="1" dirty="0" smtClean="0"/>
              <a:t>…, с…</a:t>
            </a:r>
            <a:r>
              <a:rPr lang="ru-RU" sz="2000" b="1" i="1" dirty="0" err="1" smtClean="0"/>
              <a:t>сульки</a:t>
            </a:r>
            <a:r>
              <a:rPr lang="ru-RU" sz="2000" b="1" i="1" dirty="0" smtClean="0"/>
              <a:t>, со(?)</a:t>
            </a:r>
            <a:r>
              <a:rPr lang="ru-RU" sz="2000" b="1" i="1" dirty="0" err="1" smtClean="0"/>
              <a:t>нце</a:t>
            </a:r>
            <a:r>
              <a:rPr lang="ru-RU" sz="2000" b="1" i="1" dirty="0" smtClean="0"/>
              <a:t>, </a:t>
            </a:r>
            <a:r>
              <a:rPr lang="ru-RU" sz="2000" b="1" i="1" dirty="0" err="1" smtClean="0"/>
              <a:t>ло</a:t>
            </a:r>
            <a:r>
              <a:rPr lang="ru-RU" sz="2000" b="1" i="1" dirty="0" smtClean="0"/>
              <a:t>…ко, л…с(?)ник.</a:t>
            </a:r>
            <a:endParaRPr lang="ru-RU" sz="20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04048" y="1988840"/>
            <a:ext cx="230425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ru-RU" sz="2000" b="1" i="1" dirty="0" smtClean="0"/>
              <a:t>Сорвал пру…, глубокий пру…, сл…зал сметану, сл…зал с дерева, отв…</a:t>
            </a:r>
            <a:r>
              <a:rPr lang="ru-RU" sz="2000" b="1" i="1" dirty="0" err="1" smtClean="0"/>
              <a:t>рить</a:t>
            </a:r>
            <a:r>
              <a:rPr lang="ru-RU" sz="2000" b="1" i="1" dirty="0" smtClean="0"/>
              <a:t> рис, отв…</a:t>
            </a:r>
            <a:r>
              <a:rPr lang="ru-RU" sz="2000" b="1" i="1" dirty="0" err="1" smtClean="0"/>
              <a:t>рить</a:t>
            </a:r>
            <a:r>
              <a:rPr lang="ru-RU" sz="2000" b="1" i="1" dirty="0" smtClean="0"/>
              <a:t> дверь.</a:t>
            </a:r>
            <a:endParaRPr lang="ru-RU" sz="20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232000" y="4221088"/>
            <a:ext cx="2340000" cy="1682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ru-RU" sz="2000" b="1" i="1" dirty="0" smtClean="0"/>
              <a:t>Капель, сугроб, местность, весна, праздник, мягкий, звёздный, цветок, легче.  </a:t>
            </a:r>
            <a:endParaRPr lang="ru-RU" sz="2000" b="1" i="1" dirty="0"/>
          </a:p>
        </p:txBody>
      </p:sp>
      <p:sp>
        <p:nvSpPr>
          <p:cNvPr id="15" name="Овал 14"/>
          <p:cNvSpPr/>
          <p:nvPr/>
        </p:nvSpPr>
        <p:spPr>
          <a:xfrm>
            <a:off x="6228184" y="260648"/>
            <a:ext cx="1080000" cy="108012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10</a:t>
            </a:r>
            <a:endParaRPr lang="ru-RU" sz="2800" b="1" i="1" dirty="0"/>
          </a:p>
        </p:txBody>
      </p:sp>
      <p:sp>
        <p:nvSpPr>
          <p:cNvPr id="16" name="Овал 15"/>
          <p:cNvSpPr/>
          <p:nvPr/>
        </p:nvSpPr>
        <p:spPr>
          <a:xfrm>
            <a:off x="7740352" y="2888940"/>
            <a:ext cx="1080000" cy="108012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20</a:t>
            </a:r>
            <a:endParaRPr lang="ru-RU" sz="2800" b="1" i="1" dirty="0"/>
          </a:p>
        </p:txBody>
      </p:sp>
      <p:sp>
        <p:nvSpPr>
          <p:cNvPr id="17" name="Овал 16"/>
          <p:cNvSpPr/>
          <p:nvPr/>
        </p:nvSpPr>
        <p:spPr>
          <a:xfrm>
            <a:off x="6948264" y="5229200"/>
            <a:ext cx="1080000" cy="108012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30</a:t>
            </a:r>
            <a:endParaRPr lang="ru-RU" sz="2800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3707904" y="548680"/>
            <a:ext cx="2160240" cy="369332"/>
          </a:xfrm>
          <a:prstGeom prst="rect">
            <a:avLst/>
          </a:prstGeom>
          <a:noFill/>
          <a:ln w="889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В, е, т, </a:t>
            </a:r>
            <a:r>
              <a:rPr lang="ru-RU" dirty="0" err="1" smtClean="0"/>
              <a:t>з</a:t>
            </a:r>
            <a:r>
              <a:rPr lang="ru-RU" dirty="0" smtClean="0"/>
              <a:t>, о, л, в, е, - 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004048" y="5301208"/>
            <a:ext cx="1728192" cy="369332"/>
          </a:xfrm>
          <a:prstGeom prst="rect">
            <a:avLst/>
          </a:prstGeom>
          <a:noFill/>
          <a:ln w="889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Т, </a:t>
            </a:r>
            <a:r>
              <a:rPr lang="ru-RU" dirty="0" err="1" smtClean="0"/>
              <a:t>д</a:t>
            </a:r>
            <a:r>
              <a:rPr lang="ru-RU" dirty="0" smtClean="0"/>
              <a:t>, и, е, а, о.</a:t>
            </a:r>
            <a:endParaRPr lang="ru-RU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179512" y="3573016"/>
            <a:ext cx="1584176" cy="2862322"/>
            <a:chOff x="179512" y="3573016"/>
            <a:chExt cx="1584176" cy="2862322"/>
          </a:xfrm>
        </p:grpSpPr>
        <p:sp>
          <p:nvSpPr>
            <p:cNvPr id="20" name="TextBox 19"/>
            <p:cNvSpPr txBox="1"/>
            <p:nvPr/>
          </p:nvSpPr>
          <p:spPr>
            <a:xfrm>
              <a:off x="179512" y="3573016"/>
              <a:ext cx="1584176" cy="2862322"/>
            </a:xfrm>
            <a:prstGeom prst="rect">
              <a:avLst/>
            </a:prstGeom>
            <a:noFill/>
            <a:ln w="889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/>
                <a:t>Капель,</a:t>
              </a:r>
            </a:p>
            <a:p>
              <a:r>
                <a:rPr lang="ru-RU" sz="2000" b="1" i="1" dirty="0" smtClean="0"/>
                <a:t>весна,</a:t>
              </a:r>
            </a:p>
            <a:p>
              <a:r>
                <a:rPr lang="ru-RU" sz="2000" b="1" i="1" dirty="0" smtClean="0"/>
                <a:t>цветок,</a:t>
              </a:r>
            </a:p>
            <a:p>
              <a:r>
                <a:rPr lang="ru-RU" sz="2000" b="1" i="1" dirty="0" smtClean="0"/>
                <a:t>сугроб,</a:t>
              </a:r>
            </a:p>
            <a:p>
              <a:r>
                <a:rPr lang="ru-RU" sz="2000" b="1" i="1" dirty="0" smtClean="0"/>
                <a:t>мягкий,</a:t>
              </a:r>
            </a:p>
            <a:p>
              <a:r>
                <a:rPr lang="ru-RU" sz="2000" b="1" i="1" dirty="0" smtClean="0"/>
                <a:t>легче,</a:t>
              </a:r>
            </a:p>
            <a:p>
              <a:r>
                <a:rPr lang="ru-RU" sz="2000" b="1" i="1" dirty="0" smtClean="0"/>
                <a:t>местность,</a:t>
              </a:r>
            </a:p>
            <a:p>
              <a:r>
                <a:rPr lang="ru-RU" sz="2000" b="1" i="1" dirty="0" smtClean="0"/>
                <a:t>праздник,</a:t>
              </a:r>
            </a:p>
            <a:p>
              <a:r>
                <a:rPr lang="ru-RU" sz="2000" b="1" i="1" dirty="0" smtClean="0"/>
                <a:t>звёздный.</a:t>
              </a:r>
              <a:endParaRPr lang="ru-RU" sz="2000" b="1" i="1" dirty="0"/>
            </a:p>
          </p:txBody>
        </p:sp>
        <p:cxnSp>
          <p:nvCxnSpPr>
            <p:cNvPr id="22" name="Прямая соединительная линия 21"/>
            <p:cNvCxnSpPr/>
            <p:nvPr/>
          </p:nvCxnSpPr>
          <p:spPr>
            <a:xfrm>
              <a:off x="251520" y="4581128"/>
              <a:ext cx="122413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251520" y="5445224"/>
              <a:ext cx="122413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16416" y="188640"/>
            <a:ext cx="576064" cy="554360"/>
          </a:xfrm>
          <a:prstGeom prst="star5">
            <a:avLst/>
          </a:prstGeom>
          <a:solidFill>
            <a:srgbClr val="00B0F0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5536" y="1772816"/>
            <a:ext cx="7632848" cy="2808312"/>
          </a:xfrm>
          <a:prstGeom prst="doubleWave">
            <a:avLst>
              <a:gd name="adj1" fmla="val 8378"/>
              <a:gd name="adj2" fmla="val 0"/>
            </a:avLst>
          </a:prstGeom>
          <a:solidFill>
            <a:srgbClr val="FFFF00"/>
          </a:solidFill>
          <a:ln>
            <a:noFill/>
          </a:ln>
        </p:spPr>
        <p:txBody>
          <a:bodyPr wrap="square" rtlCol="0">
            <a:prstTxWarp prst="textDoubleWave1">
              <a:avLst>
                <a:gd name="adj1" fmla="val 12500"/>
                <a:gd name="adj2" fmla="val 0"/>
              </a:avLst>
            </a:prstTxWarp>
            <a:spAutoFit/>
          </a:bodyPr>
          <a:lstStyle/>
          <a:p>
            <a:r>
              <a:rPr lang="ru-RU" sz="9600" dirty="0" smtClean="0">
                <a:solidFill>
                  <a:srgbClr val="7030A0"/>
                </a:solidFill>
              </a:rPr>
              <a:t> молодцы </a:t>
            </a:r>
            <a:endParaRPr lang="ru-RU" sz="9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Группа 44"/>
          <p:cNvGrpSpPr/>
          <p:nvPr/>
        </p:nvGrpSpPr>
        <p:grpSpPr>
          <a:xfrm>
            <a:off x="251520" y="332656"/>
            <a:ext cx="6336000" cy="612000"/>
            <a:chOff x="251520" y="260648"/>
            <a:chExt cx="6336000" cy="61200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51520" y="260648"/>
              <a:ext cx="4049155" cy="612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/>
            </a:p>
          </p:txBody>
        </p:sp>
        <p:sp>
          <p:nvSpPr>
            <p:cNvPr id="13" name="Равнобедренный треугольник 12"/>
            <p:cNvSpPr/>
            <p:nvPr/>
          </p:nvSpPr>
          <p:spPr>
            <a:xfrm rot="5400000">
              <a:off x="5060242" y="-498919"/>
              <a:ext cx="612000" cy="2131134"/>
            </a:xfrm>
            <a:prstGeom prst="triangle">
              <a:avLst>
                <a:gd name="adj" fmla="val 46173"/>
              </a:avLst>
            </a:prstGeom>
            <a:solidFill>
              <a:srgbClr val="00B0F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Равнобедренный треугольник 13"/>
            <p:cNvSpPr/>
            <p:nvPr/>
          </p:nvSpPr>
          <p:spPr>
            <a:xfrm rot="5400000">
              <a:off x="6195468" y="218295"/>
              <a:ext cx="131128" cy="652977"/>
            </a:xfrm>
            <a:prstGeom prst="triangl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51520" y="1052736"/>
            <a:ext cx="6336000" cy="612000"/>
            <a:chOff x="-612576" y="1556792"/>
            <a:chExt cx="6422534" cy="1008112"/>
          </a:xfrm>
          <a:effectLst/>
        </p:grpSpPr>
        <p:sp>
          <p:nvSpPr>
            <p:cNvPr id="17" name="Прямоугольник 16"/>
            <p:cNvSpPr/>
            <p:nvPr/>
          </p:nvSpPr>
          <p:spPr>
            <a:xfrm>
              <a:off x="-612576" y="1556792"/>
              <a:ext cx="4104456" cy="100811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/>
            </a:p>
          </p:txBody>
        </p:sp>
        <p:sp>
          <p:nvSpPr>
            <p:cNvPr id="18" name="Равнобедренный треугольник 17"/>
            <p:cNvSpPr/>
            <p:nvPr/>
          </p:nvSpPr>
          <p:spPr>
            <a:xfrm rot="5400000">
              <a:off x="4067944" y="980728"/>
              <a:ext cx="1008112" cy="2160240"/>
            </a:xfrm>
            <a:prstGeom prst="triangle">
              <a:avLst>
                <a:gd name="adj" fmla="val 46173"/>
              </a:avLst>
            </a:prstGeom>
            <a:solidFill>
              <a:srgbClr val="FFFF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Равнобедренный треугольник 18"/>
            <p:cNvSpPr/>
            <p:nvPr/>
          </p:nvSpPr>
          <p:spPr>
            <a:xfrm rot="5400000">
              <a:off x="5371011" y="1693885"/>
              <a:ext cx="216000" cy="661895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51520" y="1844824"/>
            <a:ext cx="6336000" cy="612000"/>
            <a:chOff x="-612576" y="1556792"/>
            <a:chExt cx="6422534" cy="1008112"/>
          </a:xfrm>
          <a:effectLst/>
        </p:grpSpPr>
        <p:sp>
          <p:nvSpPr>
            <p:cNvPr id="21" name="Прямоугольник 20"/>
            <p:cNvSpPr/>
            <p:nvPr/>
          </p:nvSpPr>
          <p:spPr>
            <a:xfrm>
              <a:off x="-612576" y="1556792"/>
              <a:ext cx="4104456" cy="100811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/>
            </a:p>
          </p:txBody>
        </p:sp>
        <p:sp>
          <p:nvSpPr>
            <p:cNvPr id="22" name="Равнобедренный треугольник 21"/>
            <p:cNvSpPr/>
            <p:nvPr/>
          </p:nvSpPr>
          <p:spPr>
            <a:xfrm rot="5400000">
              <a:off x="4067944" y="980728"/>
              <a:ext cx="1008112" cy="2160240"/>
            </a:xfrm>
            <a:prstGeom prst="triangle">
              <a:avLst>
                <a:gd name="adj" fmla="val 46173"/>
              </a:avLst>
            </a:prstGeom>
            <a:solidFill>
              <a:srgbClr val="92D05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Равнобедренный треугольник 22"/>
            <p:cNvSpPr/>
            <p:nvPr/>
          </p:nvSpPr>
          <p:spPr>
            <a:xfrm rot="5400000">
              <a:off x="5371011" y="1693885"/>
              <a:ext cx="216000" cy="661895"/>
            </a:xfrm>
            <a:prstGeom prst="triangl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23528" y="2636912"/>
            <a:ext cx="6336000" cy="612000"/>
            <a:chOff x="-612576" y="1556792"/>
            <a:chExt cx="6422534" cy="1008112"/>
          </a:xfrm>
          <a:effectLst/>
        </p:grpSpPr>
        <p:sp>
          <p:nvSpPr>
            <p:cNvPr id="25" name="Прямоугольник 24"/>
            <p:cNvSpPr/>
            <p:nvPr/>
          </p:nvSpPr>
          <p:spPr>
            <a:xfrm>
              <a:off x="-612576" y="1556792"/>
              <a:ext cx="4104456" cy="100811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 rot="5400000">
              <a:off x="4067944" y="980728"/>
              <a:ext cx="1008112" cy="2160240"/>
            </a:xfrm>
            <a:prstGeom prst="triangle">
              <a:avLst>
                <a:gd name="adj" fmla="val 46173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/>
            <p:cNvSpPr/>
            <p:nvPr/>
          </p:nvSpPr>
          <p:spPr>
            <a:xfrm rot="5400000">
              <a:off x="5371011" y="1693885"/>
              <a:ext cx="216000" cy="661895"/>
            </a:xfrm>
            <a:prstGeom prst="triangle">
              <a:avLst/>
            </a:prstGeom>
            <a:solidFill>
              <a:srgbClr val="00B0F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251520" y="3429000"/>
            <a:ext cx="6336000" cy="612000"/>
            <a:chOff x="-612576" y="1556792"/>
            <a:chExt cx="6422534" cy="1008112"/>
          </a:xfrm>
          <a:effectLst/>
        </p:grpSpPr>
        <p:sp>
          <p:nvSpPr>
            <p:cNvPr id="29" name="Прямоугольник 28"/>
            <p:cNvSpPr/>
            <p:nvPr/>
          </p:nvSpPr>
          <p:spPr>
            <a:xfrm>
              <a:off x="-612576" y="1556792"/>
              <a:ext cx="4104456" cy="100811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/>
            </a:p>
          </p:txBody>
        </p:sp>
        <p:sp>
          <p:nvSpPr>
            <p:cNvPr id="30" name="Равнобедренный треугольник 29"/>
            <p:cNvSpPr/>
            <p:nvPr/>
          </p:nvSpPr>
          <p:spPr>
            <a:xfrm rot="5400000">
              <a:off x="4067944" y="980728"/>
              <a:ext cx="1008112" cy="2160240"/>
            </a:xfrm>
            <a:prstGeom prst="triangle">
              <a:avLst>
                <a:gd name="adj" fmla="val 46173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/>
            <p:cNvSpPr/>
            <p:nvPr/>
          </p:nvSpPr>
          <p:spPr>
            <a:xfrm rot="5400000">
              <a:off x="5371011" y="1693885"/>
              <a:ext cx="216000" cy="661895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251520" y="4149080"/>
            <a:ext cx="6336000" cy="612000"/>
            <a:chOff x="-612576" y="1556792"/>
            <a:chExt cx="6422534" cy="1008112"/>
          </a:xfrm>
          <a:effectLst/>
        </p:grpSpPr>
        <p:sp>
          <p:nvSpPr>
            <p:cNvPr id="33" name="Прямоугольник 32"/>
            <p:cNvSpPr/>
            <p:nvPr/>
          </p:nvSpPr>
          <p:spPr>
            <a:xfrm>
              <a:off x="-612576" y="1556792"/>
              <a:ext cx="4104456" cy="100811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/>
            </a:p>
          </p:txBody>
        </p:sp>
        <p:sp>
          <p:nvSpPr>
            <p:cNvPr id="34" name="Равнобедренный треугольник 33"/>
            <p:cNvSpPr/>
            <p:nvPr/>
          </p:nvSpPr>
          <p:spPr>
            <a:xfrm rot="5400000">
              <a:off x="4067944" y="980728"/>
              <a:ext cx="1008112" cy="2160240"/>
            </a:xfrm>
            <a:prstGeom prst="triangle">
              <a:avLst>
                <a:gd name="adj" fmla="val 46173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 rot="5400000">
              <a:off x="5371011" y="1693885"/>
              <a:ext cx="216000" cy="661895"/>
            </a:xfrm>
            <a:prstGeom prst="triangle">
              <a:avLst/>
            </a:prstGeom>
            <a:solidFill>
              <a:srgbClr val="FFFF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251520" y="4941168"/>
            <a:ext cx="6336000" cy="612000"/>
            <a:chOff x="-612576" y="1556792"/>
            <a:chExt cx="6422534" cy="1008112"/>
          </a:xfrm>
          <a:solidFill>
            <a:schemeClr val="accent3">
              <a:lumMod val="60000"/>
              <a:lumOff val="40000"/>
            </a:schemeClr>
          </a:solidFill>
          <a:effectLst/>
        </p:grpSpPr>
        <p:sp>
          <p:nvSpPr>
            <p:cNvPr id="37" name="Прямоугольник 36"/>
            <p:cNvSpPr/>
            <p:nvPr/>
          </p:nvSpPr>
          <p:spPr>
            <a:xfrm>
              <a:off x="-612576" y="1556792"/>
              <a:ext cx="4104456" cy="100811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/>
            </a:p>
          </p:txBody>
        </p:sp>
        <p:sp>
          <p:nvSpPr>
            <p:cNvPr id="38" name="Равнобедренный треугольник 37"/>
            <p:cNvSpPr/>
            <p:nvPr/>
          </p:nvSpPr>
          <p:spPr>
            <a:xfrm rot="5400000">
              <a:off x="4067944" y="980728"/>
              <a:ext cx="1008112" cy="2160240"/>
            </a:xfrm>
            <a:prstGeom prst="triangle">
              <a:avLst>
                <a:gd name="adj" fmla="val 46173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Равнобедренный треугольник 38"/>
            <p:cNvSpPr/>
            <p:nvPr/>
          </p:nvSpPr>
          <p:spPr>
            <a:xfrm rot="5400000">
              <a:off x="5371011" y="1693885"/>
              <a:ext cx="216000" cy="661895"/>
            </a:xfrm>
            <a:prstGeom prst="triangle">
              <a:avLst/>
            </a:prstGeom>
            <a:solidFill>
              <a:srgbClr val="00206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323528" y="5733256"/>
            <a:ext cx="6336000" cy="612000"/>
            <a:chOff x="-612576" y="1556792"/>
            <a:chExt cx="6422534" cy="1008112"/>
          </a:xfrm>
          <a:solidFill>
            <a:schemeClr val="bg2">
              <a:lumMod val="90000"/>
            </a:schemeClr>
          </a:solidFill>
          <a:effectLst/>
        </p:grpSpPr>
        <p:sp>
          <p:nvSpPr>
            <p:cNvPr id="41" name="Прямоугольник 40"/>
            <p:cNvSpPr/>
            <p:nvPr/>
          </p:nvSpPr>
          <p:spPr>
            <a:xfrm>
              <a:off x="-612576" y="1556792"/>
              <a:ext cx="4104456" cy="100811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/>
            </a:p>
          </p:txBody>
        </p:sp>
        <p:sp>
          <p:nvSpPr>
            <p:cNvPr id="42" name="Равнобедренный треугольник 41"/>
            <p:cNvSpPr/>
            <p:nvPr/>
          </p:nvSpPr>
          <p:spPr>
            <a:xfrm rot="5400000">
              <a:off x="4067944" y="980728"/>
              <a:ext cx="1008112" cy="2160240"/>
            </a:xfrm>
            <a:prstGeom prst="triangle">
              <a:avLst>
                <a:gd name="adj" fmla="val 46173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Равнобедренный треугольник 42"/>
            <p:cNvSpPr/>
            <p:nvPr/>
          </p:nvSpPr>
          <p:spPr>
            <a:xfrm rot="5400000">
              <a:off x="5371011" y="1693885"/>
              <a:ext cx="216000" cy="661895"/>
            </a:xfrm>
            <a:prstGeom prst="triangl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4" name="5-конечная звезда 43">
            <a:hlinkClick r:id="rId2" action="ppaction://hlinksldjump"/>
          </p:cNvPr>
          <p:cNvSpPr/>
          <p:nvPr/>
        </p:nvSpPr>
        <p:spPr>
          <a:xfrm>
            <a:off x="7524328" y="5517232"/>
            <a:ext cx="576064" cy="554360"/>
          </a:xfrm>
          <a:prstGeom prst="star5">
            <a:avLst/>
          </a:prstGeom>
          <a:solidFill>
            <a:srgbClr val="00B0F0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251520" y="332656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  <a:hlinkClick r:id="rId3" action="ppaction://hlinksldjump"/>
              </a:rPr>
              <a:t>Узнай меня !</a:t>
            </a:r>
            <a:endParaRPr lang="ru-RU" sz="28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9512" y="1124744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  <a:hlinkClick r:id="rId4" action="ppaction://hlinksldjump"/>
              </a:rPr>
              <a:t>Состав слова .</a:t>
            </a:r>
            <a:endParaRPr lang="ru-RU" sz="28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51" name="TextBox 50">
            <a:hlinkClick r:id="rId5" action="ppaction://hlinksldjump"/>
          </p:cNvPr>
          <p:cNvSpPr txBox="1"/>
          <p:nvPr/>
        </p:nvSpPr>
        <p:spPr>
          <a:xfrm>
            <a:off x="395536" y="1844824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  <a:hlinkClick r:id="rId5" action="ppaction://hlinksldjump"/>
              </a:rPr>
              <a:t>Сколько нас?</a:t>
            </a:r>
            <a:endParaRPr lang="ru-RU" sz="28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52" name="TextBox 51">
            <a:hlinkClick r:id="rId6" action="ppaction://hlinksldjump"/>
          </p:cNvPr>
          <p:cNvSpPr txBox="1"/>
          <p:nvPr/>
        </p:nvSpPr>
        <p:spPr>
          <a:xfrm>
            <a:off x="395536" y="270892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  <a:hlinkClick r:id="rId6" action="ppaction://hlinksldjump"/>
              </a:rPr>
              <a:t>Просклоняй !  </a:t>
            </a:r>
            <a:endParaRPr lang="ru-RU" sz="28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51520" y="3429000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  <a:hlinkClick r:id="rId7" action="ppaction://hlinksldjump"/>
              </a:rPr>
              <a:t>Разбери предложение.</a:t>
            </a:r>
            <a:endParaRPr lang="ru-RU" sz="28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23528" y="4221088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  <a:hlinkClick r:id="rId8" action="ppaction://hlinksldjump"/>
              </a:rPr>
              <a:t>Не ошибись !</a:t>
            </a:r>
            <a:endParaRPr lang="ru-RU" sz="28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23528" y="4941168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  <a:hlinkClick r:id="rId9" action="ppaction://hlinksldjump"/>
              </a:rPr>
              <a:t>Дружная семейка .</a:t>
            </a:r>
            <a:endParaRPr lang="ru-RU" sz="28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56" name="TextBox 55">
            <a:hlinkClick r:id="rId10" action="ppaction://hlinksldjump"/>
          </p:cNvPr>
          <p:cNvSpPr txBox="1"/>
          <p:nvPr/>
        </p:nvSpPr>
        <p:spPr>
          <a:xfrm>
            <a:off x="395536" y="580526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  <a:hlinkClick r:id="rId10" action="ppaction://hlinksldjump"/>
              </a:rPr>
              <a:t>Как написать?</a:t>
            </a:r>
            <a:endParaRPr lang="ru-RU" sz="28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47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7524328" y="5661248"/>
            <a:ext cx="576064" cy="554360"/>
          </a:xfrm>
          <a:prstGeom prst="star5">
            <a:avLst/>
          </a:prstGeom>
          <a:solidFill>
            <a:srgbClr val="00B0F0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395536" y="332656"/>
            <a:ext cx="6696744" cy="4536504"/>
          </a:xfrm>
          <a:prstGeom prst="flowChartOnlineStorage">
            <a:avLst/>
          </a:prstGeom>
          <a:solidFill>
            <a:srgbClr val="FFFF00"/>
          </a:solidFill>
          <a:ln w="1143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404664"/>
            <a:ext cx="47525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Определи части речи.</a:t>
            </a:r>
          </a:p>
          <a:p>
            <a:endParaRPr lang="ru-RU" sz="3600" b="1" i="1" dirty="0" smtClean="0"/>
          </a:p>
          <a:p>
            <a:r>
              <a:rPr lang="ru-RU" sz="3200" b="1" i="1" dirty="0" smtClean="0"/>
              <a:t>- Я нашла на кустике вкусную малину, она не домашняя, а лесная, - радостно сказала Маша и положила семь ягодок в лукошко.</a:t>
            </a:r>
            <a:endParaRPr lang="ru-RU" sz="3200" b="1" i="1" dirty="0"/>
          </a:p>
        </p:txBody>
      </p:sp>
      <p:sp>
        <p:nvSpPr>
          <p:cNvPr id="11" name="Овал 10"/>
          <p:cNvSpPr/>
          <p:nvPr/>
        </p:nvSpPr>
        <p:spPr>
          <a:xfrm>
            <a:off x="7164288" y="2060848"/>
            <a:ext cx="1080000" cy="108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/>
              <a:t>20</a:t>
            </a:r>
            <a:endParaRPr lang="ru-RU" sz="36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39552" y="4653136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/>
              </a:rPr>
              <a:t> 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5229200"/>
            <a:ext cx="6408712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889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Мест., гл., </a:t>
            </a:r>
            <a:r>
              <a:rPr lang="ru-RU" sz="2400" b="1" i="1" dirty="0" err="1" smtClean="0"/>
              <a:t>предл</a:t>
            </a:r>
            <a:r>
              <a:rPr lang="ru-RU" sz="2400" b="1" i="1" dirty="0" smtClean="0"/>
              <a:t>., сущ., прил., сущ., мест., част., прил., союз, прил., нар., гл., сущ., союз, гл., </a:t>
            </a:r>
            <a:r>
              <a:rPr lang="ru-RU" sz="2400" b="1" i="1" dirty="0" err="1" smtClean="0"/>
              <a:t>числ</a:t>
            </a:r>
            <a:r>
              <a:rPr lang="ru-RU" sz="2400" b="1" i="1" dirty="0" smtClean="0"/>
              <a:t>., сущ., </a:t>
            </a:r>
            <a:r>
              <a:rPr lang="ru-RU" sz="2400" b="1" i="1" dirty="0" err="1" smtClean="0"/>
              <a:t>предл</a:t>
            </a:r>
            <a:r>
              <a:rPr lang="ru-RU" sz="2400" b="1" i="1" dirty="0" smtClean="0"/>
              <a:t>., сущ.</a:t>
            </a:r>
            <a:endParaRPr lang="ru-RU" sz="2400" b="1" i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7596336" y="5805264"/>
            <a:ext cx="576064" cy="554360"/>
          </a:xfrm>
          <a:prstGeom prst="star5">
            <a:avLst/>
          </a:prstGeom>
          <a:solidFill>
            <a:srgbClr val="00B0F0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43608" y="170080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ура</a:t>
            </a:r>
            <a:endParaRPr lang="ru-RU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95536" y="260648"/>
            <a:ext cx="3168352" cy="2016224"/>
          </a:xfrm>
          <a:prstGeom prst="horizontalScroll">
            <a:avLst/>
          </a:prstGeom>
          <a:solidFill>
            <a:srgbClr val="BDFFC0"/>
          </a:solidFill>
          <a:ln w="1143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67544" y="2151000"/>
            <a:ext cx="3852000" cy="2556000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  <a:ln w="1143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164288" y="836712"/>
            <a:ext cx="1008112" cy="100811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10</a:t>
            </a:r>
            <a:endParaRPr lang="ru-RU" sz="3200" b="1" i="1" dirty="0"/>
          </a:p>
        </p:txBody>
      </p:sp>
      <p:sp>
        <p:nvSpPr>
          <p:cNvPr id="11" name="Овал 10"/>
          <p:cNvSpPr/>
          <p:nvPr/>
        </p:nvSpPr>
        <p:spPr>
          <a:xfrm>
            <a:off x="6516216" y="2780928"/>
            <a:ext cx="1008112" cy="100811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20</a:t>
            </a:r>
            <a:endParaRPr lang="ru-RU" sz="3200" b="1" i="1" dirty="0"/>
          </a:p>
        </p:txBody>
      </p:sp>
      <p:sp>
        <p:nvSpPr>
          <p:cNvPr id="12" name="Овал 11"/>
          <p:cNvSpPr/>
          <p:nvPr/>
        </p:nvSpPr>
        <p:spPr>
          <a:xfrm>
            <a:off x="6516216" y="4941168"/>
            <a:ext cx="1008112" cy="99134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30</a:t>
            </a:r>
            <a:endParaRPr lang="ru-RU" sz="32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95536" y="548680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Разбери слова </a:t>
            </a:r>
          </a:p>
          <a:p>
            <a:r>
              <a:rPr lang="ru-RU" sz="2400" b="1" i="1" dirty="0" smtClean="0"/>
              <a:t>по составу</a:t>
            </a:r>
          </a:p>
          <a:p>
            <a:r>
              <a:rPr lang="ru-RU" sz="2400" b="1" i="1" dirty="0" smtClean="0"/>
              <a:t>Звёздный, грибок, лес,</a:t>
            </a:r>
          </a:p>
          <a:p>
            <a:r>
              <a:rPr lang="ru-RU" sz="2400" b="1" i="1" dirty="0" smtClean="0"/>
              <a:t>поезд, подорожники.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2000" y="2636912"/>
            <a:ext cx="1656184" cy="1323439"/>
          </a:xfrm>
          <a:prstGeom prst="rect">
            <a:avLst/>
          </a:prstGeom>
          <a:noFill/>
          <a:ln w="1143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Посадка, весенний, море, запах, пароход.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11960" y="5013176"/>
            <a:ext cx="1980000" cy="828000"/>
          </a:xfrm>
          <a:prstGeom prst="rect">
            <a:avLst/>
          </a:prstGeom>
          <a:noFill/>
          <a:ln w="1143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i="1" dirty="0" smtClean="0"/>
          </a:p>
          <a:p>
            <a:endParaRPr lang="ru-RU" sz="2000" b="1" i="1" u="sng" dirty="0" smtClean="0"/>
          </a:p>
        </p:txBody>
      </p:sp>
      <p:grpSp>
        <p:nvGrpSpPr>
          <p:cNvPr id="162" name="Группа 161"/>
          <p:cNvGrpSpPr/>
          <p:nvPr/>
        </p:nvGrpSpPr>
        <p:grpSpPr>
          <a:xfrm>
            <a:off x="3851920" y="548680"/>
            <a:ext cx="3240000" cy="2081768"/>
            <a:chOff x="3851920" y="548680"/>
            <a:chExt cx="3240000" cy="2081768"/>
          </a:xfrm>
        </p:grpSpPr>
        <p:sp>
          <p:nvSpPr>
            <p:cNvPr id="16" name="TextBox 15"/>
            <p:cNvSpPr txBox="1"/>
            <p:nvPr/>
          </p:nvSpPr>
          <p:spPr>
            <a:xfrm>
              <a:off x="3851920" y="548680"/>
              <a:ext cx="3240000" cy="1404000"/>
            </a:xfrm>
            <a:prstGeom prst="rect">
              <a:avLst/>
            </a:prstGeom>
            <a:noFill/>
            <a:ln w="114300"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sz="2000" b="1" i="1" dirty="0" smtClean="0"/>
            </a:p>
            <a:p>
              <a:r>
                <a:rPr lang="ru-RU" sz="2000" b="1" i="1" spc="300" dirty="0" smtClean="0"/>
                <a:t> звёздный ,грибок   ,</a:t>
              </a:r>
            </a:p>
            <a:p>
              <a:r>
                <a:rPr lang="ru-RU" sz="2000" b="1" i="1" spc="300" dirty="0" smtClean="0"/>
                <a:t> лес   , поезд   ,</a:t>
              </a:r>
            </a:p>
            <a:p>
              <a:r>
                <a:rPr lang="ru-RU" sz="2000" b="1" i="1" spc="300" dirty="0" smtClean="0"/>
                <a:t>подорожники </a:t>
              </a:r>
            </a:p>
            <a:p>
              <a:endParaRPr lang="ru-RU" sz="2000" b="1" i="1" spc="300" dirty="0" smtClean="0"/>
            </a:p>
            <a:p>
              <a:endParaRPr lang="ru-RU" sz="2000" b="1" i="1" spc="300" dirty="0" smtClean="0"/>
            </a:p>
          </p:txBody>
        </p:sp>
        <p:grpSp>
          <p:nvGrpSpPr>
            <p:cNvPr id="70" name="Группа 69"/>
            <p:cNvGrpSpPr/>
            <p:nvPr/>
          </p:nvGrpSpPr>
          <p:grpSpPr>
            <a:xfrm>
              <a:off x="4023163" y="692696"/>
              <a:ext cx="1327279" cy="927235"/>
              <a:chOff x="3951155" y="692696"/>
              <a:chExt cx="1327279" cy="927235"/>
            </a:xfrm>
          </p:grpSpPr>
          <p:sp>
            <p:nvSpPr>
              <p:cNvPr id="21" name="Дуга 20"/>
              <p:cNvSpPr/>
              <p:nvPr/>
            </p:nvSpPr>
            <p:spPr>
              <a:xfrm rot="18998649">
                <a:off x="3951155" y="791931"/>
                <a:ext cx="828000" cy="828000"/>
              </a:xfrm>
              <a:prstGeom prst="arc">
                <a:avLst>
                  <a:gd name="adj1" fmla="val 15141658"/>
                  <a:gd name="adj2" fmla="val 92543"/>
                </a:avLst>
              </a:prstGeom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4716016" y="692696"/>
                <a:ext cx="180000" cy="252000"/>
                <a:chOff x="5076056" y="1628800"/>
                <a:chExt cx="576064" cy="288032"/>
              </a:xfrm>
            </p:grpSpPr>
            <p:cxnSp>
              <p:nvCxnSpPr>
                <p:cNvPr id="23" name="Прямая соединительная линия 22"/>
                <p:cNvCxnSpPr/>
                <p:nvPr/>
              </p:nvCxnSpPr>
              <p:spPr>
                <a:xfrm flipV="1">
                  <a:off x="5076056" y="1628800"/>
                  <a:ext cx="288032" cy="288032"/>
                </a:xfrm>
                <a:prstGeom prst="line">
                  <a:avLst/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 flipH="1" flipV="1">
                  <a:off x="5364088" y="1628800"/>
                  <a:ext cx="288032" cy="288032"/>
                </a:xfrm>
                <a:prstGeom prst="line">
                  <a:avLst/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Прямоугольник 31"/>
              <p:cNvSpPr/>
              <p:nvPr/>
            </p:nvSpPr>
            <p:spPr>
              <a:xfrm>
                <a:off x="4882434" y="908720"/>
                <a:ext cx="396000" cy="288000"/>
              </a:xfrm>
              <a:prstGeom prst="rect">
                <a:avLst/>
              </a:prstGeom>
              <a:noFill/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endParaRPr lang="ru-RU" dirty="0"/>
              </a:p>
            </p:txBody>
          </p:sp>
        </p:grpSp>
        <p:grpSp>
          <p:nvGrpSpPr>
            <p:cNvPr id="72" name="Группа 71"/>
            <p:cNvGrpSpPr/>
            <p:nvPr/>
          </p:nvGrpSpPr>
          <p:grpSpPr>
            <a:xfrm>
              <a:off x="4932040" y="1179307"/>
              <a:ext cx="1044096" cy="612000"/>
              <a:chOff x="4860032" y="1179307"/>
              <a:chExt cx="1044096" cy="612000"/>
            </a:xfrm>
          </p:grpSpPr>
          <p:grpSp>
            <p:nvGrpSpPr>
              <p:cNvPr id="49" name="Группа 48"/>
              <p:cNvGrpSpPr/>
              <p:nvPr/>
            </p:nvGrpSpPr>
            <p:grpSpPr>
              <a:xfrm>
                <a:off x="4860032" y="1268760"/>
                <a:ext cx="396000" cy="108000"/>
                <a:chOff x="6228184" y="1916832"/>
                <a:chExt cx="1368152" cy="648000"/>
              </a:xfrm>
            </p:grpSpPr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>
                  <a:off x="6228184" y="1916832"/>
                  <a:ext cx="1368152" cy="0"/>
                </a:xfrm>
                <a:prstGeom prst="line">
                  <a:avLst/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Прямая соединительная линия 50"/>
                <p:cNvCxnSpPr/>
                <p:nvPr/>
              </p:nvCxnSpPr>
              <p:spPr>
                <a:xfrm flipV="1">
                  <a:off x="7596336" y="1916832"/>
                  <a:ext cx="0" cy="648000"/>
                </a:xfrm>
                <a:prstGeom prst="line">
                  <a:avLst/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" name="Дуга 53"/>
              <p:cNvSpPr/>
              <p:nvPr/>
            </p:nvSpPr>
            <p:spPr>
              <a:xfrm rot="18998649">
                <a:off x="5202627" y="1179307"/>
                <a:ext cx="612000" cy="612000"/>
              </a:xfrm>
              <a:prstGeom prst="arc">
                <a:avLst>
                  <a:gd name="adj1" fmla="val 15141658"/>
                  <a:gd name="adj2" fmla="val 243417"/>
                </a:avLst>
              </a:prstGeom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5724128" y="1268760"/>
                <a:ext cx="180000" cy="180000"/>
              </a:xfrm>
              <a:prstGeom prst="rect">
                <a:avLst/>
              </a:prstGeom>
              <a:noFill/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endParaRPr lang="ru-RU" dirty="0"/>
              </a:p>
            </p:txBody>
          </p:sp>
        </p:grpSp>
        <p:grpSp>
          <p:nvGrpSpPr>
            <p:cNvPr id="71" name="Группа 70"/>
            <p:cNvGrpSpPr/>
            <p:nvPr/>
          </p:nvGrpSpPr>
          <p:grpSpPr>
            <a:xfrm>
              <a:off x="3906767" y="1177976"/>
              <a:ext cx="827241" cy="612000"/>
              <a:chOff x="3834759" y="1177976"/>
              <a:chExt cx="827241" cy="612000"/>
            </a:xfrm>
          </p:grpSpPr>
          <p:sp>
            <p:nvSpPr>
              <p:cNvPr id="53" name="Дуга 52"/>
              <p:cNvSpPr/>
              <p:nvPr/>
            </p:nvSpPr>
            <p:spPr>
              <a:xfrm rot="19187161">
                <a:off x="3834759" y="1177976"/>
                <a:ext cx="612000" cy="612000"/>
              </a:xfrm>
              <a:prstGeom prst="arc">
                <a:avLst>
                  <a:gd name="adj1" fmla="val 15472881"/>
                  <a:gd name="adj2" fmla="val 693542"/>
                </a:avLst>
              </a:prstGeom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4482000" y="1268760"/>
                <a:ext cx="180000" cy="180000"/>
              </a:xfrm>
              <a:prstGeom prst="rect">
                <a:avLst/>
              </a:prstGeom>
              <a:noFill/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endParaRPr lang="ru-RU" dirty="0"/>
              </a:p>
            </p:txBody>
          </p:sp>
        </p:grpSp>
        <p:grpSp>
          <p:nvGrpSpPr>
            <p:cNvPr id="73" name="Группа 72"/>
            <p:cNvGrpSpPr/>
            <p:nvPr/>
          </p:nvGrpSpPr>
          <p:grpSpPr>
            <a:xfrm>
              <a:off x="3851920" y="1442448"/>
              <a:ext cx="2052208" cy="1188000"/>
              <a:chOff x="3779912" y="1442448"/>
              <a:chExt cx="2052208" cy="1188000"/>
            </a:xfrm>
          </p:grpSpPr>
          <p:grpSp>
            <p:nvGrpSpPr>
              <p:cNvPr id="48" name="Группа 47"/>
              <p:cNvGrpSpPr/>
              <p:nvPr/>
            </p:nvGrpSpPr>
            <p:grpSpPr>
              <a:xfrm>
                <a:off x="3779912" y="1484784"/>
                <a:ext cx="396000" cy="108000"/>
                <a:chOff x="6228184" y="1916832"/>
                <a:chExt cx="1368152" cy="648000"/>
              </a:xfrm>
            </p:grpSpPr>
            <p:cxnSp>
              <p:nvCxnSpPr>
                <p:cNvPr id="25" name="Прямая соединительная линия 24"/>
                <p:cNvCxnSpPr/>
                <p:nvPr/>
              </p:nvCxnSpPr>
              <p:spPr>
                <a:xfrm>
                  <a:off x="6228184" y="1916832"/>
                  <a:ext cx="1368152" cy="0"/>
                </a:xfrm>
                <a:prstGeom prst="line">
                  <a:avLst/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Прямая соединительная линия 25"/>
                <p:cNvCxnSpPr/>
                <p:nvPr/>
              </p:nvCxnSpPr>
              <p:spPr>
                <a:xfrm flipV="1">
                  <a:off x="7596336" y="1916832"/>
                  <a:ext cx="0" cy="648000"/>
                </a:xfrm>
                <a:prstGeom prst="line">
                  <a:avLst/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" name="Дуга 51"/>
              <p:cNvSpPr/>
              <p:nvPr/>
            </p:nvSpPr>
            <p:spPr>
              <a:xfrm rot="18998649">
                <a:off x="4097617" y="1442448"/>
                <a:ext cx="1188000" cy="1188000"/>
              </a:xfrm>
              <a:prstGeom prst="arc">
                <a:avLst>
                  <a:gd name="adj1" fmla="val 16260514"/>
                  <a:gd name="adj2" fmla="val 21328008"/>
                </a:avLst>
              </a:prstGeom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5652120" y="1556792"/>
                <a:ext cx="180000" cy="252000"/>
              </a:xfrm>
              <a:prstGeom prst="rect">
                <a:avLst/>
              </a:prstGeom>
              <a:noFill/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endParaRPr lang="ru-RU" dirty="0"/>
              </a:p>
            </p:txBody>
          </p:sp>
          <p:grpSp>
            <p:nvGrpSpPr>
              <p:cNvPr id="60" name="Группа 59"/>
              <p:cNvGrpSpPr/>
              <p:nvPr/>
            </p:nvGrpSpPr>
            <p:grpSpPr>
              <a:xfrm>
                <a:off x="5148064" y="1484784"/>
                <a:ext cx="432000" cy="108000"/>
                <a:chOff x="5076056" y="1628800"/>
                <a:chExt cx="576064" cy="288032"/>
              </a:xfrm>
            </p:grpSpPr>
            <p:cxnSp>
              <p:nvCxnSpPr>
                <p:cNvPr id="61" name="Прямая соединительная линия 60"/>
                <p:cNvCxnSpPr/>
                <p:nvPr/>
              </p:nvCxnSpPr>
              <p:spPr>
                <a:xfrm flipV="1">
                  <a:off x="5076056" y="1628800"/>
                  <a:ext cx="288032" cy="288032"/>
                </a:xfrm>
                <a:prstGeom prst="line">
                  <a:avLst/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 flipH="1" flipV="1">
                  <a:off x="5364088" y="1628800"/>
                  <a:ext cx="288032" cy="288032"/>
                </a:xfrm>
                <a:prstGeom prst="line">
                  <a:avLst/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8" name="Группа 67"/>
            <p:cNvGrpSpPr/>
            <p:nvPr/>
          </p:nvGrpSpPr>
          <p:grpSpPr>
            <a:xfrm>
              <a:off x="5508104" y="692696"/>
              <a:ext cx="1232893" cy="927235"/>
              <a:chOff x="5823363" y="764704"/>
              <a:chExt cx="1232893" cy="927235"/>
            </a:xfrm>
          </p:grpSpPr>
          <p:sp>
            <p:nvSpPr>
              <p:cNvPr id="55" name="Дуга 54"/>
              <p:cNvSpPr/>
              <p:nvPr/>
            </p:nvSpPr>
            <p:spPr>
              <a:xfrm rot="18998649">
                <a:off x="5823363" y="863939"/>
                <a:ext cx="828000" cy="828000"/>
              </a:xfrm>
              <a:prstGeom prst="arc">
                <a:avLst>
                  <a:gd name="adj1" fmla="val 15141658"/>
                  <a:gd name="adj2" fmla="val 243417"/>
                </a:avLst>
              </a:prstGeom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6876256" y="1052736"/>
                <a:ext cx="180000" cy="180000"/>
              </a:xfrm>
              <a:prstGeom prst="rect">
                <a:avLst/>
              </a:prstGeom>
              <a:noFill/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endParaRPr lang="ru-RU" dirty="0"/>
              </a:p>
            </p:txBody>
          </p:sp>
          <p:grpSp>
            <p:nvGrpSpPr>
              <p:cNvPr id="63" name="Группа 62"/>
              <p:cNvGrpSpPr/>
              <p:nvPr/>
            </p:nvGrpSpPr>
            <p:grpSpPr>
              <a:xfrm>
                <a:off x="6588224" y="764704"/>
                <a:ext cx="252000" cy="252000"/>
                <a:chOff x="5076056" y="1628800"/>
                <a:chExt cx="576064" cy="288032"/>
              </a:xfrm>
            </p:grpSpPr>
            <p:cxnSp>
              <p:nvCxnSpPr>
                <p:cNvPr id="64" name="Прямая соединительная линия 63"/>
                <p:cNvCxnSpPr/>
                <p:nvPr/>
              </p:nvCxnSpPr>
              <p:spPr>
                <a:xfrm flipV="1">
                  <a:off x="5076056" y="1628800"/>
                  <a:ext cx="288032" cy="288032"/>
                </a:xfrm>
                <a:prstGeom prst="line">
                  <a:avLst/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Прямая соединительная линия 64"/>
                <p:cNvCxnSpPr/>
                <p:nvPr/>
              </p:nvCxnSpPr>
              <p:spPr>
                <a:xfrm flipH="1" flipV="1">
                  <a:off x="5364088" y="1628800"/>
                  <a:ext cx="288032" cy="288032"/>
                </a:xfrm>
                <a:prstGeom prst="line">
                  <a:avLst/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9" name="Горизонтальный свиток 8"/>
          <p:cNvSpPr/>
          <p:nvPr/>
        </p:nvSpPr>
        <p:spPr>
          <a:xfrm>
            <a:off x="467544" y="4509120"/>
            <a:ext cx="3348000" cy="2124000"/>
          </a:xfrm>
          <a:prstGeom prst="horizontalScroll">
            <a:avLst/>
          </a:prstGeom>
          <a:solidFill>
            <a:srgbClr val="ECCBCA"/>
          </a:solidFill>
          <a:ln w="1143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1" name="Группа 160"/>
          <p:cNvGrpSpPr/>
          <p:nvPr/>
        </p:nvGrpSpPr>
        <p:grpSpPr>
          <a:xfrm>
            <a:off x="827584" y="4716264"/>
            <a:ext cx="3168352" cy="1809016"/>
            <a:chOff x="827584" y="4716264"/>
            <a:chExt cx="3168352" cy="1809016"/>
          </a:xfrm>
        </p:grpSpPr>
        <p:sp>
          <p:nvSpPr>
            <p:cNvPr id="15" name="TextBox 14"/>
            <p:cNvSpPr txBox="1"/>
            <p:nvPr/>
          </p:nvSpPr>
          <p:spPr>
            <a:xfrm>
              <a:off x="827584" y="4716264"/>
              <a:ext cx="3168352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/>
                <a:t>Придумай слова к схемам</a:t>
              </a:r>
            </a:p>
            <a:p>
              <a:endParaRPr lang="ru-RU" sz="2400" b="1" i="1" dirty="0" smtClean="0"/>
            </a:p>
            <a:p>
              <a:endParaRPr lang="ru-RU" sz="2800" b="1" i="1" dirty="0" smtClean="0"/>
            </a:p>
          </p:txBody>
        </p:sp>
        <p:grpSp>
          <p:nvGrpSpPr>
            <p:cNvPr id="154" name="Группа 153"/>
            <p:cNvGrpSpPr/>
            <p:nvPr/>
          </p:nvGrpSpPr>
          <p:grpSpPr>
            <a:xfrm>
              <a:off x="971600" y="5517232"/>
              <a:ext cx="2268144" cy="1008048"/>
              <a:chOff x="827584" y="5517232"/>
              <a:chExt cx="2268144" cy="1008048"/>
            </a:xfrm>
          </p:grpSpPr>
          <p:grpSp>
            <p:nvGrpSpPr>
              <p:cNvPr id="129" name="Группа 128"/>
              <p:cNvGrpSpPr/>
              <p:nvPr/>
            </p:nvGrpSpPr>
            <p:grpSpPr>
              <a:xfrm>
                <a:off x="854811" y="5517232"/>
                <a:ext cx="972000" cy="612000"/>
                <a:chOff x="854811" y="5517232"/>
                <a:chExt cx="1448917" cy="927235"/>
              </a:xfrm>
            </p:grpSpPr>
            <p:sp>
              <p:nvSpPr>
                <p:cNvPr id="82" name="Дуга 81"/>
                <p:cNvSpPr/>
                <p:nvPr/>
              </p:nvSpPr>
              <p:spPr>
                <a:xfrm rot="18998649">
                  <a:off x="854811" y="5616467"/>
                  <a:ext cx="828000" cy="828000"/>
                </a:xfrm>
                <a:prstGeom prst="arc">
                  <a:avLst>
                    <a:gd name="adj1" fmla="val 15141658"/>
                    <a:gd name="adj2" fmla="val 243417"/>
                  </a:avLst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09" name="Группа 62"/>
                <p:cNvGrpSpPr/>
                <p:nvPr/>
              </p:nvGrpSpPr>
              <p:grpSpPr>
                <a:xfrm>
                  <a:off x="1763688" y="5517232"/>
                  <a:ext cx="252000" cy="252000"/>
                  <a:chOff x="5076056" y="1628800"/>
                  <a:chExt cx="576064" cy="288032"/>
                </a:xfrm>
              </p:grpSpPr>
              <p:cxnSp>
                <p:nvCxnSpPr>
                  <p:cNvPr id="110" name="Прямая соединительная линия 109"/>
                  <p:cNvCxnSpPr/>
                  <p:nvPr/>
                </p:nvCxnSpPr>
                <p:spPr>
                  <a:xfrm flipV="1">
                    <a:off x="5076056" y="1628800"/>
                    <a:ext cx="288032" cy="288032"/>
                  </a:xfrm>
                  <a:prstGeom prst="line">
                    <a:avLst/>
                  </a:prstGeom>
                  <a:ln w="381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Прямая соединительная линия 110"/>
                  <p:cNvCxnSpPr/>
                  <p:nvPr/>
                </p:nvCxnSpPr>
                <p:spPr>
                  <a:xfrm flipH="1" flipV="1">
                    <a:off x="5364088" y="1628800"/>
                    <a:ext cx="288032" cy="288032"/>
                  </a:xfrm>
                  <a:prstGeom prst="line">
                    <a:avLst/>
                  </a:prstGeom>
                  <a:ln w="381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3" name="Прямоугольник 112"/>
                <p:cNvSpPr/>
                <p:nvPr/>
              </p:nvSpPr>
              <p:spPr>
                <a:xfrm>
                  <a:off x="2123728" y="5805264"/>
                  <a:ext cx="180000" cy="180000"/>
                </a:xfrm>
                <a:prstGeom prst="rect">
                  <a:avLst/>
                </a:prstGeom>
                <a:noFill/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smtClean="0"/>
                    <a:t> </a:t>
                  </a:r>
                  <a:endParaRPr lang="ru-RU" dirty="0"/>
                </a:p>
              </p:txBody>
            </p:sp>
          </p:grpSp>
          <p:grpSp>
            <p:nvGrpSpPr>
              <p:cNvPr id="136" name="Группа 135"/>
              <p:cNvGrpSpPr/>
              <p:nvPr/>
            </p:nvGrpSpPr>
            <p:grpSpPr>
              <a:xfrm>
                <a:off x="2123728" y="5589240"/>
                <a:ext cx="972000" cy="540000"/>
                <a:chOff x="6876256" y="3573016"/>
                <a:chExt cx="1548152" cy="855227"/>
              </a:xfrm>
            </p:grpSpPr>
            <p:grpSp>
              <p:nvGrpSpPr>
                <p:cNvPr id="134" name="Группа 133"/>
                <p:cNvGrpSpPr/>
                <p:nvPr/>
              </p:nvGrpSpPr>
              <p:grpSpPr>
                <a:xfrm>
                  <a:off x="6876256" y="3573016"/>
                  <a:ext cx="468000" cy="252000"/>
                  <a:chOff x="8244408" y="2708920"/>
                  <a:chExt cx="288032" cy="144016"/>
                </a:xfrm>
              </p:grpSpPr>
              <p:cxnSp>
                <p:nvCxnSpPr>
                  <p:cNvPr id="85" name="Прямая соединительная линия 84"/>
                  <p:cNvCxnSpPr/>
                  <p:nvPr/>
                </p:nvCxnSpPr>
                <p:spPr>
                  <a:xfrm>
                    <a:off x="8244408" y="2708920"/>
                    <a:ext cx="288000" cy="0"/>
                  </a:xfrm>
                  <a:prstGeom prst="line">
                    <a:avLst/>
                  </a:prstGeom>
                  <a:ln w="381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Прямая соединительная линия 85"/>
                  <p:cNvCxnSpPr/>
                  <p:nvPr/>
                </p:nvCxnSpPr>
                <p:spPr>
                  <a:xfrm flipV="1">
                    <a:off x="8532440" y="2708920"/>
                    <a:ext cx="0" cy="144016"/>
                  </a:xfrm>
                  <a:prstGeom prst="line">
                    <a:avLst/>
                  </a:prstGeom>
                  <a:ln w="381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7" name="Дуга 106"/>
                <p:cNvSpPr/>
                <p:nvPr/>
              </p:nvSpPr>
              <p:spPr>
                <a:xfrm rot="18998649">
                  <a:off x="7407539" y="3600243"/>
                  <a:ext cx="828000" cy="828000"/>
                </a:xfrm>
                <a:prstGeom prst="arc">
                  <a:avLst>
                    <a:gd name="adj1" fmla="val 15141658"/>
                    <a:gd name="adj2" fmla="val 243417"/>
                  </a:avLst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8" name="Прямоугольник 117"/>
                <p:cNvSpPr/>
                <p:nvPr/>
              </p:nvSpPr>
              <p:spPr>
                <a:xfrm>
                  <a:off x="8244408" y="3789040"/>
                  <a:ext cx="180000" cy="180000"/>
                </a:xfrm>
                <a:prstGeom prst="rect">
                  <a:avLst/>
                </a:prstGeom>
                <a:noFill/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smtClean="0"/>
                    <a:t> </a:t>
                  </a:r>
                  <a:endParaRPr lang="ru-RU" dirty="0"/>
                </a:p>
              </p:txBody>
            </p:sp>
          </p:grpSp>
          <p:grpSp>
            <p:nvGrpSpPr>
              <p:cNvPr id="153" name="Группа 152"/>
              <p:cNvGrpSpPr/>
              <p:nvPr/>
            </p:nvGrpSpPr>
            <p:grpSpPr>
              <a:xfrm>
                <a:off x="827584" y="5949280"/>
                <a:ext cx="1368000" cy="576000"/>
                <a:chOff x="7524329" y="3177000"/>
                <a:chExt cx="2052207" cy="963212"/>
              </a:xfrm>
            </p:grpSpPr>
            <p:sp>
              <p:nvSpPr>
                <p:cNvPr id="83" name="Прямоугольник 82"/>
                <p:cNvSpPr/>
                <p:nvPr/>
              </p:nvSpPr>
              <p:spPr>
                <a:xfrm>
                  <a:off x="9396536" y="3429000"/>
                  <a:ext cx="180000" cy="180000"/>
                </a:xfrm>
                <a:prstGeom prst="rect">
                  <a:avLst/>
                </a:prstGeom>
                <a:noFill/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smtClean="0"/>
                    <a:t> </a:t>
                  </a:r>
                  <a:endParaRPr lang="ru-RU" dirty="0"/>
                </a:p>
              </p:txBody>
            </p:sp>
            <p:sp>
              <p:nvSpPr>
                <p:cNvPr id="112" name="Дуга 111"/>
                <p:cNvSpPr/>
                <p:nvPr/>
              </p:nvSpPr>
              <p:spPr>
                <a:xfrm rot="19325500">
                  <a:off x="8144757" y="3312212"/>
                  <a:ext cx="828000" cy="828000"/>
                </a:xfrm>
                <a:prstGeom prst="arc">
                  <a:avLst>
                    <a:gd name="adj1" fmla="val 15141658"/>
                    <a:gd name="adj2" fmla="val 243417"/>
                  </a:avLst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14" name="Группа 62"/>
                <p:cNvGrpSpPr/>
                <p:nvPr/>
              </p:nvGrpSpPr>
              <p:grpSpPr>
                <a:xfrm>
                  <a:off x="7524329" y="3212972"/>
                  <a:ext cx="540000" cy="252000"/>
                  <a:chOff x="4318828" y="1636133"/>
                  <a:chExt cx="790206" cy="176369"/>
                </a:xfrm>
              </p:grpSpPr>
              <p:cxnSp>
                <p:nvCxnSpPr>
                  <p:cNvPr id="115" name="Прямая соединительная линия 114"/>
                  <p:cNvCxnSpPr/>
                  <p:nvPr/>
                </p:nvCxnSpPr>
                <p:spPr>
                  <a:xfrm>
                    <a:off x="4318828" y="1636133"/>
                    <a:ext cx="790206" cy="2"/>
                  </a:xfrm>
                  <a:prstGeom prst="line">
                    <a:avLst/>
                  </a:prstGeom>
                  <a:ln w="381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Прямая соединительная линия 115"/>
                  <p:cNvCxnSpPr/>
                  <p:nvPr/>
                </p:nvCxnSpPr>
                <p:spPr>
                  <a:xfrm flipV="1">
                    <a:off x="5109033" y="1636135"/>
                    <a:ext cx="1" cy="176367"/>
                  </a:xfrm>
                  <a:prstGeom prst="line">
                    <a:avLst/>
                  </a:prstGeom>
                  <a:ln w="381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9" name="Группа 62"/>
                <p:cNvGrpSpPr/>
                <p:nvPr/>
              </p:nvGrpSpPr>
              <p:grpSpPr>
                <a:xfrm>
                  <a:off x="9018000" y="3177000"/>
                  <a:ext cx="252000" cy="252000"/>
                  <a:chOff x="5076056" y="1628800"/>
                  <a:chExt cx="576064" cy="288032"/>
                </a:xfrm>
              </p:grpSpPr>
              <p:cxnSp>
                <p:nvCxnSpPr>
                  <p:cNvPr id="120" name="Прямая соединительная линия 119"/>
                  <p:cNvCxnSpPr/>
                  <p:nvPr/>
                </p:nvCxnSpPr>
                <p:spPr>
                  <a:xfrm flipV="1">
                    <a:off x="5076056" y="1628800"/>
                    <a:ext cx="288032" cy="288032"/>
                  </a:xfrm>
                  <a:prstGeom prst="line">
                    <a:avLst/>
                  </a:prstGeom>
                  <a:ln w="381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Прямая соединительная линия 120"/>
                  <p:cNvCxnSpPr/>
                  <p:nvPr/>
                </p:nvCxnSpPr>
                <p:spPr>
                  <a:xfrm flipH="1" flipV="1">
                    <a:off x="5364088" y="1628800"/>
                    <a:ext cx="288032" cy="288032"/>
                  </a:xfrm>
                  <a:prstGeom prst="line">
                    <a:avLst/>
                  </a:prstGeom>
                  <a:ln w="381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160" name="Группа 159"/>
          <p:cNvGrpSpPr/>
          <p:nvPr/>
        </p:nvGrpSpPr>
        <p:grpSpPr>
          <a:xfrm>
            <a:off x="755576" y="2492896"/>
            <a:ext cx="3672408" cy="3170099"/>
            <a:chOff x="755576" y="2492896"/>
            <a:chExt cx="3672408" cy="3170099"/>
          </a:xfrm>
        </p:grpSpPr>
        <p:sp>
          <p:nvSpPr>
            <p:cNvPr id="14" name="TextBox 13"/>
            <p:cNvSpPr txBox="1"/>
            <p:nvPr/>
          </p:nvSpPr>
          <p:spPr>
            <a:xfrm>
              <a:off x="755576" y="2492896"/>
              <a:ext cx="3672408" cy="317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/>
                <a:t>Расставь слова  в таком порядке</a:t>
              </a:r>
            </a:p>
            <a:p>
              <a:endParaRPr lang="ru-RU" sz="2000" b="1" i="1" dirty="0" smtClean="0"/>
            </a:p>
            <a:p>
              <a:endParaRPr lang="ru-RU" sz="2000" b="1" i="1" dirty="0" smtClean="0"/>
            </a:p>
            <a:p>
              <a:r>
                <a:rPr lang="ru-RU" sz="2000" b="1" i="1" dirty="0" smtClean="0"/>
                <a:t>Запах, посадка, весенний, пароход, море.</a:t>
              </a:r>
            </a:p>
            <a:p>
              <a:endParaRPr lang="ru-RU" sz="2400" b="1" i="1" dirty="0" smtClean="0"/>
            </a:p>
            <a:p>
              <a:endParaRPr lang="ru-RU" sz="2800" b="1" i="1" dirty="0" smtClean="0"/>
            </a:p>
            <a:p>
              <a:endParaRPr lang="ru-RU" sz="2800" b="1" i="1" dirty="0"/>
            </a:p>
          </p:txBody>
        </p:sp>
        <p:grpSp>
          <p:nvGrpSpPr>
            <p:cNvPr id="128" name="Группа 127"/>
            <p:cNvGrpSpPr/>
            <p:nvPr/>
          </p:nvGrpSpPr>
          <p:grpSpPr>
            <a:xfrm>
              <a:off x="827584" y="3068960"/>
              <a:ext cx="3092656" cy="1026016"/>
              <a:chOff x="323528" y="3087000"/>
              <a:chExt cx="3092656" cy="1026016"/>
            </a:xfrm>
          </p:grpSpPr>
          <p:grpSp>
            <p:nvGrpSpPr>
              <p:cNvPr id="77" name="Группа 69"/>
              <p:cNvGrpSpPr/>
              <p:nvPr/>
            </p:nvGrpSpPr>
            <p:grpSpPr>
              <a:xfrm>
                <a:off x="2051720" y="3087000"/>
                <a:ext cx="900000" cy="684000"/>
                <a:chOff x="3951155" y="692696"/>
                <a:chExt cx="1327279" cy="927235"/>
              </a:xfrm>
            </p:grpSpPr>
            <p:sp>
              <p:nvSpPr>
                <p:cNvPr id="102" name="Дуга 101"/>
                <p:cNvSpPr/>
                <p:nvPr/>
              </p:nvSpPr>
              <p:spPr>
                <a:xfrm rot="18998649">
                  <a:off x="3951155" y="791931"/>
                  <a:ext cx="828000" cy="828000"/>
                </a:xfrm>
                <a:prstGeom prst="arc">
                  <a:avLst>
                    <a:gd name="adj1" fmla="val 15141658"/>
                    <a:gd name="adj2" fmla="val 92543"/>
                  </a:avLst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03" name="Группа 30"/>
                <p:cNvGrpSpPr/>
                <p:nvPr/>
              </p:nvGrpSpPr>
              <p:grpSpPr>
                <a:xfrm>
                  <a:off x="4716016" y="692696"/>
                  <a:ext cx="180000" cy="252000"/>
                  <a:chOff x="5076056" y="1628800"/>
                  <a:chExt cx="576064" cy="288032"/>
                </a:xfrm>
              </p:grpSpPr>
              <p:cxnSp>
                <p:nvCxnSpPr>
                  <p:cNvPr id="105" name="Прямая соединительная линия 104"/>
                  <p:cNvCxnSpPr/>
                  <p:nvPr/>
                </p:nvCxnSpPr>
                <p:spPr>
                  <a:xfrm flipV="1">
                    <a:off x="5076056" y="1628800"/>
                    <a:ext cx="288032" cy="288032"/>
                  </a:xfrm>
                  <a:prstGeom prst="line">
                    <a:avLst/>
                  </a:prstGeom>
                  <a:ln w="381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Прямая соединительная линия 23"/>
                  <p:cNvCxnSpPr/>
                  <p:nvPr/>
                </p:nvCxnSpPr>
                <p:spPr>
                  <a:xfrm flipH="1" flipV="1">
                    <a:off x="5364088" y="1628800"/>
                    <a:ext cx="288032" cy="288032"/>
                  </a:xfrm>
                  <a:prstGeom prst="line">
                    <a:avLst/>
                  </a:prstGeom>
                  <a:ln w="381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4" name="Прямоугольник 103"/>
                <p:cNvSpPr/>
                <p:nvPr/>
              </p:nvSpPr>
              <p:spPr>
                <a:xfrm>
                  <a:off x="4882434" y="908720"/>
                  <a:ext cx="396000" cy="288000"/>
                </a:xfrm>
                <a:prstGeom prst="rect">
                  <a:avLst/>
                </a:prstGeom>
                <a:noFill/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smtClean="0"/>
                    <a:t> </a:t>
                  </a:r>
                  <a:endParaRPr lang="ru-RU" dirty="0"/>
                </a:p>
              </p:txBody>
            </p:sp>
          </p:grpSp>
          <p:grpSp>
            <p:nvGrpSpPr>
              <p:cNvPr id="78" name="Группа 71"/>
              <p:cNvGrpSpPr/>
              <p:nvPr/>
            </p:nvGrpSpPr>
            <p:grpSpPr>
              <a:xfrm>
                <a:off x="1259632" y="3573016"/>
                <a:ext cx="756000" cy="468000"/>
                <a:chOff x="4860032" y="1179307"/>
                <a:chExt cx="1044096" cy="612000"/>
              </a:xfrm>
            </p:grpSpPr>
            <p:grpSp>
              <p:nvGrpSpPr>
                <p:cNvPr id="97" name="Группа 48"/>
                <p:cNvGrpSpPr/>
                <p:nvPr/>
              </p:nvGrpSpPr>
              <p:grpSpPr>
                <a:xfrm>
                  <a:off x="4860032" y="1268760"/>
                  <a:ext cx="396000" cy="108000"/>
                  <a:chOff x="6228184" y="1916832"/>
                  <a:chExt cx="1368152" cy="648000"/>
                </a:xfrm>
              </p:grpSpPr>
              <p:cxnSp>
                <p:nvCxnSpPr>
                  <p:cNvPr id="100" name="Прямая соединительная линия 99"/>
                  <p:cNvCxnSpPr/>
                  <p:nvPr/>
                </p:nvCxnSpPr>
                <p:spPr>
                  <a:xfrm>
                    <a:off x="6228184" y="1916832"/>
                    <a:ext cx="1368152" cy="0"/>
                  </a:xfrm>
                  <a:prstGeom prst="line">
                    <a:avLst/>
                  </a:prstGeom>
                  <a:ln w="381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Прямая соединительная линия 100"/>
                  <p:cNvCxnSpPr/>
                  <p:nvPr/>
                </p:nvCxnSpPr>
                <p:spPr>
                  <a:xfrm flipV="1">
                    <a:off x="7596336" y="1916832"/>
                    <a:ext cx="0" cy="648000"/>
                  </a:xfrm>
                  <a:prstGeom prst="line">
                    <a:avLst/>
                  </a:prstGeom>
                  <a:ln w="381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8" name="Дуга 97"/>
                <p:cNvSpPr/>
                <p:nvPr/>
              </p:nvSpPr>
              <p:spPr>
                <a:xfrm rot="18998649">
                  <a:off x="5202627" y="1179307"/>
                  <a:ext cx="612000" cy="612000"/>
                </a:xfrm>
                <a:prstGeom prst="arc">
                  <a:avLst>
                    <a:gd name="adj1" fmla="val 15141658"/>
                    <a:gd name="adj2" fmla="val 243417"/>
                  </a:avLst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9" name="Прямоугольник 98"/>
                <p:cNvSpPr/>
                <p:nvPr/>
              </p:nvSpPr>
              <p:spPr>
                <a:xfrm>
                  <a:off x="5724128" y="1268760"/>
                  <a:ext cx="180000" cy="180000"/>
                </a:xfrm>
                <a:prstGeom prst="rect">
                  <a:avLst/>
                </a:prstGeom>
                <a:noFill/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smtClean="0"/>
                    <a:t> </a:t>
                  </a:r>
                  <a:endParaRPr lang="ru-RU" dirty="0"/>
                </a:p>
              </p:txBody>
            </p:sp>
          </p:grpSp>
          <p:grpSp>
            <p:nvGrpSpPr>
              <p:cNvPr id="79" name="Группа 70"/>
              <p:cNvGrpSpPr/>
              <p:nvPr/>
            </p:nvGrpSpPr>
            <p:grpSpPr>
              <a:xfrm>
                <a:off x="323528" y="3573016"/>
                <a:ext cx="684000" cy="468000"/>
                <a:chOff x="3834759" y="1177976"/>
                <a:chExt cx="827241" cy="612000"/>
              </a:xfrm>
            </p:grpSpPr>
            <p:sp>
              <p:nvSpPr>
                <p:cNvPr id="95" name="Дуга 94"/>
                <p:cNvSpPr/>
                <p:nvPr/>
              </p:nvSpPr>
              <p:spPr>
                <a:xfrm rot="19187161">
                  <a:off x="3834759" y="1177976"/>
                  <a:ext cx="612000" cy="612000"/>
                </a:xfrm>
                <a:prstGeom prst="arc">
                  <a:avLst>
                    <a:gd name="adj1" fmla="val 15472881"/>
                    <a:gd name="adj2" fmla="val 693542"/>
                  </a:avLst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6" name="Прямоугольник 95"/>
                <p:cNvSpPr/>
                <p:nvPr/>
              </p:nvSpPr>
              <p:spPr>
                <a:xfrm>
                  <a:off x="4482000" y="1268760"/>
                  <a:ext cx="180000" cy="180000"/>
                </a:xfrm>
                <a:prstGeom prst="rect">
                  <a:avLst/>
                </a:prstGeom>
                <a:noFill/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smtClean="0"/>
                    <a:t> </a:t>
                  </a:r>
                  <a:endParaRPr lang="ru-RU" dirty="0"/>
                </a:p>
              </p:txBody>
            </p:sp>
          </p:grpSp>
          <p:grpSp>
            <p:nvGrpSpPr>
              <p:cNvPr id="80" name="Группа 72"/>
              <p:cNvGrpSpPr/>
              <p:nvPr/>
            </p:nvGrpSpPr>
            <p:grpSpPr>
              <a:xfrm>
                <a:off x="395536" y="3212976"/>
                <a:ext cx="1260000" cy="684000"/>
                <a:chOff x="3779912" y="1442448"/>
                <a:chExt cx="2052208" cy="1188000"/>
              </a:xfrm>
            </p:grpSpPr>
            <p:grpSp>
              <p:nvGrpSpPr>
                <p:cNvPr id="87" name="Группа 47"/>
                <p:cNvGrpSpPr/>
                <p:nvPr/>
              </p:nvGrpSpPr>
              <p:grpSpPr>
                <a:xfrm>
                  <a:off x="3779912" y="1484784"/>
                  <a:ext cx="396000" cy="108000"/>
                  <a:chOff x="6228184" y="1916832"/>
                  <a:chExt cx="1368152" cy="648000"/>
                </a:xfrm>
              </p:grpSpPr>
              <p:cxnSp>
                <p:nvCxnSpPr>
                  <p:cNvPr id="93" name="Прямая соединительная линия 92"/>
                  <p:cNvCxnSpPr/>
                  <p:nvPr/>
                </p:nvCxnSpPr>
                <p:spPr>
                  <a:xfrm>
                    <a:off x="6228184" y="1916832"/>
                    <a:ext cx="1368152" cy="0"/>
                  </a:xfrm>
                  <a:prstGeom prst="line">
                    <a:avLst/>
                  </a:prstGeom>
                  <a:ln w="381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Прямая соединительная линия 93"/>
                  <p:cNvCxnSpPr/>
                  <p:nvPr/>
                </p:nvCxnSpPr>
                <p:spPr>
                  <a:xfrm flipV="1">
                    <a:off x="7596336" y="1916832"/>
                    <a:ext cx="0" cy="648000"/>
                  </a:xfrm>
                  <a:prstGeom prst="line">
                    <a:avLst/>
                  </a:prstGeom>
                  <a:ln w="381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8" name="Дуга 87"/>
                <p:cNvSpPr/>
                <p:nvPr/>
              </p:nvSpPr>
              <p:spPr>
                <a:xfrm rot="18998649">
                  <a:off x="4097617" y="1442448"/>
                  <a:ext cx="1188000" cy="1188000"/>
                </a:xfrm>
                <a:prstGeom prst="arc">
                  <a:avLst>
                    <a:gd name="adj1" fmla="val 16260514"/>
                    <a:gd name="adj2" fmla="val 21328008"/>
                  </a:avLst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9" name="Прямоугольник 88"/>
                <p:cNvSpPr/>
                <p:nvPr/>
              </p:nvSpPr>
              <p:spPr>
                <a:xfrm>
                  <a:off x="5652120" y="1556792"/>
                  <a:ext cx="180000" cy="252000"/>
                </a:xfrm>
                <a:prstGeom prst="rect">
                  <a:avLst/>
                </a:prstGeom>
                <a:noFill/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smtClean="0"/>
                    <a:t> </a:t>
                  </a:r>
                  <a:endParaRPr lang="ru-RU" dirty="0"/>
                </a:p>
              </p:txBody>
            </p:sp>
            <p:grpSp>
              <p:nvGrpSpPr>
                <p:cNvPr id="90" name="Группа 59"/>
                <p:cNvGrpSpPr/>
                <p:nvPr/>
              </p:nvGrpSpPr>
              <p:grpSpPr>
                <a:xfrm>
                  <a:off x="5148064" y="1484784"/>
                  <a:ext cx="432000" cy="108000"/>
                  <a:chOff x="5076056" y="1628800"/>
                  <a:chExt cx="576064" cy="288032"/>
                </a:xfrm>
              </p:grpSpPr>
              <p:cxnSp>
                <p:nvCxnSpPr>
                  <p:cNvPr id="91" name="Прямая соединительная линия 90"/>
                  <p:cNvCxnSpPr/>
                  <p:nvPr/>
                </p:nvCxnSpPr>
                <p:spPr>
                  <a:xfrm flipV="1">
                    <a:off x="5076056" y="1628800"/>
                    <a:ext cx="288032" cy="288032"/>
                  </a:xfrm>
                  <a:prstGeom prst="line">
                    <a:avLst/>
                  </a:prstGeom>
                  <a:ln w="381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Прямая соединительная линия 91"/>
                  <p:cNvCxnSpPr/>
                  <p:nvPr/>
                </p:nvCxnSpPr>
                <p:spPr>
                  <a:xfrm flipH="1" flipV="1">
                    <a:off x="5364088" y="1628800"/>
                    <a:ext cx="288032" cy="288032"/>
                  </a:xfrm>
                  <a:prstGeom prst="line">
                    <a:avLst/>
                  </a:prstGeom>
                  <a:ln w="381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27" name="Группа 126"/>
              <p:cNvGrpSpPr/>
              <p:nvPr/>
            </p:nvGrpSpPr>
            <p:grpSpPr>
              <a:xfrm>
                <a:off x="2123728" y="3573016"/>
                <a:ext cx="1292456" cy="540000"/>
                <a:chOff x="2451432" y="3900720"/>
                <a:chExt cx="1292456" cy="540000"/>
              </a:xfrm>
            </p:grpSpPr>
            <p:sp>
              <p:nvSpPr>
                <p:cNvPr id="117" name="Дуга 116"/>
                <p:cNvSpPr/>
                <p:nvPr/>
              </p:nvSpPr>
              <p:spPr>
                <a:xfrm rot="18998649">
                  <a:off x="2955487" y="3900720"/>
                  <a:ext cx="540000" cy="540000"/>
                </a:xfrm>
                <a:prstGeom prst="arc">
                  <a:avLst>
                    <a:gd name="adj1" fmla="val 15141658"/>
                    <a:gd name="adj2" fmla="val 243417"/>
                  </a:avLst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2" name="Дуга 121"/>
                <p:cNvSpPr/>
                <p:nvPr/>
              </p:nvSpPr>
              <p:spPr>
                <a:xfrm rot="18998649">
                  <a:off x="2451432" y="3900720"/>
                  <a:ext cx="540000" cy="540000"/>
                </a:xfrm>
                <a:prstGeom prst="arc">
                  <a:avLst>
                    <a:gd name="adj1" fmla="val 15141658"/>
                    <a:gd name="adj2" fmla="val 243417"/>
                  </a:avLst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3" name="Прямоугольник 122"/>
                <p:cNvSpPr/>
                <p:nvPr/>
              </p:nvSpPr>
              <p:spPr>
                <a:xfrm>
                  <a:off x="3563888" y="3933056"/>
                  <a:ext cx="180000" cy="180000"/>
                </a:xfrm>
                <a:prstGeom prst="rect">
                  <a:avLst/>
                </a:prstGeom>
                <a:noFill/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smtClean="0"/>
                    <a:t> </a:t>
                  </a:r>
                  <a:endParaRPr lang="ru-RU" dirty="0"/>
                </a:p>
              </p:txBody>
            </p:sp>
          </p:grpSp>
        </p:grp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3" grpId="0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7524328" y="6021288"/>
            <a:ext cx="576064" cy="554360"/>
          </a:xfrm>
          <a:prstGeom prst="star5">
            <a:avLst/>
          </a:prstGeom>
          <a:solidFill>
            <a:srgbClr val="00B0F0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179512" y="476672"/>
            <a:ext cx="4176464" cy="1656184"/>
          </a:xfrm>
          <a:prstGeom prst="flowChartTerminator">
            <a:avLst/>
          </a:prstGeom>
          <a:solidFill>
            <a:srgbClr val="BDFFC0"/>
          </a:solidFill>
          <a:ln w="1143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251520" y="2420888"/>
            <a:ext cx="3960440" cy="1764196"/>
          </a:xfrm>
          <a:prstGeom prst="flowChartTerminator">
            <a:avLst/>
          </a:prstGeom>
          <a:solidFill>
            <a:schemeClr val="accent5">
              <a:lumMod val="60000"/>
              <a:lumOff val="40000"/>
            </a:schemeClr>
          </a:solidFill>
          <a:ln w="1143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знак завершения 10"/>
          <p:cNvSpPr/>
          <p:nvPr/>
        </p:nvSpPr>
        <p:spPr>
          <a:xfrm>
            <a:off x="251520" y="4653136"/>
            <a:ext cx="3816424" cy="1800200"/>
          </a:xfrm>
          <a:prstGeom prst="flowChartTerminator">
            <a:avLst/>
          </a:prstGeom>
          <a:solidFill>
            <a:srgbClr val="E9C2C1"/>
          </a:solidFill>
          <a:ln w="1143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452320" y="1052736"/>
            <a:ext cx="1044000" cy="1044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10</a:t>
            </a:r>
            <a:endParaRPr lang="ru-RU" sz="3200" b="1" i="1" dirty="0"/>
          </a:p>
        </p:txBody>
      </p:sp>
      <p:sp>
        <p:nvSpPr>
          <p:cNvPr id="13" name="Овал 12"/>
          <p:cNvSpPr/>
          <p:nvPr/>
        </p:nvSpPr>
        <p:spPr>
          <a:xfrm>
            <a:off x="7524328" y="2636912"/>
            <a:ext cx="1044000" cy="10440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20</a:t>
            </a:r>
            <a:endParaRPr lang="ru-RU" sz="3200" b="1" i="1" dirty="0"/>
          </a:p>
        </p:txBody>
      </p:sp>
      <p:sp>
        <p:nvSpPr>
          <p:cNvPr id="14" name="Овал 13"/>
          <p:cNvSpPr/>
          <p:nvPr/>
        </p:nvSpPr>
        <p:spPr>
          <a:xfrm>
            <a:off x="7164288" y="5013176"/>
            <a:ext cx="1044000" cy="1044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30</a:t>
            </a:r>
            <a:endParaRPr lang="ru-RU" sz="32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3528" y="476672"/>
            <a:ext cx="38164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Определи число.</a:t>
            </a:r>
          </a:p>
          <a:p>
            <a:r>
              <a:rPr lang="ru-RU" sz="2400" b="1" i="1" dirty="0" smtClean="0"/>
              <a:t>Весенняя, озеро, поёт, мы, летнее, читаем, я, летние, деревья, высокий.</a:t>
            </a:r>
            <a:endParaRPr lang="ru-RU" sz="24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395536" y="2492896"/>
            <a:ext cx="3816424" cy="212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ru-RU" sz="2800" b="1" i="1" dirty="0" smtClean="0"/>
              <a:t>Измени число, запиши новые предложения.</a:t>
            </a:r>
          </a:p>
          <a:p>
            <a:pPr>
              <a:lnSpc>
                <a:spcPts val="2500"/>
              </a:lnSpc>
            </a:pPr>
            <a:r>
              <a:rPr lang="ru-RU" sz="2000" b="1" i="1" dirty="0" smtClean="0"/>
              <a:t>Ученик  рисует весеннее облако. Маленькие птички сели на ветки деревьев.</a:t>
            </a:r>
          </a:p>
          <a:p>
            <a:endParaRPr lang="ru-RU" sz="2800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467544" y="4725144"/>
            <a:ext cx="3600400" cy="165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ru-RU" sz="2800" b="1" i="1" dirty="0" smtClean="0"/>
              <a:t>Распредели им. сущ. </a:t>
            </a:r>
          </a:p>
          <a:p>
            <a:pPr>
              <a:lnSpc>
                <a:spcPts val="2500"/>
              </a:lnSpc>
            </a:pPr>
            <a:r>
              <a:rPr lang="ru-RU" sz="2800" b="1" i="1" dirty="0" smtClean="0"/>
              <a:t>в три столбика.</a:t>
            </a:r>
          </a:p>
          <a:p>
            <a:r>
              <a:rPr lang="ru-RU" sz="2000" b="1" i="1" dirty="0" smtClean="0"/>
              <a:t>Цветок, санки, молоко, дело,  зимние, сахар, ножницы, брюки, сено.</a:t>
            </a:r>
            <a:endParaRPr lang="ru-RU" sz="20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0" y="476672"/>
            <a:ext cx="2664296" cy="1569660"/>
          </a:xfrm>
          <a:prstGeom prst="rect">
            <a:avLst/>
          </a:prstGeom>
          <a:noFill/>
          <a:ln w="1143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Ед.ч., ед.ч., ед.ч., мн.ч., ед.ч., мн.ч., ед.ч., мн.ч., мн.ч., ед.ч.</a:t>
            </a:r>
            <a:endParaRPr lang="ru-RU" sz="24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4427984" y="2736502"/>
            <a:ext cx="2808312" cy="1323439"/>
          </a:xfrm>
          <a:prstGeom prst="rect">
            <a:avLst/>
          </a:prstGeom>
          <a:noFill/>
          <a:ln w="1143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Ученики рисуют весенние облака. Маленькая птичка села на ветку дерева.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11960" y="4941168"/>
            <a:ext cx="2952328" cy="1015663"/>
          </a:xfrm>
          <a:prstGeom prst="rect">
            <a:avLst/>
          </a:prstGeom>
          <a:noFill/>
          <a:ln w="1143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цветок   санки    молоко</a:t>
            </a:r>
          </a:p>
          <a:p>
            <a:r>
              <a:rPr lang="ru-RU" sz="2000" b="1" i="1" dirty="0" smtClean="0"/>
              <a:t>дело    ножницы   сахар</a:t>
            </a:r>
          </a:p>
          <a:p>
            <a:r>
              <a:rPr lang="ru-RU" sz="2000" b="1" i="1" dirty="0" smtClean="0"/>
              <a:t>зимние    брюки     сено</a:t>
            </a:r>
            <a:endParaRPr lang="ru-RU" sz="2000" b="1" i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  <p:bldP spid="19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3" action="ppaction://hlinksldjump"/>
          </p:cNvPr>
          <p:cNvSpPr/>
          <p:nvPr/>
        </p:nvSpPr>
        <p:spPr>
          <a:xfrm>
            <a:off x="8388424" y="188640"/>
            <a:ext cx="576064" cy="554360"/>
          </a:xfrm>
          <a:prstGeom prst="star5">
            <a:avLst/>
          </a:prstGeom>
          <a:solidFill>
            <a:srgbClr val="00B0F0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нутый угол 7"/>
          <p:cNvSpPr/>
          <p:nvPr/>
        </p:nvSpPr>
        <p:spPr>
          <a:xfrm>
            <a:off x="323528" y="260648"/>
            <a:ext cx="4248472" cy="792088"/>
          </a:xfrm>
          <a:prstGeom prst="foldedCorner">
            <a:avLst>
              <a:gd name="adj" fmla="val 48539"/>
            </a:avLst>
          </a:prstGeom>
          <a:solidFill>
            <a:srgbClr val="BDFFC0"/>
          </a:solidFill>
          <a:ln w="1143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нутый угол 9"/>
          <p:cNvSpPr/>
          <p:nvPr/>
        </p:nvSpPr>
        <p:spPr>
          <a:xfrm>
            <a:off x="251520" y="1268760"/>
            <a:ext cx="4536504" cy="3060120"/>
          </a:xfrm>
          <a:prstGeom prst="foldedCorner">
            <a:avLst>
              <a:gd name="adj" fmla="val 31742"/>
            </a:avLst>
          </a:prstGeom>
          <a:solidFill>
            <a:schemeClr val="tx2">
              <a:lumMod val="40000"/>
              <a:lumOff val="60000"/>
            </a:schemeClr>
          </a:solidFill>
          <a:ln w="1143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Загнутый угол 10"/>
          <p:cNvSpPr/>
          <p:nvPr/>
        </p:nvSpPr>
        <p:spPr>
          <a:xfrm>
            <a:off x="179512" y="4581128"/>
            <a:ext cx="4824536" cy="1980000"/>
          </a:xfrm>
          <a:prstGeom prst="foldedCorner">
            <a:avLst>
              <a:gd name="adj" fmla="val 34330"/>
            </a:avLst>
          </a:prstGeom>
          <a:solidFill>
            <a:srgbClr val="ECCBCA"/>
          </a:solidFill>
          <a:ln w="1143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948264" y="620688"/>
            <a:ext cx="1044000" cy="1044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10</a:t>
            </a:r>
            <a:endParaRPr lang="ru-RU" sz="3200" b="1" i="1" dirty="0"/>
          </a:p>
        </p:txBody>
      </p:sp>
      <p:sp>
        <p:nvSpPr>
          <p:cNvPr id="13" name="Овал 12"/>
          <p:cNvSpPr/>
          <p:nvPr/>
        </p:nvSpPr>
        <p:spPr>
          <a:xfrm>
            <a:off x="7020272" y="2564904"/>
            <a:ext cx="1044000" cy="10440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20</a:t>
            </a:r>
            <a:endParaRPr lang="ru-RU" sz="3200" b="1" i="1" dirty="0"/>
          </a:p>
        </p:txBody>
      </p:sp>
      <p:sp>
        <p:nvSpPr>
          <p:cNvPr id="14" name="Овал 13"/>
          <p:cNvSpPr/>
          <p:nvPr/>
        </p:nvSpPr>
        <p:spPr>
          <a:xfrm>
            <a:off x="7020272" y="5085184"/>
            <a:ext cx="1044000" cy="1044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30</a:t>
            </a:r>
            <a:endParaRPr lang="ru-RU" sz="32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1520" y="260648"/>
            <a:ext cx="4320480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ru-RU" sz="3200" b="1" i="1" dirty="0" smtClean="0"/>
              <a:t>Просклоняй им. сущ.    </a:t>
            </a:r>
            <a:r>
              <a:rPr lang="ru-RU" sz="3200" b="1" dirty="0" smtClean="0"/>
              <a:t>весна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79512" y="1340769"/>
            <a:ext cx="4536504" cy="2887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ru-RU" sz="2800" b="1" i="1" dirty="0" smtClean="0"/>
              <a:t>Определи падеж им. сущ.    лос</a:t>
            </a:r>
            <a:r>
              <a:rPr lang="ru-RU" sz="2800" b="1" dirty="0" smtClean="0"/>
              <a:t>ь</a:t>
            </a:r>
            <a:r>
              <a:rPr lang="ru-RU" sz="2800" b="1" i="1" dirty="0" smtClean="0"/>
              <a:t>.</a:t>
            </a:r>
          </a:p>
          <a:p>
            <a:r>
              <a:rPr lang="ru-RU" sz="2000" b="1" i="1" dirty="0" smtClean="0"/>
              <a:t>Дети читали рассказ о лосях. Лоси живут в лесу. Лесник  ухаживает за лосями. Зимой в кормушку  он  насыпает корм лосям. На пеньке у лосей всегда лежит соль.  Много интересного узнали ребята про лосей.</a:t>
            </a:r>
            <a:endParaRPr lang="ru-RU" sz="28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179512" y="4653136"/>
            <a:ext cx="475252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prstClr val="black"/>
                </a:solidFill>
              </a:rPr>
              <a:t>Определи падеж им. сущ.</a:t>
            </a:r>
          </a:p>
          <a:p>
            <a:r>
              <a:rPr lang="ru-RU" sz="2000" b="1" i="1" dirty="0" smtClean="0">
                <a:solidFill>
                  <a:prstClr val="black"/>
                </a:solidFill>
              </a:rPr>
              <a:t>На лесной полянке между кудрявыми берёзами, растущими по краю опушки, девочки собирали в лукошки сладкие ягоды спелой земляники.</a:t>
            </a:r>
          </a:p>
          <a:p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endParaRPr lang="ru-RU" sz="2000" b="1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5076056" y="332656"/>
            <a:ext cx="1656184" cy="2015936"/>
          </a:xfrm>
          <a:prstGeom prst="rect">
            <a:avLst/>
          </a:prstGeom>
          <a:noFill/>
          <a:ln w="1143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ru-RU" sz="2000" b="1" i="1" dirty="0" smtClean="0"/>
              <a:t>И.п.   весна</a:t>
            </a:r>
          </a:p>
          <a:p>
            <a:pPr>
              <a:lnSpc>
                <a:spcPts val="2500"/>
              </a:lnSpc>
            </a:pPr>
            <a:r>
              <a:rPr lang="ru-RU" sz="2000" b="1" i="1" dirty="0" smtClean="0"/>
              <a:t>Р.п.   весны  </a:t>
            </a:r>
          </a:p>
          <a:p>
            <a:pPr>
              <a:lnSpc>
                <a:spcPts val="2500"/>
              </a:lnSpc>
            </a:pPr>
            <a:r>
              <a:rPr lang="ru-RU" sz="2000" b="1" i="1" dirty="0" smtClean="0">
                <a:latin typeface="Calibri"/>
              </a:rPr>
              <a:t>Д.п.   весне</a:t>
            </a:r>
          </a:p>
          <a:p>
            <a:pPr>
              <a:lnSpc>
                <a:spcPts val="2500"/>
              </a:lnSpc>
            </a:pPr>
            <a:r>
              <a:rPr lang="ru-RU" sz="2000" b="1" i="1" dirty="0" smtClean="0">
                <a:latin typeface="Calibri"/>
              </a:rPr>
              <a:t> В.п.   весну</a:t>
            </a:r>
          </a:p>
          <a:p>
            <a:pPr>
              <a:lnSpc>
                <a:spcPts val="2500"/>
              </a:lnSpc>
            </a:pPr>
            <a:r>
              <a:rPr lang="ru-RU" sz="2000" b="1" i="1" dirty="0" smtClean="0">
                <a:latin typeface="Calibri"/>
              </a:rPr>
              <a:t>Т.п.   весной</a:t>
            </a:r>
          </a:p>
          <a:p>
            <a:pPr>
              <a:lnSpc>
                <a:spcPts val="2500"/>
              </a:lnSpc>
            </a:pPr>
            <a:r>
              <a:rPr lang="ru-RU" sz="2000" b="1" i="1" dirty="0" smtClean="0">
                <a:latin typeface="Calibri"/>
              </a:rPr>
              <a:t> П.п.   о весне</a:t>
            </a:r>
            <a:endParaRPr lang="ru-RU" sz="2000" b="1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5076056" y="2852936"/>
            <a:ext cx="1800200" cy="707886"/>
          </a:xfrm>
          <a:prstGeom prst="rect">
            <a:avLst/>
          </a:prstGeom>
          <a:noFill/>
          <a:ln w="1143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П.п.   И.п.   Т.п.</a:t>
            </a:r>
          </a:p>
          <a:p>
            <a:r>
              <a:rPr lang="ru-RU" sz="2000" b="1" i="1" dirty="0" smtClean="0"/>
              <a:t>Д.п.   Р.п.   В.п.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5364088" y="4581128"/>
            <a:ext cx="1440160" cy="1323439"/>
          </a:xfrm>
          <a:prstGeom prst="rect">
            <a:avLst/>
          </a:prstGeom>
          <a:noFill/>
          <a:ln w="1143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 П.п.   Т.п.  </a:t>
            </a:r>
          </a:p>
          <a:p>
            <a:r>
              <a:rPr lang="ru-RU" sz="2000" b="1" i="1" dirty="0" smtClean="0"/>
              <a:t> Д.п.   Р.п.   </a:t>
            </a:r>
          </a:p>
          <a:p>
            <a:r>
              <a:rPr lang="ru-RU" sz="2000" b="1" i="1" dirty="0" smtClean="0"/>
              <a:t>И.п.   В.п.</a:t>
            </a:r>
          </a:p>
          <a:p>
            <a:r>
              <a:rPr lang="ru-RU" sz="2000" b="1" i="1" dirty="0" smtClean="0"/>
              <a:t>В.п.   Р.п.</a:t>
            </a:r>
            <a:endParaRPr lang="ru-RU" sz="2000" b="1" i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6" grpId="0"/>
      <p:bldP spid="28" grpId="0" animBg="1"/>
      <p:bldP spid="31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7524328" y="5805264"/>
            <a:ext cx="576064" cy="554360"/>
          </a:xfrm>
          <a:prstGeom prst="star5">
            <a:avLst/>
          </a:prstGeom>
          <a:solidFill>
            <a:srgbClr val="00B0F0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документ 5"/>
          <p:cNvSpPr/>
          <p:nvPr/>
        </p:nvSpPr>
        <p:spPr>
          <a:xfrm>
            <a:off x="395536" y="332656"/>
            <a:ext cx="3456384" cy="1440160"/>
          </a:xfrm>
          <a:prstGeom prst="flowChartDocument">
            <a:avLst/>
          </a:prstGeom>
          <a:solidFill>
            <a:srgbClr val="BDFFC0"/>
          </a:solidFill>
          <a:ln w="1143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Блок-схема: документ 6"/>
          <p:cNvSpPr/>
          <p:nvPr/>
        </p:nvSpPr>
        <p:spPr>
          <a:xfrm>
            <a:off x="323528" y="1988840"/>
            <a:ext cx="3456384" cy="1728192"/>
          </a:xfrm>
          <a:prstGeom prst="flowChartDocument">
            <a:avLst/>
          </a:prstGeom>
          <a:solidFill>
            <a:schemeClr val="tx2">
              <a:lumMod val="40000"/>
              <a:lumOff val="60000"/>
            </a:schemeClr>
          </a:solidFill>
          <a:ln w="1143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документ 7"/>
          <p:cNvSpPr/>
          <p:nvPr/>
        </p:nvSpPr>
        <p:spPr>
          <a:xfrm>
            <a:off x="179512" y="3861048"/>
            <a:ext cx="4176464" cy="2808312"/>
          </a:xfrm>
          <a:prstGeom prst="flowChartDocument">
            <a:avLst/>
          </a:prstGeom>
          <a:solidFill>
            <a:srgbClr val="ECCBCA"/>
          </a:solidFill>
          <a:ln w="1143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95536" y="260648"/>
            <a:ext cx="338437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Подчеркни основу.</a:t>
            </a:r>
          </a:p>
          <a:p>
            <a:r>
              <a:rPr lang="ru-RU" sz="2400" b="1" i="1" dirty="0" smtClean="0"/>
              <a:t>Над лесом взошло весёлое солнышко.</a:t>
            </a:r>
            <a:endParaRPr lang="ru-RU" sz="2400" b="1" i="1" dirty="0"/>
          </a:p>
        </p:txBody>
      </p:sp>
      <p:sp>
        <p:nvSpPr>
          <p:cNvPr id="10" name="Овал 9"/>
          <p:cNvSpPr/>
          <p:nvPr/>
        </p:nvSpPr>
        <p:spPr>
          <a:xfrm>
            <a:off x="6660232" y="548680"/>
            <a:ext cx="1044000" cy="1044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10</a:t>
            </a:r>
            <a:endParaRPr lang="ru-RU" sz="3200" b="1" i="1" dirty="0"/>
          </a:p>
        </p:txBody>
      </p:sp>
      <p:sp>
        <p:nvSpPr>
          <p:cNvPr id="11" name="Овал 10"/>
          <p:cNvSpPr/>
          <p:nvPr/>
        </p:nvSpPr>
        <p:spPr>
          <a:xfrm>
            <a:off x="6732240" y="4725144"/>
            <a:ext cx="1044000" cy="1044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30</a:t>
            </a:r>
            <a:endParaRPr lang="ru-RU" sz="3200" b="1" i="1" dirty="0"/>
          </a:p>
        </p:txBody>
      </p:sp>
      <p:sp>
        <p:nvSpPr>
          <p:cNvPr id="12" name="Овал 11"/>
          <p:cNvSpPr/>
          <p:nvPr/>
        </p:nvSpPr>
        <p:spPr>
          <a:xfrm>
            <a:off x="6804248" y="2204864"/>
            <a:ext cx="1044000" cy="10440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20</a:t>
            </a:r>
            <a:endParaRPr lang="ru-RU" sz="32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3528" y="1916832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Составь предложение, подчеркни основу.</a:t>
            </a:r>
          </a:p>
          <a:p>
            <a:r>
              <a:rPr lang="ru-RU" sz="2000" b="1" i="1" dirty="0" smtClean="0"/>
              <a:t>Вьёт гнездо, вьёт на дереве, крепкое гнездо, маленькая птичка.</a:t>
            </a:r>
            <a:endParaRPr lang="ru-RU" sz="20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79512" y="3861048"/>
            <a:ext cx="41764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Выбери сложное предложение, подчеркни в нём основу.</a:t>
            </a:r>
          </a:p>
          <a:p>
            <a:r>
              <a:rPr lang="ru-RU" sz="2000" b="1" i="1" dirty="0" smtClean="0"/>
              <a:t>Над лугом порхают бабочки и мотыльки. На празднике дети весело пели. Маша рисует картинку, а Коля читает сказку.</a:t>
            </a:r>
          </a:p>
          <a:p>
            <a:endParaRPr lang="ru-RU" sz="24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4067944" y="404664"/>
            <a:ext cx="2448272" cy="1200329"/>
          </a:xfrm>
          <a:prstGeom prst="rect">
            <a:avLst/>
          </a:prstGeom>
          <a:noFill/>
          <a:ln w="1143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Над лесом </a:t>
            </a:r>
            <a:r>
              <a:rPr lang="ru-RU" sz="2400" b="1" i="1" u="dbl" dirty="0" smtClean="0"/>
              <a:t>взошло</a:t>
            </a:r>
            <a:r>
              <a:rPr lang="ru-RU" sz="2400" b="1" i="1" dirty="0" smtClean="0"/>
              <a:t> весёлое </a:t>
            </a:r>
            <a:r>
              <a:rPr lang="ru-RU" sz="2400" b="1" i="1" u="sng" dirty="0" smtClean="0"/>
              <a:t>солнышко</a:t>
            </a:r>
            <a:r>
              <a:rPr lang="ru-RU" sz="2400" b="1" i="1" dirty="0" smtClean="0"/>
              <a:t>.</a:t>
            </a:r>
            <a:endParaRPr lang="ru-RU" sz="24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211960" y="2132856"/>
            <a:ext cx="2376264" cy="1569660"/>
          </a:xfrm>
          <a:prstGeom prst="rect">
            <a:avLst/>
          </a:prstGeom>
          <a:noFill/>
          <a:ln w="1143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Маленькая </a:t>
            </a:r>
            <a:r>
              <a:rPr lang="ru-RU" sz="2400" b="1" i="1" u="sng" dirty="0" smtClean="0"/>
              <a:t>птичка</a:t>
            </a:r>
            <a:r>
              <a:rPr lang="ru-RU" sz="2400" b="1" i="1" dirty="0" smtClean="0"/>
              <a:t> </a:t>
            </a:r>
            <a:r>
              <a:rPr lang="ru-RU" sz="2400" b="1" i="1" u="dbl" dirty="0" smtClean="0"/>
              <a:t>вьёт</a:t>
            </a:r>
            <a:r>
              <a:rPr lang="ru-RU" sz="2400" b="1" i="1" dirty="0" smtClean="0"/>
              <a:t> на дереве крепкое гнездо.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2000" y="4437112"/>
            <a:ext cx="2088232" cy="1569660"/>
          </a:xfrm>
          <a:prstGeom prst="rect">
            <a:avLst/>
          </a:prstGeom>
          <a:noFill/>
          <a:ln w="1143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u="sng" dirty="0" smtClean="0"/>
              <a:t>Маша</a:t>
            </a:r>
            <a:r>
              <a:rPr lang="ru-RU" sz="2400" b="1" i="1" dirty="0" smtClean="0"/>
              <a:t> </a:t>
            </a:r>
            <a:r>
              <a:rPr lang="ru-RU" sz="2400" b="1" i="1" u="dbl" dirty="0" smtClean="0"/>
              <a:t>рисует </a:t>
            </a:r>
            <a:r>
              <a:rPr lang="ru-RU" sz="2400" b="1" i="1" dirty="0" smtClean="0"/>
              <a:t>картинку, а </a:t>
            </a:r>
            <a:r>
              <a:rPr lang="ru-RU" sz="2400" b="1" i="1" u="sng" dirty="0" smtClean="0"/>
              <a:t>Коля</a:t>
            </a:r>
            <a:r>
              <a:rPr lang="ru-RU" sz="2400" b="1" i="1" dirty="0" smtClean="0"/>
              <a:t> </a:t>
            </a:r>
            <a:r>
              <a:rPr lang="ru-RU" sz="2400" b="1" i="1" u="dbl" dirty="0" smtClean="0"/>
              <a:t>читает</a:t>
            </a:r>
            <a:r>
              <a:rPr lang="ru-RU" sz="2400" b="1" i="1" dirty="0" smtClean="0"/>
              <a:t> сказку.</a:t>
            </a:r>
            <a:endParaRPr lang="ru-RU" sz="2400" b="1" i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1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88424" y="188640"/>
            <a:ext cx="576064" cy="554360"/>
          </a:xfrm>
          <a:prstGeom prst="star5">
            <a:avLst/>
          </a:prstGeom>
          <a:solidFill>
            <a:srgbClr val="00B0F0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Лента лицом вниз 11"/>
          <p:cNvSpPr/>
          <p:nvPr/>
        </p:nvSpPr>
        <p:spPr>
          <a:xfrm>
            <a:off x="395536" y="260648"/>
            <a:ext cx="3960440" cy="1368152"/>
          </a:xfrm>
          <a:prstGeom prst="ribbon">
            <a:avLst>
              <a:gd name="adj1" fmla="val 18753"/>
              <a:gd name="adj2" fmla="val 71822"/>
            </a:avLst>
          </a:prstGeom>
          <a:solidFill>
            <a:srgbClr val="BDFFC0"/>
          </a:solidFill>
          <a:ln w="1143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Лента лицом вниз 12"/>
          <p:cNvSpPr/>
          <p:nvPr/>
        </p:nvSpPr>
        <p:spPr>
          <a:xfrm>
            <a:off x="323528" y="1772816"/>
            <a:ext cx="4392488" cy="2088232"/>
          </a:xfrm>
          <a:prstGeom prst="ribbon">
            <a:avLst>
              <a:gd name="adj1" fmla="val 18753"/>
              <a:gd name="adj2" fmla="val 68192"/>
            </a:avLst>
          </a:prstGeom>
          <a:solidFill>
            <a:schemeClr val="accent1">
              <a:lumMod val="60000"/>
              <a:lumOff val="40000"/>
            </a:schemeClr>
          </a:solidFill>
          <a:ln w="1143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Лента лицом вниз 13"/>
          <p:cNvSpPr/>
          <p:nvPr/>
        </p:nvSpPr>
        <p:spPr>
          <a:xfrm>
            <a:off x="467544" y="4077072"/>
            <a:ext cx="4536504" cy="2232248"/>
          </a:xfrm>
          <a:prstGeom prst="ribbon">
            <a:avLst>
              <a:gd name="adj1" fmla="val 15997"/>
              <a:gd name="adj2" fmla="val 75000"/>
            </a:avLst>
          </a:prstGeom>
          <a:solidFill>
            <a:srgbClr val="E9C2C1"/>
          </a:solidFill>
          <a:ln w="1143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355976" y="476672"/>
            <a:ext cx="2736304" cy="707886"/>
          </a:xfrm>
          <a:prstGeom prst="rect">
            <a:avLst/>
          </a:prstGeom>
          <a:noFill/>
          <a:ln w="1143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000" b="1" i="1" dirty="0" err="1" smtClean="0"/>
              <a:t>ая</a:t>
            </a:r>
            <a:r>
              <a:rPr lang="ru-RU" sz="2000" b="1" i="1" dirty="0" smtClean="0"/>
              <a:t>, -</a:t>
            </a:r>
            <a:r>
              <a:rPr lang="ru-RU" sz="2000" b="1" i="1" dirty="0" err="1" smtClean="0"/>
              <a:t>яя</a:t>
            </a:r>
            <a:r>
              <a:rPr lang="ru-RU" sz="2000" b="1" i="1" dirty="0" smtClean="0"/>
              <a:t>;    -ой, -</a:t>
            </a:r>
            <a:r>
              <a:rPr lang="ru-RU" sz="2000" b="1" i="1" dirty="0" err="1" smtClean="0"/>
              <a:t>ий</a:t>
            </a:r>
            <a:r>
              <a:rPr lang="ru-RU" sz="2000" b="1" i="1" dirty="0" smtClean="0"/>
              <a:t>, -</a:t>
            </a:r>
            <a:r>
              <a:rPr lang="ru-RU" sz="2000" b="1" i="1" dirty="0" err="1" smtClean="0"/>
              <a:t>ый</a:t>
            </a:r>
            <a:r>
              <a:rPr lang="ru-RU" sz="2000" b="1" i="1" dirty="0" smtClean="0"/>
              <a:t>;</a:t>
            </a:r>
          </a:p>
          <a:p>
            <a:pPr>
              <a:buFontTx/>
              <a:buChar char="-"/>
            </a:pPr>
            <a:r>
              <a:rPr lang="ru-RU" sz="2000" b="1" i="1" dirty="0" err="1" smtClean="0"/>
              <a:t>ое</a:t>
            </a:r>
            <a:r>
              <a:rPr lang="ru-RU" sz="2000" b="1" i="1" dirty="0" smtClean="0"/>
              <a:t>, -ее;     -</a:t>
            </a:r>
            <a:r>
              <a:rPr lang="ru-RU" sz="2000" b="1" i="1" dirty="0" err="1" smtClean="0"/>
              <a:t>ие</a:t>
            </a:r>
            <a:r>
              <a:rPr lang="ru-RU" sz="2000" b="1" i="1" dirty="0" smtClean="0"/>
              <a:t>, -</a:t>
            </a:r>
            <a:r>
              <a:rPr lang="ru-RU" sz="2000" b="1" i="1" dirty="0" err="1" smtClean="0"/>
              <a:t>ые</a:t>
            </a:r>
            <a:r>
              <a:rPr lang="ru-RU" sz="2000" b="1" i="1" dirty="0" smtClean="0"/>
              <a:t>;</a:t>
            </a:r>
            <a:endParaRPr lang="ru-RU" sz="20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4860032" y="1844824"/>
            <a:ext cx="2232248" cy="1938992"/>
          </a:xfrm>
          <a:prstGeom prst="rect">
            <a:avLst/>
          </a:prstGeom>
          <a:noFill/>
          <a:ln w="1143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Синяя лента, летнее утро, осенние листья, яркое солнце, зимний воздух, вкусное яблоко. </a:t>
            </a:r>
            <a:endParaRPr lang="ru-RU" sz="20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5004048" y="4437112"/>
            <a:ext cx="2232248" cy="1323439"/>
          </a:xfrm>
          <a:prstGeom prst="rect">
            <a:avLst/>
          </a:prstGeom>
          <a:noFill/>
          <a:ln w="1143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Зимние, раннюю, тёплому, дальние, синем, синим, дальнее.</a:t>
            </a:r>
            <a:endParaRPr lang="ru-RU" sz="2000" b="1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971600" y="476672"/>
            <a:ext cx="302433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Напиши окончания.</a:t>
            </a:r>
          </a:p>
          <a:p>
            <a:r>
              <a:rPr lang="ru-RU" sz="2000" b="1" i="1" dirty="0" smtClean="0"/>
              <a:t>Какая?   …      Какой?    …</a:t>
            </a:r>
          </a:p>
          <a:p>
            <a:r>
              <a:rPr lang="ru-RU" sz="2000" b="1" i="1" dirty="0" smtClean="0"/>
              <a:t>Какое?   …      Какие?    …</a:t>
            </a:r>
          </a:p>
          <a:p>
            <a:endParaRPr lang="ru-RU" sz="2800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971600" y="2060848"/>
            <a:ext cx="36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Вставь пропущенные окончания.</a:t>
            </a:r>
          </a:p>
          <a:p>
            <a:r>
              <a:rPr lang="ru-RU" sz="2000" b="1" i="1" dirty="0" err="1" smtClean="0"/>
              <a:t>Син</a:t>
            </a:r>
            <a:r>
              <a:rPr lang="ru-RU" sz="2000" b="1" i="1" dirty="0" smtClean="0"/>
              <a:t>… лента, </a:t>
            </a:r>
            <a:r>
              <a:rPr lang="ru-RU" sz="2000" b="1" i="1" dirty="0" err="1" smtClean="0"/>
              <a:t>летн</a:t>
            </a:r>
            <a:r>
              <a:rPr lang="ru-RU" sz="2000" b="1" i="1" dirty="0" smtClean="0"/>
              <a:t>… утро, </a:t>
            </a:r>
            <a:r>
              <a:rPr lang="ru-RU" sz="2000" b="1" i="1" dirty="0" err="1" smtClean="0"/>
              <a:t>осенн</a:t>
            </a:r>
            <a:r>
              <a:rPr lang="ru-RU" sz="2000" b="1" i="1" dirty="0" smtClean="0"/>
              <a:t>… листья, </a:t>
            </a:r>
            <a:r>
              <a:rPr lang="ru-RU" sz="2000" b="1" i="1" dirty="0" err="1" smtClean="0"/>
              <a:t>ярк</a:t>
            </a:r>
            <a:r>
              <a:rPr lang="ru-RU" sz="2000" b="1" i="1" dirty="0" smtClean="0"/>
              <a:t>… солнце, </a:t>
            </a:r>
            <a:r>
              <a:rPr lang="ru-RU" sz="2000" b="1" i="1" dirty="0" err="1" smtClean="0"/>
              <a:t>зимн</a:t>
            </a:r>
            <a:r>
              <a:rPr lang="ru-RU" sz="2000" b="1" i="1" dirty="0" smtClean="0"/>
              <a:t>… воздух, </a:t>
            </a:r>
            <a:r>
              <a:rPr lang="ru-RU" sz="2000" b="1" i="1" dirty="0" err="1" smtClean="0"/>
              <a:t>вкусн</a:t>
            </a:r>
            <a:r>
              <a:rPr lang="ru-RU" sz="2000" b="1" i="1" dirty="0" smtClean="0"/>
              <a:t>… яблоко.</a:t>
            </a:r>
            <a:endParaRPr lang="ru-RU" sz="20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1115616" y="4509120"/>
            <a:ext cx="34563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(Зима) забавы, про (рано) зарю, по (тепло) одеялу, (даль) поля, о (синь) море, над (синь) облаком, (даль) поле.</a:t>
            </a:r>
            <a:endParaRPr lang="ru-RU" sz="2000" b="1" i="1" dirty="0"/>
          </a:p>
        </p:txBody>
      </p:sp>
      <p:sp>
        <p:nvSpPr>
          <p:cNvPr id="24" name="Овал 23"/>
          <p:cNvSpPr/>
          <p:nvPr/>
        </p:nvSpPr>
        <p:spPr>
          <a:xfrm>
            <a:off x="7236296" y="764704"/>
            <a:ext cx="972000" cy="97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10</a:t>
            </a:r>
            <a:endParaRPr lang="ru-RU" sz="2800" b="1" i="1" dirty="0"/>
          </a:p>
        </p:txBody>
      </p:sp>
      <p:sp>
        <p:nvSpPr>
          <p:cNvPr id="25" name="Овал 24"/>
          <p:cNvSpPr/>
          <p:nvPr/>
        </p:nvSpPr>
        <p:spPr>
          <a:xfrm>
            <a:off x="7164288" y="2276872"/>
            <a:ext cx="972000" cy="9720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20</a:t>
            </a:r>
            <a:endParaRPr lang="ru-RU" sz="2800" b="1" i="1" dirty="0"/>
          </a:p>
        </p:txBody>
      </p:sp>
      <p:sp>
        <p:nvSpPr>
          <p:cNvPr id="26" name="Овал 25"/>
          <p:cNvSpPr/>
          <p:nvPr/>
        </p:nvSpPr>
        <p:spPr>
          <a:xfrm>
            <a:off x="7236296" y="5373216"/>
            <a:ext cx="972000" cy="9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30</a:t>
            </a:r>
            <a:endParaRPr lang="ru-RU" sz="2800" b="1" i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88424" y="188640"/>
            <a:ext cx="576064" cy="554360"/>
          </a:xfrm>
          <a:prstGeom prst="star5">
            <a:avLst/>
          </a:prstGeom>
          <a:solidFill>
            <a:srgbClr val="00B0F0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323528" y="332656"/>
            <a:ext cx="3924000" cy="1908000"/>
          </a:xfrm>
          <a:prstGeom prst="cloud">
            <a:avLst/>
          </a:prstGeom>
          <a:solidFill>
            <a:srgbClr val="BDFFC0"/>
          </a:solidFill>
          <a:ln w="1143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323528" y="2447944"/>
            <a:ext cx="4104456" cy="1962112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 w="1143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251520" y="4509120"/>
            <a:ext cx="3816424" cy="2088232"/>
          </a:xfrm>
          <a:prstGeom prst="cloud">
            <a:avLst/>
          </a:prstGeom>
          <a:solidFill>
            <a:srgbClr val="E9C2C1"/>
          </a:solidFill>
          <a:ln w="1143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08304" y="908720"/>
            <a:ext cx="972000" cy="97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10</a:t>
            </a:r>
            <a:endParaRPr lang="ru-RU" sz="2800" b="1" i="1" dirty="0"/>
          </a:p>
        </p:txBody>
      </p:sp>
      <p:sp>
        <p:nvSpPr>
          <p:cNvPr id="9" name="Овал 8"/>
          <p:cNvSpPr/>
          <p:nvPr/>
        </p:nvSpPr>
        <p:spPr>
          <a:xfrm>
            <a:off x="7668344" y="2636912"/>
            <a:ext cx="972000" cy="9720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20</a:t>
            </a:r>
            <a:endParaRPr lang="ru-RU" sz="2800" b="1" i="1" dirty="0"/>
          </a:p>
        </p:txBody>
      </p:sp>
      <p:sp>
        <p:nvSpPr>
          <p:cNvPr id="10" name="Овал 9"/>
          <p:cNvSpPr/>
          <p:nvPr/>
        </p:nvSpPr>
        <p:spPr>
          <a:xfrm>
            <a:off x="7236296" y="5373216"/>
            <a:ext cx="972000" cy="9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30</a:t>
            </a:r>
            <a:endParaRPr lang="ru-RU" sz="2800" b="1" i="1" dirty="0"/>
          </a:p>
        </p:txBody>
      </p:sp>
      <p:sp>
        <p:nvSpPr>
          <p:cNvPr id="60" name="TextBox 59"/>
          <p:cNvSpPr txBox="1"/>
          <p:nvPr/>
        </p:nvSpPr>
        <p:spPr>
          <a:xfrm>
            <a:off x="611560" y="2636912"/>
            <a:ext cx="3672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Зимушка – прил., ходьба – гл., красивый – сущ., высокий – нар., садить – прил., беговая – гл., светить – сущ., даль–нар. </a:t>
            </a:r>
            <a:endParaRPr lang="ru-RU" sz="2000" b="1" i="1" dirty="0"/>
          </a:p>
        </p:txBody>
      </p:sp>
      <p:sp>
        <p:nvSpPr>
          <p:cNvPr id="63" name="TextBox 62"/>
          <p:cNvSpPr txBox="1"/>
          <p:nvPr/>
        </p:nvSpPr>
        <p:spPr>
          <a:xfrm>
            <a:off x="4427984" y="620688"/>
            <a:ext cx="2772000" cy="1208023"/>
          </a:xfrm>
          <a:prstGeom prst="rect">
            <a:avLst/>
          </a:prstGeom>
          <a:noFill/>
          <a:ln w="1143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900"/>
              </a:lnSpc>
            </a:pPr>
            <a:r>
              <a:rPr lang="ru-RU" sz="2000" b="1" i="1" dirty="0" smtClean="0"/>
              <a:t>Гусь, гусыня, гусиный.</a:t>
            </a:r>
          </a:p>
          <a:p>
            <a:pPr>
              <a:lnSpc>
                <a:spcPts val="2900"/>
              </a:lnSpc>
            </a:pPr>
            <a:r>
              <a:rPr lang="ru-RU" sz="2000" b="1" i="1" dirty="0" smtClean="0"/>
              <a:t>Вода, водопад, водная.</a:t>
            </a:r>
          </a:p>
          <a:p>
            <a:pPr>
              <a:lnSpc>
                <a:spcPts val="2900"/>
              </a:lnSpc>
            </a:pPr>
            <a:r>
              <a:rPr lang="ru-RU" sz="2000" b="1" i="1" dirty="0" smtClean="0"/>
              <a:t>Косить, косарь.</a:t>
            </a:r>
            <a:endParaRPr lang="ru-RU" sz="2000" b="1" i="1" dirty="0"/>
          </a:p>
        </p:txBody>
      </p:sp>
      <p:sp>
        <p:nvSpPr>
          <p:cNvPr id="65" name="TextBox 64"/>
          <p:cNvSpPr txBox="1"/>
          <p:nvPr/>
        </p:nvSpPr>
        <p:spPr>
          <a:xfrm>
            <a:off x="4211960" y="5157192"/>
            <a:ext cx="3060000" cy="1015663"/>
          </a:xfrm>
          <a:prstGeom prst="rect">
            <a:avLst/>
          </a:prstGeom>
          <a:noFill/>
          <a:ln w="1143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Полёт, лётная, летят.</a:t>
            </a:r>
          </a:p>
          <a:p>
            <a:r>
              <a:rPr lang="ru-RU" sz="2000" b="1" i="1" dirty="0" smtClean="0"/>
              <a:t>Ночка, ночное, ночуют.</a:t>
            </a:r>
          </a:p>
          <a:p>
            <a:r>
              <a:rPr lang="ru-RU" sz="2000" b="1" i="1" dirty="0" err="1" smtClean="0"/>
              <a:t>Высота,высокий,высоко</a:t>
            </a:r>
            <a:r>
              <a:rPr lang="ru-RU" sz="2000" b="1" i="1" dirty="0" smtClean="0"/>
              <a:t>.</a:t>
            </a:r>
            <a:endParaRPr lang="ru-RU" sz="2000" b="1" i="1" dirty="0"/>
          </a:p>
        </p:txBody>
      </p:sp>
      <p:sp>
        <p:nvSpPr>
          <p:cNvPr id="56" name="TextBox 55"/>
          <p:cNvSpPr txBox="1"/>
          <p:nvPr/>
        </p:nvSpPr>
        <p:spPr>
          <a:xfrm>
            <a:off x="323528" y="692696"/>
            <a:ext cx="4032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 Гусь, гусыня, гусеница, гусиный.</a:t>
            </a:r>
          </a:p>
          <a:p>
            <a:r>
              <a:rPr lang="ru-RU" sz="2000" b="1" i="1" dirty="0" smtClean="0"/>
              <a:t>Вода, водитель, водопад, водная.</a:t>
            </a:r>
          </a:p>
          <a:p>
            <a:r>
              <a:rPr lang="ru-RU" sz="2000" b="1" i="1" dirty="0" smtClean="0"/>
              <a:t>Косить, косынка, косарь, косая.</a:t>
            </a:r>
            <a:endParaRPr lang="ru-RU" sz="2000" b="1" i="1" dirty="0"/>
          </a:p>
        </p:txBody>
      </p:sp>
      <p:sp>
        <p:nvSpPr>
          <p:cNvPr id="57" name="TextBox 56"/>
          <p:cNvSpPr txBox="1"/>
          <p:nvPr/>
        </p:nvSpPr>
        <p:spPr>
          <a:xfrm>
            <a:off x="4716016" y="2564904"/>
            <a:ext cx="2304256" cy="1323439"/>
          </a:xfrm>
          <a:prstGeom prst="rect">
            <a:avLst/>
          </a:prstGeom>
          <a:noFill/>
          <a:ln w="889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Зимний, ходит, красота, высоко, садовый, бегать, свет, далеко.</a:t>
            </a:r>
            <a:endParaRPr lang="ru-RU" sz="2000" b="1" i="1" dirty="0"/>
          </a:p>
        </p:txBody>
      </p:sp>
      <p:grpSp>
        <p:nvGrpSpPr>
          <p:cNvPr id="73" name="Группа 72"/>
          <p:cNvGrpSpPr/>
          <p:nvPr/>
        </p:nvGrpSpPr>
        <p:grpSpPr>
          <a:xfrm>
            <a:off x="539552" y="4869161"/>
            <a:ext cx="3558476" cy="1656184"/>
            <a:chOff x="539552" y="4869160"/>
            <a:chExt cx="3558476" cy="1662435"/>
          </a:xfrm>
        </p:grpSpPr>
        <p:sp>
          <p:nvSpPr>
            <p:cNvPr id="66" name="Дуга 65"/>
            <p:cNvSpPr/>
            <p:nvPr/>
          </p:nvSpPr>
          <p:spPr>
            <a:xfrm rot="19030234">
              <a:off x="539552" y="5271123"/>
              <a:ext cx="900000" cy="900000"/>
            </a:xfrm>
            <a:prstGeom prst="arc">
              <a:avLst/>
            </a:prstGeom>
            <a:ln w="571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41644" y="4869160"/>
              <a:ext cx="3456384" cy="1208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900"/>
                </a:lnSpc>
              </a:pPr>
              <a:r>
                <a:rPr lang="ru-RU" sz="2400" b="1" i="1" dirty="0" smtClean="0"/>
                <a:t> лёт – сущ., прил., гл.</a:t>
              </a:r>
            </a:p>
            <a:p>
              <a:pPr>
                <a:lnSpc>
                  <a:spcPts val="2900"/>
                </a:lnSpc>
              </a:pPr>
              <a:r>
                <a:rPr lang="ru-RU" sz="2400" b="1" i="1" dirty="0" smtClean="0"/>
                <a:t>ночь – сущ., прил., гл.</a:t>
              </a:r>
            </a:p>
            <a:p>
              <a:pPr>
                <a:lnSpc>
                  <a:spcPts val="2900"/>
                </a:lnSpc>
              </a:pPr>
              <a:r>
                <a:rPr lang="ru-RU" sz="2400" b="1" i="1" dirty="0" smtClean="0"/>
                <a:t>высь – сущ., прил., нар.</a:t>
              </a:r>
              <a:endParaRPr lang="ru-RU" sz="2400" b="1" i="1" dirty="0"/>
            </a:p>
          </p:txBody>
        </p:sp>
        <p:sp>
          <p:nvSpPr>
            <p:cNvPr id="62" name="Дуга 61"/>
            <p:cNvSpPr/>
            <p:nvPr/>
          </p:nvSpPr>
          <p:spPr>
            <a:xfrm rot="18930317">
              <a:off x="539984" y="5631595"/>
              <a:ext cx="900000" cy="900000"/>
            </a:xfrm>
            <a:prstGeom prst="arc">
              <a:avLst/>
            </a:prstGeom>
            <a:ln w="571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Дуга 66"/>
            <p:cNvSpPr/>
            <p:nvPr/>
          </p:nvSpPr>
          <p:spPr>
            <a:xfrm rot="18892867">
              <a:off x="612015" y="4911538"/>
              <a:ext cx="900000" cy="900000"/>
            </a:xfrm>
            <a:prstGeom prst="arc">
              <a:avLst/>
            </a:prstGeom>
            <a:ln w="571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0" grpId="0"/>
      <p:bldP spid="63" grpId="0" animBg="1"/>
      <p:bldP spid="65" grpId="0" animBg="1"/>
      <p:bldP spid="56" grpId="0"/>
      <p:bldP spid="5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2397</TotalTime>
  <Words>927</Words>
  <Application>Microsoft Office PowerPoint</Application>
  <PresentationFormat>Экран (4:3)</PresentationFormat>
  <Paragraphs>158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Bookman Old Style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Клиент CW</dc:creator>
  <cp:lastModifiedBy>admin</cp:lastModifiedBy>
  <cp:revision>470</cp:revision>
  <dcterms:created xsi:type="dcterms:W3CDTF">2015-01-26T09:30:12Z</dcterms:created>
  <dcterms:modified xsi:type="dcterms:W3CDTF">2022-11-04T12:18:29Z</dcterms:modified>
</cp:coreProperties>
</file>