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8" r:id="rId6"/>
    <p:sldId id="269" r:id="rId7"/>
    <p:sldId id="266" r:id="rId8"/>
    <p:sldId id="261" r:id="rId9"/>
    <p:sldId id="258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40768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Нарушение опорно-двигательного аппарата у детей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4221088"/>
            <a:ext cx="2502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Составитель: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Шимова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Дарья Валерьевна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1644" y="6381328"/>
            <a:ext cx="1260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Приобье</a:t>
            </a:r>
            <a:r>
              <a:rPr lang="ru-RU" sz="1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2018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08483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«Радуга»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https://ds04.infourok.ru/uploads/ex/114f/0012c276-cf4c8a1f/img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3" y="2564904"/>
            <a:ext cx="521588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176464" cy="6394722"/>
          </a:xfrm>
        </p:spPr>
        <p:txBody>
          <a:bodyPr>
            <a:normAutofit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Жизнь обещала очень много:</a:t>
            </a:r>
            <a:br>
              <a:rPr lang="ru-RU" sz="2200" dirty="0" smtClean="0"/>
            </a:br>
            <a:r>
              <a:rPr lang="ru-RU" sz="2200" dirty="0" smtClean="0"/>
              <a:t>Любовь, надежду, доброту. </a:t>
            </a:r>
            <a:br>
              <a:rPr lang="ru-RU" sz="2200" dirty="0" smtClean="0"/>
            </a:br>
            <a:r>
              <a:rPr lang="ru-RU" sz="2200" dirty="0" smtClean="0"/>
              <a:t>Но повела другой дорогой, </a:t>
            </a:r>
            <a:br>
              <a:rPr lang="ru-RU" sz="2200" dirty="0" smtClean="0"/>
            </a:br>
            <a:r>
              <a:rPr lang="ru-RU" sz="2200" dirty="0" smtClean="0"/>
              <a:t>И не исполнила мечту. </a:t>
            </a:r>
            <a:br>
              <a:rPr lang="ru-RU" sz="2200" dirty="0" smtClean="0"/>
            </a:br>
            <a:r>
              <a:rPr lang="ru-RU" sz="2200" dirty="0" smtClean="0"/>
              <a:t>На полпути остановилась, </a:t>
            </a:r>
            <a:br>
              <a:rPr lang="ru-RU" sz="2200" dirty="0" smtClean="0"/>
            </a:br>
            <a:r>
              <a:rPr lang="ru-RU" sz="2200" dirty="0" smtClean="0"/>
              <a:t>Споткнулась, повернув назад. </a:t>
            </a:r>
            <a:br>
              <a:rPr lang="ru-RU" sz="2200" dirty="0" smtClean="0"/>
            </a:br>
            <a:r>
              <a:rPr lang="ru-RU" sz="2200" dirty="0" smtClean="0"/>
              <a:t>И истина вдруг мне открылась, </a:t>
            </a:r>
            <a:br>
              <a:rPr lang="ru-RU" sz="2200" dirty="0" smtClean="0"/>
            </a:br>
            <a:r>
              <a:rPr lang="ru-RU" sz="2200" dirty="0" smtClean="0"/>
              <a:t>Вернув на всё особый взгляд. </a:t>
            </a:r>
            <a:br>
              <a:rPr lang="ru-RU" sz="2200" dirty="0" smtClean="0"/>
            </a:br>
            <a:r>
              <a:rPr lang="ru-RU" sz="2200" dirty="0" smtClean="0"/>
              <a:t>Казалось, непосильна тяжесть</a:t>
            </a:r>
            <a:br>
              <a:rPr lang="ru-RU" sz="2200" dirty="0" smtClean="0"/>
            </a:br>
            <a:r>
              <a:rPr lang="ru-RU" sz="2200" dirty="0" smtClean="0"/>
              <a:t>Забот, ударов и помех, </a:t>
            </a:r>
            <a:br>
              <a:rPr lang="ru-RU" sz="2200" dirty="0" smtClean="0"/>
            </a:br>
            <a:r>
              <a:rPr lang="ru-RU" sz="2200" dirty="0" smtClean="0"/>
              <a:t>Что не придёт былая радость... </a:t>
            </a:r>
            <a:br>
              <a:rPr lang="ru-RU" sz="2200" dirty="0" smtClean="0"/>
            </a:br>
            <a:r>
              <a:rPr lang="ru-RU" sz="2200" dirty="0" smtClean="0"/>
              <a:t> Но всё осилит человек. </a:t>
            </a:r>
            <a:br>
              <a:rPr lang="ru-RU" sz="2200" dirty="0" smtClean="0"/>
            </a:br>
            <a:r>
              <a:rPr lang="ru-RU" sz="2200" dirty="0" smtClean="0"/>
              <a:t>Собрав в кулак терпенье, волю, </a:t>
            </a:r>
            <a:br>
              <a:rPr lang="ru-RU" sz="2200" dirty="0" smtClean="0"/>
            </a:br>
            <a:r>
              <a:rPr lang="ru-RU" sz="2200" dirty="0" smtClean="0"/>
              <a:t>Весь мир по-прежнему любя, </a:t>
            </a:r>
            <a:br>
              <a:rPr lang="ru-RU" sz="2200" dirty="0" smtClean="0"/>
            </a:br>
            <a:r>
              <a:rPr lang="ru-RU" sz="2200" dirty="0" smtClean="0"/>
              <a:t>Не подпускайте злую долю, </a:t>
            </a:r>
            <a:br>
              <a:rPr lang="ru-RU" sz="2200" dirty="0" smtClean="0"/>
            </a:br>
            <a:r>
              <a:rPr lang="ru-RU" sz="2200" dirty="0" smtClean="0"/>
              <a:t>И жизнь настройте под себя!</a:t>
            </a:r>
            <a:r>
              <a:rPr lang="ru-RU" sz="2400" dirty="0" smtClean="0"/>
              <a:t> 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3554" name="Picture 2" descr="http://www.stihi.ru/pics/2011/08/30/83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908720"/>
            <a:ext cx="4762500" cy="469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40768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Нарушение опорно-двигательного аппарата у детей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4221088"/>
            <a:ext cx="2502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Составитель: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Шимова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Дарья Валерьевна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1644" y="6381328"/>
            <a:ext cx="1260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Приобье</a:t>
            </a:r>
            <a:r>
              <a:rPr lang="ru-RU" sz="1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2018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08483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«Радуга»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https://ds04.infourok.ru/uploads/ex/114f/0012c276-cf4c8a1f/img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3" y="2564904"/>
            <a:ext cx="521588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7622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Содержание:</a:t>
            </a:r>
          </a:p>
          <a:p>
            <a:pPr algn="ctr"/>
            <a:endParaRPr lang="ru-RU" sz="4000" b="1" dirty="0" smtClean="0"/>
          </a:p>
          <a:p>
            <a:pPr marL="742950" indent="-742950">
              <a:buAutoNum type="arabicPeriod"/>
            </a:pPr>
            <a:r>
              <a:rPr lang="ru-RU" sz="4000" dirty="0" smtClean="0"/>
              <a:t>Причины нарушений ОДА у</a:t>
            </a:r>
          </a:p>
          <a:p>
            <a:pPr marL="742950" indent="-742950"/>
            <a:r>
              <a:rPr lang="ru-RU" sz="4000" dirty="0" smtClean="0"/>
              <a:t>       детей</a:t>
            </a:r>
          </a:p>
          <a:p>
            <a:r>
              <a:rPr lang="ru-RU" sz="4000" dirty="0" smtClean="0"/>
              <a:t>2.   Виды нарушений ОДА у детей</a:t>
            </a:r>
          </a:p>
          <a:p>
            <a:r>
              <a:rPr lang="ru-RU" sz="4000" dirty="0" smtClean="0"/>
              <a:t>3.   Профилактика ОДА у детей</a:t>
            </a:r>
          </a:p>
          <a:p>
            <a:pPr marL="742950" indent="-742950">
              <a:buAutoNum type="arabicPeriod" startAt="4"/>
            </a:pPr>
            <a:r>
              <a:rPr lang="ru-RU" sz="4000" dirty="0" smtClean="0"/>
              <a:t>Учет нарушений ОДА детей в              </a:t>
            </a:r>
          </a:p>
          <a:p>
            <a:pPr marL="742950" indent="-742950"/>
            <a:r>
              <a:rPr lang="ru-RU" sz="4000" dirty="0" smtClean="0"/>
              <a:t>       работе воспитателя</a:t>
            </a:r>
          </a:p>
          <a:p>
            <a:endParaRPr lang="ru-RU" sz="4000" b="1" dirty="0" smtClean="0"/>
          </a:p>
          <a:p>
            <a:pPr marL="742950" indent="-742950">
              <a:buFont typeface="+mj-lt"/>
              <a:buAutoNum type="arabicPeriod"/>
            </a:pPr>
            <a:endParaRPr lang="ru-RU" sz="4000" b="1" dirty="0" smtClean="0"/>
          </a:p>
          <a:p>
            <a:pPr algn="ctr"/>
            <a:endParaRPr lang="ru-RU" sz="4000" b="1" dirty="0" smtClean="0"/>
          </a:p>
          <a:p>
            <a:pPr algn="ctr"/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4680520" cy="648072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Опорно-двигательный         </a:t>
            </a:r>
            <a:br>
              <a:rPr lang="ru-RU" sz="3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аппарат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  единый костно-мышечный комплекс, который представляет собой кости, связки, мышцы, суставы и нервные окончания, он обеспечивает человеку опору и передвижение тела в пространстве, а также двигательную активность всех частей тела и органов. 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2051" name="Picture 3" descr="https://user.vse42.ru/files/P_S1280x850q80/Wnone/ui-5614fae917cd79.23837126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98142" y="1628800"/>
            <a:ext cx="444585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Причина нарушений ОДА у детей: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507288" cy="525658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Внутриутробная патология (инфекционные, острые и хронические соматические заболевания матери, тяжелые токсикозы беременности, несовместимость по резус-фактору, травмы, ушибы плода, интоксикация);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Родовая травма, асфиксия;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Патологические факторы, действующие на организм ребенка на 1-ом году жизни (</a:t>
            </a:r>
            <a:r>
              <a:rPr lang="ru-RU" dirty="0" err="1" smtClean="0"/>
              <a:t>нейроинфекции</a:t>
            </a:r>
            <a:r>
              <a:rPr lang="ru-RU" dirty="0" smtClean="0"/>
              <a:t> (менингит), травмы, ушибы головы, осложнения после прививок).</a:t>
            </a:r>
            <a:endParaRPr lang="ru-RU" dirty="0"/>
          </a:p>
        </p:txBody>
      </p:sp>
      <p:pic>
        <p:nvPicPr>
          <p:cNvPr id="21506" name="Picture 2" descr="https://cf.ppt-online.org/files/slide/n/ntc3s2AX9TvoFDKSWaJYORpQj5VZLUkMmPChNG/slide-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3068960"/>
            <a:ext cx="216024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cap="all" dirty="0">
                <a:solidFill>
                  <a:srgbClr val="4E3B30"/>
                </a:solidFill>
                <a:latin typeface="Franklin Gothic Medium"/>
              </a:rPr>
              <a:t>В</a:t>
            </a:r>
            <a:r>
              <a:rPr lang="ru-RU" sz="4000" dirty="0">
                <a:solidFill>
                  <a:srgbClr val="4E3B30"/>
                </a:solidFill>
                <a:latin typeface="Franklin Gothic Medium"/>
              </a:rPr>
              <a:t>иды нарушений ода у детей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04155"/>
            <a:ext cx="8229600" cy="4525963"/>
          </a:xfrm>
        </p:spPr>
        <p:txBody>
          <a:bodyPr/>
          <a:lstStyle/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нервной системы:</a:t>
            </a:r>
          </a:p>
          <a:p>
            <a:pPr marL="0" lvl="0" indent="0">
              <a:buClr>
                <a:srgbClr val="F0A22E"/>
              </a:buClr>
              <a:buSzPct val="70000"/>
              <a:buNone/>
            </a:pPr>
            <a:endParaRPr lang="ru-RU" sz="2200" dirty="0">
              <a:solidFill>
                <a:srgbClr val="4E3B30">
                  <a:shade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SzPct val="70000"/>
              <a:buNone/>
            </a:pPr>
            <a:endParaRPr lang="ru-RU" sz="2200" dirty="0">
              <a:solidFill>
                <a:srgbClr val="4E3B30">
                  <a:shade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SzPct val="70000"/>
              <a:buNone/>
            </a:pPr>
            <a:endParaRPr lang="ru-RU" sz="2200" dirty="0">
              <a:solidFill>
                <a:srgbClr val="4E3B30">
                  <a:shade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SzPct val="70000"/>
              <a:buNone/>
            </a:pPr>
            <a:endParaRPr lang="ru-RU" sz="2200" dirty="0">
              <a:solidFill>
                <a:srgbClr val="4E3B30">
                  <a:shade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SzPct val="70000"/>
              <a:buNone/>
            </a:pPr>
            <a:endParaRPr lang="ru-RU" sz="2200" dirty="0">
              <a:solidFill>
                <a:srgbClr val="4E3B30">
                  <a:shade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SzPct val="70000"/>
              <a:buNone/>
            </a:pPr>
            <a:endParaRPr lang="ru-RU" sz="2200" dirty="0">
              <a:solidFill>
                <a:srgbClr val="4E3B30">
                  <a:shade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Врожденная патология опорно-двигательного аппарата:</a:t>
            </a:r>
          </a:p>
          <a:p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061496" cy="2042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00808"/>
            <a:ext cx="2664296" cy="2099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1834" y="1700808"/>
            <a:ext cx="1726630" cy="2698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224" y="5203053"/>
            <a:ext cx="3798887" cy="1431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093" y="5150759"/>
            <a:ext cx="2139950" cy="1431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8377" y="4797152"/>
            <a:ext cx="2590800" cy="1938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7607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Приобретенные заболевания и повреждения опорно-двигательного аппарата:</a:t>
            </a:r>
            <a:r>
              <a:rPr lang="ru-RU" sz="32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3"/>
            <a:ext cx="3168352" cy="2577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0672" y="1066070"/>
            <a:ext cx="3689027" cy="2951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641" y="3717032"/>
            <a:ext cx="2952328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1156" y="3861048"/>
            <a:ext cx="4946901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88320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Профилактика нарушений ОДА: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6336704" cy="590465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Здоровый образ жизни матери;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Высококвалифицированный медицинский персонал, принимающий роды;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Здоровый образ жизни ребенка на 1-ом году жизни (хороший иммунитет, активные, безопасные движения, постоянный медицинский контроль);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Активный, здоровый образ жизни после 1-го года жизни дома и в ДОО (утренняя гимнастика, ЛФК, плавание, регулярная физкультура 3 раза в неделю, сон на жесткой постели и ортопедической подушке, правильная ортопедическая обувь).</a:t>
            </a:r>
            <a:endParaRPr lang="ru-RU" dirty="0"/>
          </a:p>
        </p:txBody>
      </p:sp>
      <p:pic>
        <p:nvPicPr>
          <p:cNvPr id="22530" name="Picture 2" descr="https://myslide.ru/documents_3/cb9c94266d1d2f5f2295ee6d8727e58e/img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764704"/>
            <a:ext cx="2633435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s://myslide.ru/documents_3/cb9c94266d1d2f5f2295ee6d8727e58e/img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00" y="4581128"/>
            <a:ext cx="2592288" cy="2073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s://myslide.ru/documents_3/cb9c94266d1d2f5f2295ee6d8727e58e/img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5" y="2564904"/>
            <a:ext cx="2351735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Воспитательная работа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900" b="1" dirty="0" smtClean="0"/>
              <a:t>Приоритетными задачами работы воспитателя с детьми со сложными проблемами развития являются:</a:t>
            </a:r>
            <a:endParaRPr lang="ru-RU" sz="29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5100" dirty="0" smtClean="0"/>
              <a:t>Изучение интеллектуальных и психофизических возможностей детей;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 smtClean="0"/>
              <a:t> Анализ социальной ситуации развития ребенка в семье;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 smtClean="0"/>
              <a:t> Разработка программы воспитания в единстве с общей </a:t>
            </a:r>
            <a:r>
              <a:rPr lang="ru-RU" sz="5100" dirty="0" err="1" smtClean="0"/>
              <a:t>корреционно-реалибитационной</a:t>
            </a:r>
            <a:r>
              <a:rPr lang="ru-RU" sz="5100" dirty="0" smtClean="0"/>
              <a:t> программой;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 smtClean="0"/>
              <a:t> Воспитание нравственного поведения: норм и правил жизни в обществе;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 smtClean="0"/>
              <a:t> Развитие эмоциональной сферы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 smtClean="0"/>
              <a:t> Включение родителей в жизнь детского сада, и создание тем самым большего единства детей и родителей, понимание родителями не только проблем, но и возможностей детей;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 smtClean="0"/>
              <a:t> И как конечный результат: социализация, адаптация ребенка к самостоятельной (с учетом возможностей)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024" y="0"/>
            <a:ext cx="878497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Рекомендации для педагогов при работе с детьми с нарушениями опорно-двигательного аппарата: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 </a:t>
            </a:r>
            <a:r>
              <a:rPr lang="ru-RU" sz="2400" dirty="0" smtClean="0"/>
              <a:t>У детей с ДЦП отмечается сенсорная сверхчувствительность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Педагог должен приближаться к ребенку со стороны лица, а если это не возможно, нужно словесно обозначить свои действия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Нельзя сажать детей с ДЦП спиной к двери и лицом к окну. Дверь и окно должно быть сбоку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Необходим индивидуальный подбор заданий в тестовой форме, позволяющий ребенку не давать развернутый речевой ответ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Следует увеличить время, отведенное на выполнение заданий, и категорически исключить задания на время, на занятиях необходимо соблюдение двигательного режима, обязательный перерыв на физкультминутку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Ребенку с нарушениями функций опорно-двигательного аппарата необходима сопровождающая помощь дефектолога, специального психолога и логопеда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456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 Опорно-двигательный                     аппарат  Это   единый костно-мышечный комплекс, который представляет собой кости, связки, мышцы, суставы и нервные окончания, он обеспечивает человеку опору и передвижение тела в пространстве, а также двигательную активность всех частей тела и органов.  </vt:lpstr>
      <vt:lpstr>Причина нарушений ОДА у детей:</vt:lpstr>
      <vt:lpstr>Виды нарушений ода у детей</vt:lpstr>
      <vt:lpstr>Приобретенные заболевания и повреждения опорно-двигательного аппарата: </vt:lpstr>
      <vt:lpstr>Профилактика нарушений ОДА:</vt:lpstr>
      <vt:lpstr>Воспитательная работа Приоритетными задачами работы воспитателя с детьми со сложными проблемами развития являются:</vt:lpstr>
      <vt:lpstr>Слайд 9</vt:lpstr>
      <vt:lpstr> Жизнь обещала очень много: Любовь, надежду, доброту.  Но повела другой дорогой,  И не исполнила мечту.  На полпути остановилась,  Споткнулась, повернув назад.  И истина вдруг мне открылась,  Вернув на всё особый взгляд.  Казалось, непосильна тяжесть Забот, ударов и помех,  Что не придёт былая радость...   Но всё осилит человек.  Собрав в кулак терпенье, волю,  Весь мир по-прежнему любя,  Не подпускайте злую долю,  И жизнь настройте под себя!  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Шимочка</dc:creator>
  <cp:lastModifiedBy>Шимочка</cp:lastModifiedBy>
  <cp:revision>38</cp:revision>
  <dcterms:created xsi:type="dcterms:W3CDTF">2017-11-11T22:24:44Z</dcterms:created>
  <dcterms:modified xsi:type="dcterms:W3CDTF">2022-11-04T18:58:19Z</dcterms:modified>
</cp:coreProperties>
</file>