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FF00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47" autoAdjust="0"/>
    <p:restoredTop sz="94660"/>
  </p:normalViewPr>
  <p:slideViewPr>
    <p:cSldViewPr>
      <p:cViewPr varScale="1">
        <p:scale>
          <a:sx n="69" d="100"/>
          <a:sy n="69" d="100"/>
        </p:scale>
        <p:origin x="-13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FB25-31FE-4E00-BCA6-0A3852BDAAE6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966E6-1DCC-4E42-9F11-9E4D68E8F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758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FB25-31FE-4E00-BCA6-0A3852BDAAE6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966E6-1DCC-4E42-9F11-9E4D68E8F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925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FB25-31FE-4E00-BCA6-0A3852BDAAE6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966E6-1DCC-4E42-9F11-9E4D68E8F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471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FB25-31FE-4E00-BCA6-0A3852BDAAE6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966E6-1DCC-4E42-9F11-9E4D68E8F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944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FB25-31FE-4E00-BCA6-0A3852BDAAE6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966E6-1DCC-4E42-9F11-9E4D68E8F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92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FB25-31FE-4E00-BCA6-0A3852BDAAE6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966E6-1DCC-4E42-9F11-9E4D68E8F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402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FB25-31FE-4E00-BCA6-0A3852BDAAE6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966E6-1DCC-4E42-9F11-9E4D68E8F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392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FB25-31FE-4E00-BCA6-0A3852BDAAE6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966E6-1DCC-4E42-9F11-9E4D68E8F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553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FB25-31FE-4E00-BCA6-0A3852BDAAE6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966E6-1DCC-4E42-9F11-9E4D68E8F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274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FB25-31FE-4E00-BCA6-0A3852BDAAE6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966E6-1DCC-4E42-9F11-9E4D68E8F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001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FB25-31FE-4E00-BCA6-0A3852BDAAE6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966E6-1DCC-4E42-9F11-9E4D68E8F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088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6FB25-31FE-4E00-BCA6-0A3852BDAAE6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966E6-1DCC-4E42-9F11-9E4D68E8F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813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3312368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Развивающие творческие задачи как средство развития личности учащихся на </a:t>
            </a:r>
            <a:r>
              <a:rPr lang="ru-RU" b="1" smtClean="0">
                <a:solidFill>
                  <a:srgbClr val="FF0000"/>
                </a:solidFill>
              </a:rPr>
              <a:t>уроках физики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7376864" cy="1129680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Милюхина Марина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икторовна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физики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Лицей № 7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44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ru-RU" dirty="0"/>
              <a:t>	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Главная идея составления или подборка развивающих творческих задач такова: они должны мотивировать к размышлению, наблюдениям, поиску, выдвижению идей, формированию своей точки зрения, к проявлению творчества.	Такие задания не должны встать в ряд традиционных, а максимально возможно  выполнять свою развивающую функцию.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	Используя в своей работе развивающие творческие задачи, я способствую формированию творческих способностей учащихся.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39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</a:p>
          <a:p>
            <a:pPr marL="742950" indent="-7429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Преподавание физики, развивающее ученика. Кн.1. подходы, компоненты, уроки, задания/ сост. И под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Э.М.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Брверман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2003.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collegy.ucoz.ru/load/5-1-0-8972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https://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nsportal.ru/shkola/fizika/library/2014/01/07/razvitie-tvorcheskikh-sposobnostey-uchashchikhsya-na-urokakh-fiziki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4553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marL="0" indent="0" algn="ctr">
              <a:buNone/>
            </a:pPr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внимание.</a:t>
            </a:r>
            <a:endParaRPr lang="ru-RU" sz="8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22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ru-RU" sz="1800" dirty="0" smtClean="0"/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современном мире сегодня в первую очередь пользуются спросом специалисты, которые проявляют самостоятельность мышления, творческую активность Тезис работодателя – «Не бери знающего и опытного, а бери мобильного и гибкого». Поэтому  одной из актуальных проблем нынешнего образования является развитие творческих способностей школьников.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Физика обладает большим потенциалом для развития творческой активности, а именно умственной активности, смекалки, изобретательности, самостоятельности в выборе и решении задач, способности видеть  главное.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84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способствовать развитию творческих способностей обучающихся на уроках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физики.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интерес к изучению физики;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азвивать логическое мышление, воображение;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учить мыслить широко, перспективно;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показать практическую направленность знаний.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904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Тип развивающих творческих задач по физике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частично неверными сведениями в условии и на поиск ошибок в решении;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неопределенной постановкой вопроса;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задачи, решение которых связано с использованием подручных средств в несвойственной им роли;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поиск причин;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выбор наиболее рационального решения.</a:t>
            </a:r>
          </a:p>
          <a:p>
            <a:pPr marL="0" indent="0">
              <a:buNone/>
            </a:pPr>
            <a:endParaRPr lang="ru-RU" sz="20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051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с частично неверными сведениями в условии и на поиск ошибок в решении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997152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ru-RU" sz="2400" dirty="0">
                    <a:latin typeface="Times New Roman" pitchFamily="18" charset="0"/>
                    <a:cs typeface="Times New Roman" pitchFamily="18" charset="0"/>
                  </a:rPr>
                  <a:t>	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Например, этот тип задач я использую при закреплении темы «Скорость неравномерного движения» в 7 классе. Эти задачи учат учащихся задуматься о достоверности данных.</a:t>
                </a:r>
              </a:p>
              <a:p>
                <a:pPr marL="0" indent="0" algn="just">
                  <a:buNone/>
                </a:pPr>
                <a:r>
                  <a:rPr lang="ru-RU" sz="2200" b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Задача. 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Мотоцикл двигался в течение 15 с со скоростью 5 м/с, в течение 10 с со скоростью 8 м/с и в течение 6с со скоростью 20 м/с. Нужно найти среднюю скорость движения мотоциклиста. Ученик, решая задачу, использовал формулу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ru-RU" sz="2200" b="0" i="1" smtClean="0">
                            <a:latin typeface="Cambria Math"/>
                          </a:rPr>
                          <m:t>ср</m:t>
                        </m:r>
                      </m:sub>
                    </m:sSub>
                    <m:r>
                      <a:rPr lang="ru-RU" sz="22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200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2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ru-RU" sz="2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sz="22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sz="22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ru-RU" sz="2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ru-RU" sz="22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 и получил ответ 11 м/с. Правильно ли решил ученик задачу?</a:t>
                </a:r>
              </a:p>
              <a:p>
                <a:pPr marL="0" indent="0" algn="just">
                  <a:buNone/>
                </a:pPr>
                <a:r>
                  <a:rPr lang="ru-RU" sz="2200" b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Решение. 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Задача решена неверно. Правильное решение будет таким: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200" i="1" smtClean="0"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/>
                            <a:cs typeface="Times New Roman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200" b="0" i="1" smtClean="0">
                            <a:latin typeface="Cambria Math"/>
                            <a:cs typeface="Times New Roman" pitchFamily="18" charset="0"/>
                          </a:rPr>
                          <m:t>ср</m:t>
                        </m:r>
                      </m:sub>
                    </m:sSub>
                    <m:r>
                      <a:rPr lang="en-US" sz="2200" b="0" i="1" smtClean="0">
                        <a:latin typeface="Cambria Math"/>
                        <a:cs typeface="Times New Roman" pitchFamily="18" charset="0"/>
                      </a:rPr>
                      <m:t>=</m:t>
                    </m:r>
                    <m:f>
                      <m:fPr>
                        <m:ctrlPr>
                          <a:rPr lang="en-US" sz="2200" b="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200" b="0" i="1" smtClean="0">
                            <a:latin typeface="Cambria Math"/>
                            <a:cs typeface="Times New Roman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200" b="0" i="1" smtClean="0">
                            <a:latin typeface="Cambria Math"/>
                            <a:cs typeface="Times New Roman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3</m:t>
                            </m:r>
                          </m:sub>
                        </m:sSub>
                        <m:sSub>
                          <m:sSubPr>
                            <m:ctrlP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+</m:t>
                            </m:r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+</m:t>
                            </m:r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3</m:t>
                            </m:r>
                          </m:sub>
                        </m:sSub>
                      </m:den>
                    </m:f>
                  </m:oMath>
                </a14:m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 , </a:t>
                </a:r>
              </a:p>
              <a:p>
                <a:pPr marL="0" indent="0" algn="just">
                  <a:buNone/>
                </a:pP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оттуда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200" i="1" smtClean="0"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/>
                            <a:cs typeface="Times New Roman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200" b="0" i="1" smtClean="0">
                            <a:latin typeface="Cambria Math"/>
                            <a:cs typeface="Times New Roman" pitchFamily="18" charset="0"/>
                          </a:rPr>
                          <m:t>ср</m:t>
                        </m:r>
                      </m:sub>
                    </m:sSub>
                    <m:r>
                      <a:rPr lang="en-US" sz="2200" b="0" i="1" smtClean="0">
                        <a:latin typeface="Cambria Math"/>
                        <a:cs typeface="Times New Roman" pitchFamily="18" charset="0"/>
                      </a:rPr>
                      <m:t>=</m:t>
                    </m:r>
                    <m:f>
                      <m:fPr>
                        <m:ctrlPr>
                          <a:rPr lang="ru-RU" sz="2200" i="1" dirty="0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200" b="0" i="1" dirty="0" smtClean="0">
                            <a:latin typeface="Cambria Math"/>
                            <a:cs typeface="Times New Roman" pitchFamily="18" charset="0"/>
                          </a:rPr>
                          <m:t>5</m:t>
                        </m:r>
                        <m:f>
                          <m:fPr>
                            <m:ctrlPr>
                              <a:rPr lang="ru-RU" sz="2200" b="0" i="1" dirty="0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fPr>
                          <m:num>
                            <m:r>
                              <a:rPr lang="ru-RU" sz="2200" b="0" i="1" dirty="0" smtClean="0">
                                <a:latin typeface="Cambria Math"/>
                                <a:cs typeface="Times New Roman" pitchFamily="18" charset="0"/>
                              </a:rPr>
                              <m:t>м</m:t>
                            </m:r>
                          </m:num>
                          <m:den>
                            <m:r>
                              <a:rPr lang="ru-RU" sz="2200" b="0" i="1" dirty="0" smtClean="0">
                                <a:latin typeface="Cambria Math"/>
                                <a:cs typeface="Times New Roman" pitchFamily="18" charset="0"/>
                              </a:rPr>
                              <m:t>с</m:t>
                            </m:r>
                          </m:den>
                        </m:f>
                        <m:r>
                          <a:rPr lang="ru-RU" sz="2200" b="0" i="1" dirty="0" smtClean="0">
                            <a:latin typeface="Cambria Math"/>
                            <a:cs typeface="Times New Roman" pitchFamily="18" charset="0"/>
                          </a:rPr>
                          <m:t>∗15с+8</m:t>
                        </m:r>
                        <m:f>
                          <m:fPr>
                            <m:ctrlPr>
                              <a:rPr lang="ru-RU" sz="2200" b="0" i="1" dirty="0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fPr>
                          <m:num>
                            <m:r>
                              <a:rPr lang="ru-RU" sz="2200" b="0" i="1" dirty="0" smtClean="0">
                                <a:latin typeface="Cambria Math"/>
                                <a:cs typeface="Times New Roman" pitchFamily="18" charset="0"/>
                              </a:rPr>
                              <m:t>м</m:t>
                            </m:r>
                          </m:num>
                          <m:den>
                            <m:r>
                              <a:rPr lang="ru-RU" sz="2200" b="0" i="1" dirty="0" smtClean="0">
                                <a:latin typeface="Cambria Math"/>
                                <a:cs typeface="Times New Roman" pitchFamily="18" charset="0"/>
                              </a:rPr>
                              <m:t>с</m:t>
                            </m:r>
                          </m:den>
                        </m:f>
                        <m:r>
                          <a:rPr lang="ru-RU" sz="2200" b="0" i="1" dirty="0" smtClean="0">
                            <a:latin typeface="Cambria Math"/>
                            <a:cs typeface="Times New Roman" pitchFamily="18" charset="0"/>
                          </a:rPr>
                          <m:t>∗10с+20</m:t>
                        </m:r>
                        <m:f>
                          <m:fPr>
                            <m:ctrlPr>
                              <a:rPr lang="ru-RU" sz="2200" b="0" i="1" dirty="0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fPr>
                          <m:num>
                            <m:r>
                              <a:rPr lang="ru-RU" sz="2200" b="0" i="1" dirty="0" smtClean="0">
                                <a:latin typeface="Cambria Math"/>
                                <a:cs typeface="Times New Roman" pitchFamily="18" charset="0"/>
                              </a:rPr>
                              <m:t>м</m:t>
                            </m:r>
                          </m:num>
                          <m:den>
                            <m:r>
                              <a:rPr lang="ru-RU" sz="2200" b="0" i="1" dirty="0" smtClean="0">
                                <a:latin typeface="Cambria Math"/>
                                <a:cs typeface="Times New Roman" pitchFamily="18" charset="0"/>
                              </a:rPr>
                              <m:t>с</m:t>
                            </m:r>
                          </m:den>
                        </m:f>
                        <m:r>
                          <a:rPr lang="ru-RU" sz="2200" b="0" i="1" dirty="0" smtClean="0">
                            <a:latin typeface="Cambria Math"/>
                            <a:cs typeface="Times New Roman" pitchFamily="18" charset="0"/>
                          </a:rPr>
                          <m:t>∗6с</m:t>
                        </m:r>
                      </m:num>
                      <m:den>
                        <m:d>
                          <m:dPr>
                            <m:ctrlPr>
                              <a:rPr lang="ru-RU" sz="2200" b="0" i="1" dirty="0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dPr>
                          <m:e>
                            <m:r>
                              <a:rPr lang="ru-RU" sz="2200" b="0" i="1" dirty="0" smtClean="0">
                                <a:latin typeface="Cambria Math"/>
                                <a:cs typeface="Times New Roman" pitchFamily="18" charset="0"/>
                              </a:rPr>
                              <m:t>15+10+6</m:t>
                            </m:r>
                          </m:e>
                        </m:d>
                        <m:r>
                          <a:rPr lang="ru-RU" sz="2200" b="0" i="1" dirty="0" smtClean="0">
                            <a:latin typeface="Cambria Math"/>
                            <a:cs typeface="Times New Roman" pitchFamily="18" charset="0"/>
                          </a:rPr>
                          <m:t>с</m:t>
                        </m:r>
                      </m:den>
                    </m:f>
                    <m:r>
                      <a:rPr lang="ru-RU" sz="2200" i="1" dirty="0">
                        <a:latin typeface="Cambria Math"/>
                        <a:ea typeface="Cambria Math"/>
                        <a:cs typeface="Times New Roman" pitchFamily="18" charset="0"/>
                      </a:rPr>
                      <m:t>≈</m:t>
                    </m:r>
                    <m:r>
                      <a:rPr lang="ru-RU" sz="2200" b="0" i="1" dirty="0" smtClean="0">
                        <a:latin typeface="Cambria Math"/>
                        <a:ea typeface="Cambria Math"/>
                        <a:cs typeface="Times New Roman" pitchFamily="18" charset="0"/>
                      </a:rPr>
                      <m:t>9 м/с</m:t>
                    </m:r>
                  </m:oMath>
                </a14:m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2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997152"/>
              </a:xfrm>
              <a:blipFill rotWithShape="1">
                <a:blip r:embed="rId2"/>
                <a:stretch>
                  <a:fillRect l="-889" t="-244" r="-9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345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с неопределенной постановкой вопроса 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решении этих задач я учу учащихся принимать решения, когда нет ясности в том, что должно быть решено конкретно. Этот тип задач применяется мной при обобщении знаний.</a:t>
            </a:r>
          </a:p>
          <a:p>
            <a:pPr marL="0" indent="0" algn="just"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Пример.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погрузке древесины на грузовое судно нерассортированные по породам деревьев бревна из сосны, березы, дуба и осины стягивали тросами в произвольных комбинациях в пучки и уже потом доставляли подъемным краном на судно. Очень часто при такой постановке дела судно вскоре накренялось, и ватерлиния на одном борту оказывалась в воде, на другом – над ней. Погрузку прекращали, кое-как выправляли дело, и судно отправляли с «недогрузом». Как улучшить работу погрузочного узла?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Варианты решения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Перед погрузкой сортировать лес по породам древесины (каждая порода древесины имеет свою плотность).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Вначале грузить породы древесины с наибольшей плотность, равномерное размещая по погрузочной площадке, и тогда центр тяжести будет занимать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наинизшее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из возможных положений. Судно станет более устойчивым.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49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Задача, решение которых связано с использованием подручных средств в несвойственной им роли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60851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При помощи этих задач мы с обучающимися учимся находить выход из таких ситуаций,  при решении которых приходится использовать  смекалку, находчивость.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Задача.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Представите себе, что однажды вы решили на грузовике отправиться в лес за валежником. И ваш грузовик застрял в грязи. Вокруг не единой души, ждать помощи не от кого. У вас имеется только топор и веревка. Как вытащить машину из грязи, применив свои физические знания?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Вариант решения: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Один конец веревки привязать к грузовику, а другой – к дереву, которое необходимо рубить, чтобы оно упала в противоположную сторону от машины. Так сила тяжести и энергия падающего дерева решат эту проблему.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6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на поиск причин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Предлагая детям этот тип задач, я помогают им научиться  объяснять знания о природе, применяя знания по физике.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Например.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кануне вечером бушевал ветер, скорость которого достигала 50 м/с. Последствием данного природного бедствия стали поваленные стволы елей. В тоже время сосны и дубы не пострадали. Ваши пути поиска причины этого?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Вариант решения: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Изучить корневую систему деревьев. У сосны и дуба корни уходят глубоко в землю, у ели – поверхностная корневая система. Ствол сосны, дуба и их корни – типичный рычаг. Они оказывают огромное сопротивление опрокидыванию в отличие от ели.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25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на выбор наиболее </a:t>
            </a:r>
            <a:b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рационального решения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С помощью этих задач, мы находим выход из ситуации, которая встречается в жизни. «Проигрывая» различные варианты, выбирается наиболее разумный.	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Задача.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Однажды зимним днем вашу библиотеку затопило водой, потому что у соседей сверху прорвало трубу. Книги все промокли. Их возможно просушить двумя способами: горячим или холодным воздухом. Какой вариант более рациональный и почему?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Вариант решения: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Горячий воздух – быстрее испарении воды приведет  к тому, что книги будут покороблены. Холодный воздух – вода сначала замерзнет, а потом будет медленно испарятся и не навредит книга. Второй вариант более рациональный.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12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145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Развивающие творческие задачи как средство развития личности учащихся на уроках физики</vt:lpstr>
      <vt:lpstr>Презентация PowerPoint</vt:lpstr>
      <vt:lpstr>Презентация PowerPoint</vt:lpstr>
      <vt:lpstr>Тип развивающих творческих задач по физике</vt:lpstr>
      <vt:lpstr>Задача с частично неверными сведениями в условии и на поиск ошибок в решении</vt:lpstr>
      <vt:lpstr>Задача с неопределенной постановкой вопроса </vt:lpstr>
      <vt:lpstr>Задача, решение которых связано с использованием подручных средств в несвойственной им роли</vt:lpstr>
      <vt:lpstr>Задача на поиск причин</vt:lpstr>
      <vt:lpstr>Задача на выбор наиболее  рационального решения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Творческие задания как средство развития личности учащихся на уроках</dc:title>
  <dc:creator>Марина</dc:creator>
  <cp:lastModifiedBy>Марина</cp:lastModifiedBy>
  <cp:revision>38</cp:revision>
  <dcterms:created xsi:type="dcterms:W3CDTF">2021-02-14T04:45:09Z</dcterms:created>
  <dcterms:modified xsi:type="dcterms:W3CDTF">2021-12-09T12:59:30Z</dcterms:modified>
</cp:coreProperties>
</file>