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9" r:id="rId2"/>
    <p:sldId id="329" r:id="rId3"/>
    <p:sldId id="321" r:id="rId4"/>
    <p:sldId id="326" r:id="rId5"/>
    <p:sldId id="327" r:id="rId6"/>
    <p:sldId id="328" r:id="rId7"/>
    <p:sldId id="322" r:id="rId8"/>
    <p:sldId id="316" r:id="rId9"/>
    <p:sldId id="323" r:id="rId10"/>
    <p:sldId id="312" r:id="rId11"/>
    <p:sldId id="324" r:id="rId12"/>
    <p:sldId id="325" r:id="rId13"/>
    <p:sldId id="330" r:id="rId14"/>
    <p:sldId id="31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64" autoAdjust="0"/>
  </p:normalViewPr>
  <p:slideViewPr>
    <p:cSldViewPr>
      <p:cViewPr varScale="1">
        <p:scale>
          <a:sx n="116" d="100"/>
          <a:sy n="116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50017-838D-455F-B030-5C0377B70E5E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C26B6-C52D-43A4-A5AA-20D3A3747C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989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740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47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59112" y="4077072"/>
            <a:ext cx="3818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НАТУРАЛЬНЫЕ ЧИСЛА</a:t>
            </a:r>
            <a:endParaRPr lang="ru-RU" sz="2000" b="1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6000" y="6516000"/>
            <a:ext cx="92160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525" y="969308"/>
            <a:ext cx="85509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Переместительное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и сочетательное свойства сложения и умножения, распределительное свойство умножения</a:t>
            </a:r>
            <a:endParaRPr lang="ru-RU" sz="36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</a:p>
          <a:p>
            <a:pPr algn="ctr"/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Математика</a:t>
            </a:r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5 класс</a:t>
            </a:r>
            <a:endParaRPr lang="ru-RU" sz="3600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6766" y="4975850"/>
            <a:ext cx="272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Учитель: Павловская М.П.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8002" y="895259"/>
            <a:ext cx="8954750" cy="172819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Вычислите удобным способом: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355" y="908720"/>
            <a:ext cx="8954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25 = (4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          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 =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2) 2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417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= (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        ) ·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46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 =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4) 125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729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8 =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355" y="2768522"/>
            <a:ext cx="895475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5;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236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41596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-36000" y="6516000"/>
            <a:ext cx="92160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практикум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8000" y="764704"/>
            <a:ext cx="895475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Вычислите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значение выражения наиболее удобным способом: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9" y="1224000"/>
            <a:ext cx="8964000" cy="82608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397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-36000" y="6516000"/>
            <a:ext cx="92160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практикум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648" y="260648"/>
            <a:ext cx="895475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Упростите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выражение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908720"/>
            <a:ext cx="8928000" cy="127700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267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692696"/>
            <a:ext cx="832412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95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Самостоятельная работа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20688"/>
            <a:ext cx="4381500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22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642663"/>
              </p:ext>
            </p:extLst>
          </p:nvPr>
        </p:nvGraphicFramePr>
        <p:xfrm>
          <a:off x="755576" y="1196752"/>
          <a:ext cx="7848873" cy="432048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54241"/>
                <a:gridCol w="1513283"/>
                <a:gridCol w="1391761"/>
                <a:gridCol w="1513283"/>
                <a:gridCol w="1391761"/>
                <a:gridCol w="1484544"/>
              </a:tblGrid>
              <a:tr h="33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20х10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50х10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100:10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9х100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500:100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16х1000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17х1000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50000:1000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70000:1000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80000:1000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23х10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24х10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25х10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26х10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690:19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680:10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670:10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600:10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500:10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35х100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36х199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37х100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38х100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40х100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30000:100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2200:100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4000:199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23000:100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12х1000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130х1000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90000:1000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400000:1000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31000:1000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66377" y="260648"/>
            <a:ext cx="220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Устный счет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5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40000" y="72000"/>
            <a:ext cx="3486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Свойства сложения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488" y="653713"/>
            <a:ext cx="3311872" cy="3168353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0001" y="692696"/>
            <a:ext cx="28798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Переместительное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свойство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сложения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перестановки слагаемых </a:t>
            </a:r>
            <a:endParaRPr lang="ru-RU" sz="20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сумма </a:t>
            </a:r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 меняется.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>
            <a:spLocks noChangeAspect="1"/>
          </p:cNvSpPr>
          <p:nvPr/>
        </p:nvSpPr>
        <p:spPr>
          <a:xfrm>
            <a:off x="180000" y="758639"/>
            <a:ext cx="288032" cy="2880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FFB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80000" y="2822629"/>
            <a:ext cx="3098772" cy="828001"/>
            <a:chOff x="2251682" y="1892353"/>
            <a:chExt cx="3098772" cy="82800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251682" y="1892353"/>
              <a:ext cx="3098772" cy="82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 rot="5400000">
              <a:off x="2208113" y="1940644"/>
              <a:ext cx="828000" cy="731420"/>
            </a:xfrm>
            <a:prstGeom prst="triangle">
              <a:avLst/>
            </a:prstGeom>
            <a:solidFill>
              <a:schemeClr val="bg1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Равнобедренный треугольник 17"/>
            <p:cNvSpPr>
              <a:spLocks noChangeAspect="1"/>
            </p:cNvSpPr>
            <p:nvPr/>
          </p:nvSpPr>
          <p:spPr>
            <a:xfrm rot="5400000">
              <a:off x="2556000" y="2178000"/>
              <a:ext cx="285277" cy="2520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9" y="3094570"/>
            <a:ext cx="24685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3707904" y="685035"/>
            <a:ext cx="5346956" cy="31760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139952" y="685035"/>
            <a:ext cx="48429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Сочетательное свойство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сложения:</a:t>
            </a:r>
          </a:p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чтобы к сумме двух чисел прибавить третье число, 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можно к </a:t>
            </a:r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первому числу прибавить сумму второго и третьего чисел.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>
            <a:spLocks noChangeAspect="1"/>
          </p:cNvSpPr>
          <p:nvPr/>
        </p:nvSpPr>
        <p:spPr>
          <a:xfrm>
            <a:off x="3780000" y="750978"/>
            <a:ext cx="288032" cy="2880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FFB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779999" y="2944040"/>
            <a:ext cx="5148000" cy="828001"/>
            <a:chOff x="2251681" y="1892353"/>
            <a:chExt cx="5148000" cy="828001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2251681" y="1892353"/>
              <a:ext cx="5148000" cy="82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 rot="5400000">
              <a:off x="2208113" y="1940644"/>
              <a:ext cx="828000" cy="731420"/>
            </a:xfrm>
            <a:prstGeom prst="triangle">
              <a:avLst/>
            </a:prstGeom>
            <a:solidFill>
              <a:schemeClr val="bg1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Равнобедренный треугольник 42"/>
            <p:cNvSpPr>
              <a:spLocks noChangeAspect="1"/>
            </p:cNvSpPr>
            <p:nvPr/>
          </p:nvSpPr>
          <p:spPr>
            <a:xfrm rot="5400000">
              <a:off x="2556000" y="2178000"/>
              <a:ext cx="285277" cy="2520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000" y="3096000"/>
            <a:ext cx="4286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260648"/>
            <a:ext cx="9132540" cy="61404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Выполните сложение, выбирая удобный порядок вычислений: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2235" y="980728"/>
            <a:ext cx="893099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(42 + 37) + 58;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5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183 + 732 + 268 + 317;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2) 29 + (98 + 71);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6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339 + 584 + 416 + 661;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3) (215 + 818) + 785;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7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(15 083 + 1 458) + (4 917 + 6 542);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4) 634 + (458 + 166);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8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(1 654 + 18 135) + (7 346 + 11 865).</a:t>
            </a:r>
          </a:p>
        </p:txBody>
      </p:sp>
    </p:spTree>
    <p:extLst>
      <p:ext uri="{BB962C8B-B14F-4D97-AF65-F5344CB8AC3E}">
        <p14:creationId xmlns:p14="http://schemas.microsoft.com/office/powerpoint/2010/main" val="405641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Упростить выражение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9942" r="64977" b="10517"/>
          <a:stretch/>
        </p:blipFill>
        <p:spPr>
          <a:xfrm>
            <a:off x="179513" y="1052736"/>
            <a:ext cx="2520280" cy="576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10000"/>
          <a:stretch/>
        </p:blipFill>
        <p:spPr>
          <a:xfrm>
            <a:off x="179512" y="1628800"/>
            <a:ext cx="2400267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5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188640"/>
            <a:ext cx="9132540" cy="61404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Выполните сложение, выбирая удобный порядок вычислений: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51749"/>
          <a:stretch/>
        </p:blipFill>
        <p:spPr>
          <a:xfrm>
            <a:off x="107504" y="1268760"/>
            <a:ext cx="345638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3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40000" y="72000"/>
            <a:ext cx="3714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Свойства умножения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488" y="653713"/>
            <a:ext cx="3311872" cy="3168353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0001" y="692696"/>
            <a:ext cx="28798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Переместительное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свойство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умножения: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перестановки множителей </a:t>
            </a:r>
          </a:p>
          <a:p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Произведение не </a:t>
            </a:r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меняется.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>
            <a:spLocks noChangeAspect="1"/>
          </p:cNvSpPr>
          <p:nvPr/>
        </p:nvSpPr>
        <p:spPr>
          <a:xfrm>
            <a:off x="180000" y="758639"/>
            <a:ext cx="288032" cy="2880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FFB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84649" y="2820276"/>
            <a:ext cx="3098772" cy="830354"/>
            <a:chOff x="2256331" y="1890000"/>
            <a:chExt cx="3098772" cy="83035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256331" y="1890000"/>
              <a:ext cx="3098772" cy="82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а∙</a:t>
              </a:r>
              <a:r>
                <a:rPr lang="en-US" sz="32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b=</a:t>
              </a:r>
              <a:r>
                <a:rPr lang="ru-RU" sz="32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32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ru-RU" sz="32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∙а</a:t>
              </a:r>
              <a:endPara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 rot="5400000">
              <a:off x="2208113" y="1940644"/>
              <a:ext cx="828000" cy="731420"/>
            </a:xfrm>
            <a:prstGeom prst="triangle">
              <a:avLst/>
            </a:prstGeom>
            <a:solidFill>
              <a:schemeClr val="bg1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Равнобедренный треугольник 17"/>
            <p:cNvSpPr>
              <a:spLocks noChangeAspect="1"/>
            </p:cNvSpPr>
            <p:nvPr/>
          </p:nvSpPr>
          <p:spPr>
            <a:xfrm rot="5400000">
              <a:off x="2556000" y="2178000"/>
              <a:ext cx="285277" cy="2520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704617" y="581334"/>
            <a:ext cx="5439383" cy="31760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139952" y="685035"/>
            <a:ext cx="48429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Сочетательное свойство умножения:</a:t>
            </a:r>
          </a:p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Чтобы произведение двух чисел умножить на третье число, можно</a:t>
            </a:r>
          </a:p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первое число умножить на произведение второго и третьего чисел</a:t>
            </a:r>
          </a:p>
        </p:txBody>
      </p:sp>
      <p:sp>
        <p:nvSpPr>
          <p:cNvPr id="36" name="Скругленный прямоугольник 35"/>
          <p:cNvSpPr>
            <a:spLocks noChangeAspect="1"/>
          </p:cNvSpPr>
          <p:nvPr/>
        </p:nvSpPr>
        <p:spPr>
          <a:xfrm>
            <a:off x="3780000" y="750978"/>
            <a:ext cx="288032" cy="2880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FFB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873947" y="2899285"/>
            <a:ext cx="5148000" cy="828001"/>
            <a:chOff x="2251681" y="1892353"/>
            <a:chExt cx="5148000" cy="828001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2251681" y="1892353"/>
              <a:ext cx="5148000" cy="82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 rot="5400000">
              <a:off x="2208113" y="1940644"/>
              <a:ext cx="828000" cy="731420"/>
            </a:xfrm>
            <a:prstGeom prst="triangle">
              <a:avLst/>
            </a:prstGeom>
            <a:solidFill>
              <a:schemeClr val="bg1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Равнобедренный треугольник 42"/>
            <p:cNvSpPr>
              <a:spLocks noChangeAspect="1"/>
            </p:cNvSpPr>
            <p:nvPr/>
          </p:nvSpPr>
          <p:spPr>
            <a:xfrm rot="5400000">
              <a:off x="2556000" y="2178000"/>
              <a:ext cx="285277" cy="2520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4465260" y="3011506"/>
            <a:ext cx="246783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32964" y="3018544"/>
            <a:ext cx="1905111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cba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3110" y="3974238"/>
            <a:ext cx="8658837" cy="276713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>
            <a:spLocks noChangeAspect="1"/>
          </p:cNvSpPr>
          <p:nvPr/>
        </p:nvSpPr>
        <p:spPr>
          <a:xfrm>
            <a:off x="431220" y="4091073"/>
            <a:ext cx="288032" cy="2880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FFB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11816" y="3992032"/>
            <a:ext cx="7836648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Сочетательное и распределительное свойства умножения:</a:t>
            </a:r>
          </a:p>
          <a:p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Чтобы число умножить на сумму двух чисел, можно это число умножить</a:t>
            </a:r>
            <a:r>
              <a: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каждое слагаемое и полученные произведения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сложить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25244" y="5309663"/>
            <a:ext cx="4394828" cy="849113"/>
            <a:chOff x="2187756" y="1890000"/>
            <a:chExt cx="4199648" cy="84911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187756" y="1890000"/>
              <a:ext cx="4199648" cy="82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</a:t>
              </a:r>
              <a:r>
                <a:rPr lang="ru-RU" sz="3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а(</a:t>
              </a:r>
              <a:r>
                <a:rPr lang="en-US" sz="32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ru-RU" sz="32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+ с) = </a:t>
              </a:r>
              <a:r>
                <a:rPr lang="en-US" sz="3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ab</a:t>
              </a:r>
              <a:r>
                <a:rPr lang="ru-RU" sz="3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2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+ ac</a:t>
              </a:r>
              <a:endPara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 rot="5400000">
              <a:off x="2176180" y="2037201"/>
              <a:ext cx="849111" cy="554713"/>
            </a:xfrm>
            <a:prstGeom prst="triangle">
              <a:avLst/>
            </a:prstGeom>
            <a:solidFill>
              <a:schemeClr val="bg1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Равнобедренный треугольник 29"/>
            <p:cNvSpPr>
              <a:spLocks noChangeAspect="1"/>
            </p:cNvSpPr>
            <p:nvPr/>
          </p:nvSpPr>
          <p:spPr>
            <a:xfrm rot="5400000">
              <a:off x="2458096" y="2192679"/>
              <a:ext cx="285277" cy="2520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5618342" y="5580498"/>
            <a:ext cx="326686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с) =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ac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99179" y="6075299"/>
            <a:ext cx="2746067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&gt; с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=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9250" y="620688"/>
            <a:ext cx="8954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Пример 1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Вычислите удобным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способом:   25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• 867 • 4;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Решение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Используем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переместительное, а затем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сочетательное свойства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умножения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8000" y="2354961"/>
            <a:ext cx="89547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Пример 2.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Упростите выражение: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Решение. Используя переместительное и сочетательное свойства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умножения, получаем: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0000" y="3935554"/>
            <a:ext cx="88827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Пример 3.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Запишите выражение 5(2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+ 7) так, чтобы оно не содержало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скобок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Решение. Согласно распределительному свойству умножения относительно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сложения имеем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Такое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преобразование называют раскрытием скобок.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703164"/>
            <a:ext cx="604867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25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• 867 • 4 = 867 • (25 • 4) = 867 • 100 = 86 700.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68861" y="3201346"/>
            <a:ext cx="39662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= (4 • 3) •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= 12ab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6693" y="5201403"/>
            <a:ext cx="4546437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5(2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+ 7) = 5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+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7 =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+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35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0000" y="72000"/>
            <a:ext cx="7488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Сочетательное и распределительное свойства умножения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-36000" y="6516000"/>
            <a:ext cx="92160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практикум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8000" y="535323"/>
            <a:ext cx="895475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Вычислите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удобным способом: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973215"/>
            <a:ext cx="8954750" cy="80183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91083" y="3156330"/>
            <a:ext cx="8954750" cy="113877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Упростите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выражение: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1) 13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23 </a:t>
            </a:r>
            <a:r>
              <a:rPr lang="ru-RU" sz="2400" i="1" dirty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6а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2) 9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400" i="1" dirty="0">
                <a:latin typeface="Cambria Math"/>
                <a:ea typeface="Cambria Math"/>
                <a:cs typeface="Times New Roman" pitchFamily="18" charset="0"/>
              </a:rPr>
              <a:t>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8;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28 </a:t>
            </a:r>
            <a:r>
              <a:rPr lang="ru-RU" sz="2400" i="1" dirty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i="1" dirty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en-US" sz="2400" i="1" dirty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i="1" dirty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14у;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625" y="4413172"/>
            <a:ext cx="8954750" cy="150810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Раскройте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скобки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2(а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+ 5);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4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11;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2 )8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– 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;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(8 + у) </a:t>
            </a:r>
            <a:r>
              <a:rPr lang="ru-RU" sz="2400" i="1" dirty="0" smtClean="0">
                <a:latin typeface="Cambria Math"/>
                <a:ea typeface="Cambria Math"/>
                <a:cs typeface="Times New Roman" pitchFamily="18" charset="0"/>
              </a:rPr>
              <a:t>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16;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3) 12 (х + у);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15(4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;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47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685</Words>
  <Application>Microsoft Office PowerPoint</Application>
  <PresentationFormat>Экран (4:3)</PresentationFormat>
  <Paragraphs>152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Cambria Math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Выполните сложение, выбирая удобный порядок вычислений: </vt:lpstr>
      <vt:lpstr>Упростить выражение</vt:lpstr>
      <vt:lpstr>Выполните сложение, выбирая удобный порядок вычислений:</vt:lpstr>
      <vt:lpstr>Презентация PowerPoint</vt:lpstr>
      <vt:lpstr>Презентация PowerPoint</vt:lpstr>
      <vt:lpstr>Задачи</vt:lpstr>
      <vt:lpstr>Вычислите удобным способом:</vt:lpstr>
      <vt:lpstr>Презентация PowerPoint</vt:lpstr>
      <vt:lpstr>Презентация PowerPoint</vt:lpstr>
      <vt:lpstr>Презентация PowerPoint</vt:lpstr>
      <vt:lpstr>Самостоятельная работа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Пользователь</cp:lastModifiedBy>
  <cp:revision>200</cp:revision>
  <dcterms:created xsi:type="dcterms:W3CDTF">2021-10-31T04:25:13Z</dcterms:created>
  <dcterms:modified xsi:type="dcterms:W3CDTF">2022-11-04T12:58:42Z</dcterms:modified>
</cp:coreProperties>
</file>