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71" r:id="rId10"/>
    <p:sldId id="272" r:id="rId11"/>
    <p:sldId id="273" r:id="rId12"/>
    <p:sldId id="285" r:id="rId13"/>
    <p:sldId id="304" r:id="rId14"/>
    <p:sldId id="284" r:id="rId15"/>
    <p:sldId id="275" r:id="rId16"/>
    <p:sldId id="276" r:id="rId17"/>
    <p:sldId id="281" r:id="rId18"/>
    <p:sldId id="278" r:id="rId19"/>
    <p:sldId id="286" r:id="rId20"/>
    <p:sldId id="331" r:id="rId21"/>
    <p:sldId id="288" r:id="rId22"/>
    <p:sldId id="29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EC486-D8B1-43FC-8C31-5D9780E22B84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2A37-EAE8-4551-9605-222986B03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B24A0-886D-4470-A370-D09085B419A8}" type="slidenum">
              <a:rPr lang="ru-RU"/>
              <a:pPr/>
              <a:t>20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95325"/>
            <a:ext cx="4557712" cy="3417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85513" y="4343231"/>
            <a:ext cx="5476895" cy="410563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Пабло </a:t>
            </a:r>
            <a:r>
              <a:rPr lang="ru-RU" dirty="0" err="1"/>
              <a:t>пикассо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0034" y="285728"/>
            <a:ext cx="2143140" cy="5721372"/>
          </a:xfrm>
        </p:spPr>
        <p:txBody>
          <a:bodyPr/>
          <a:lstStyle/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</a:t>
            </a:r>
            <a:r>
              <a:rPr lang="ru-RU" sz="2400" dirty="0" err="1"/>
              <a:t>Авиньонские</a:t>
            </a:r>
            <a:r>
              <a:rPr lang="ru-RU" sz="2400" dirty="0"/>
              <a:t> девицы» </a:t>
            </a:r>
          </a:p>
          <a:p>
            <a:endParaRPr lang="ru-RU" sz="2400" dirty="0"/>
          </a:p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1907 г.</a:t>
            </a:r>
          </a:p>
          <a:p>
            <a:endParaRPr lang="ru-RU" sz="2400" dirty="0"/>
          </a:p>
          <a:p>
            <a:r>
              <a:rPr lang="ru-RU" sz="2400" dirty="0"/>
              <a:t>С этой даты ведётся отсчёт истории кубизма</a:t>
            </a:r>
          </a:p>
          <a:p>
            <a:endParaRPr lang="ru-RU" dirty="0"/>
          </a:p>
        </p:txBody>
      </p:sp>
      <p:pic>
        <p:nvPicPr>
          <p:cNvPr id="8" name="Содержимое 7" descr="les20demoiselles20davignon_90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065" y="0"/>
            <a:ext cx="6487935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12064"/>
            <a:ext cx="7972452" cy="6131646"/>
          </a:xfrm>
        </p:spPr>
        <p:txBody>
          <a:bodyPr/>
          <a:lstStyle/>
          <a:p>
            <a:r>
              <a:rPr lang="ru-RU" sz="3600" dirty="0"/>
              <a:t>В картине «</a:t>
            </a:r>
            <a:r>
              <a:rPr lang="ru-RU" sz="3600" dirty="0" err="1"/>
              <a:t>Авиньонские</a:t>
            </a:r>
            <a:r>
              <a:rPr lang="ru-RU" sz="3600" dirty="0"/>
              <a:t> девицы» отвергнута иллюзорная </a:t>
            </a:r>
            <a:r>
              <a:rPr lang="ru-RU" sz="3600" dirty="0" err="1"/>
              <a:t>трёхмерность</a:t>
            </a:r>
            <a:r>
              <a:rPr lang="ru-RU" sz="3600" dirty="0"/>
              <a:t>, перспектива, светотень.</a:t>
            </a:r>
            <a:br>
              <a:rPr lang="ru-RU" sz="3600" dirty="0"/>
            </a:br>
            <a:r>
              <a:rPr lang="ru-RU" sz="3600" dirty="0"/>
              <a:t>Поверхность картины – и фон, и тела пяти обнажённых женщин – была рассечена на геометрические сегменты. </a:t>
            </a:r>
            <a:br>
              <a:rPr lang="ru-RU" sz="3600" dirty="0"/>
            </a:br>
            <a:r>
              <a:rPr lang="ru-RU" sz="3600" dirty="0"/>
              <a:t>Выглядели «девицы» как грубо вытесанные древние идолы.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«Девушка с веером» </a:t>
            </a:r>
          </a:p>
          <a:p>
            <a:endParaRPr lang="ru-RU" dirty="0"/>
          </a:p>
        </p:txBody>
      </p:sp>
      <p:pic>
        <p:nvPicPr>
          <p:cNvPr id="6" name="Содержимое 5" descr="девушка с веером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425" y="0"/>
            <a:ext cx="4438575" cy="689487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Понял, как вдохнуть в искусство дух первобытной силы.</a:t>
            </a:r>
          </a:p>
          <a:p>
            <a:r>
              <a:rPr lang="ru-RU" b="1" dirty="0">
                <a:solidFill>
                  <a:srgbClr val="00B0F0"/>
                </a:solidFill>
              </a:rPr>
              <a:t> Начинает применять </a:t>
            </a:r>
            <a:r>
              <a:rPr lang="ru-RU" b="1" dirty="0">
                <a:solidFill>
                  <a:srgbClr val="FF0000"/>
                </a:solidFill>
              </a:rPr>
              <a:t>методы древних художников</a:t>
            </a:r>
            <a:r>
              <a:rPr lang="ru-RU" b="1" dirty="0">
                <a:solidFill>
                  <a:srgbClr val="00B0F0"/>
                </a:solidFill>
              </a:rPr>
              <a:t> - последовательно упрощает форму изображаемых предметов, делает их монументальнее и выразительнее, превращает персонажей в подобие деревянных идолов, искажает их лица, превращает их в маски. Он применяет грубую штриховку, имитирующую насечки на деревянных африканских скульптурах. Он гасит цвет и объединяет пространство </a:t>
            </a:r>
          </a:p>
          <a:p>
            <a:r>
              <a:rPr lang="ru-RU" b="1" dirty="0">
                <a:solidFill>
                  <a:srgbClr val="00B0F0"/>
                </a:solidFill>
              </a:rPr>
              <a:t>и персонажей в единое целое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Аналитический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кубизм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«Портрет </a:t>
            </a:r>
            <a:r>
              <a:rPr lang="ru-RU" sz="2400" dirty="0" err="1"/>
              <a:t>Амбруаза</a:t>
            </a:r>
            <a:r>
              <a:rPr lang="ru-RU" sz="2400" dirty="0"/>
              <a:t> </a:t>
            </a:r>
            <a:r>
              <a:rPr lang="ru-RU" sz="2400" dirty="0" err="1"/>
              <a:t>Воллара</a:t>
            </a:r>
            <a:r>
              <a:rPr lang="ru-RU" sz="2400" dirty="0"/>
              <a:t>» </a:t>
            </a:r>
          </a:p>
          <a:p>
            <a:endParaRPr lang="ru-RU" dirty="0"/>
          </a:p>
        </p:txBody>
      </p:sp>
      <p:pic>
        <p:nvPicPr>
          <p:cNvPr id="6" name="Содержимое 5" descr="п-т амбруаза воллар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36657" y="0"/>
            <a:ext cx="4207343" cy="67860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Аналитический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кубизм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«Аккордеонист» </a:t>
            </a:r>
          </a:p>
          <a:p>
            <a:endParaRPr lang="ru-RU" dirty="0"/>
          </a:p>
        </p:txBody>
      </p:sp>
      <p:pic>
        <p:nvPicPr>
          <p:cNvPr id="5" name="Содержимое 4" descr="accordionist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850" y="-17410"/>
            <a:ext cx="4677150" cy="687541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12064"/>
            <a:ext cx="8715404" cy="6131646"/>
          </a:xfrm>
        </p:spPr>
        <p:txBody>
          <a:bodyPr/>
          <a:lstStyle/>
          <a:p>
            <a:r>
              <a:rPr lang="ru-RU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Контуры предметов прерывисты;</a:t>
            </a:r>
            <a:br>
              <a:rPr lang="ru-RU" sz="3600" dirty="0"/>
            </a:br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грани предметов разворачивались в сторону зрителя, а не в положенных по закону перспективы ракурсах;</a:t>
            </a:r>
            <a:br>
              <a:rPr lang="ru-RU" sz="3600" dirty="0"/>
            </a:br>
            <a:r>
              <a:rPr lang="ru-RU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большие, цельные объёмы распадаются на множество мелких;</a:t>
            </a:r>
            <a:br>
              <a:rPr lang="ru-RU" sz="3600" dirty="0"/>
            </a:br>
            <a:r>
              <a:rPr lang="ru-RU" sz="3600" dirty="0"/>
              <a:t>зрителю дана возможность рассмотреть из чего состоит форма, «ощупать» её глазами с разных сторон и даже увидеть один предмет сквозь другой.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3050"/>
            <a:ext cx="8558242" cy="1162050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Синтетический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кубизм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«Виолончель  и виноград» </a:t>
            </a:r>
          </a:p>
          <a:p>
            <a:endParaRPr lang="ru-RU" dirty="0"/>
          </a:p>
        </p:txBody>
      </p:sp>
      <p:pic>
        <p:nvPicPr>
          <p:cNvPr id="5" name="Содержимое 4" descr="Pablo-Picasso_Violon-et-raisins_191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9329" y="11302"/>
            <a:ext cx="5484671" cy="684669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3050"/>
            <a:ext cx="8701118" cy="1162050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Синтетический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кубизм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«Музыкальные инструменты» </a:t>
            </a:r>
          </a:p>
          <a:p>
            <a:endParaRPr lang="ru-RU" sz="2400" dirty="0"/>
          </a:p>
          <a:p>
            <a:r>
              <a:rPr lang="ru-RU" sz="2400" dirty="0"/>
              <a:t>(</a:t>
            </a:r>
            <a:r>
              <a:rPr lang="ru-RU" sz="2400" dirty="0" err="1"/>
              <a:t>рокайльный</a:t>
            </a:r>
            <a:r>
              <a:rPr lang="ru-RU" sz="2400" dirty="0"/>
              <a:t> кубизм)</a:t>
            </a:r>
          </a:p>
          <a:p>
            <a:endParaRPr lang="ru-RU" dirty="0"/>
          </a:p>
        </p:txBody>
      </p:sp>
      <p:pic>
        <p:nvPicPr>
          <p:cNvPr id="5" name="Содержимое 4" descr="музыкальные инструменты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3163" y="0"/>
            <a:ext cx="5550837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43890" cy="6286544"/>
          </a:xfrm>
        </p:spPr>
        <p:txBody>
          <a:bodyPr/>
          <a:lstStyle/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Синтетический кубизм:</a:t>
            </a:r>
            <a:br>
              <a:rPr lang="ru-RU" sz="3600" dirty="0"/>
            </a:br>
            <a:r>
              <a:rPr lang="ru-RU" sz="3600" dirty="0"/>
              <a:t>образ не разлагается, а собирается , синтезируется из отдельных атрибутов, характерных деталей.</a:t>
            </a:r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Декоративные сочетания различных поверхностей и фактур на холсте (обрывки газет, визитные карточки и др.)- становились эффектным художественным средством.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12064"/>
            <a:ext cx="8043890" cy="5631580"/>
          </a:xfrm>
        </p:spPr>
        <p:txBody>
          <a:bodyPr/>
          <a:lstStyle/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Голубой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период (1901-1904)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br>
              <a:rPr lang="ru-RU" dirty="0"/>
            </a:br>
            <a:r>
              <a:rPr lang="ru-RU" sz="2800" dirty="0"/>
              <a:t>Одиночество, </a:t>
            </a:r>
            <a:br>
              <a:rPr lang="ru-RU" sz="2800" dirty="0"/>
            </a:br>
            <a:r>
              <a:rPr lang="ru-RU" sz="2800" dirty="0"/>
              <a:t>обездоленность,</a:t>
            </a:r>
            <a:br>
              <a:rPr lang="ru-RU" sz="2800" dirty="0"/>
            </a:br>
            <a:r>
              <a:rPr lang="ru-RU" sz="2800" dirty="0"/>
              <a:t> физическое убожество персонажей, </a:t>
            </a:r>
            <a:br>
              <a:rPr lang="ru-RU" sz="2800" dirty="0"/>
            </a:br>
            <a:r>
              <a:rPr lang="ru-RU" sz="2800" dirty="0"/>
              <a:t>человечность и взволнованно-сочувственное отношение художника к своим героям.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Главное средство выразительности – линия, которая подчёркивает монохромность картин.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-1476155"/>
            <a:ext cx="8218080" cy="4635847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br>
              <a:rPr lang="ru-RU" sz="2900" dirty="0"/>
            </a:br>
            <a:br>
              <a:rPr lang="ru-RU" sz="2900" dirty="0"/>
            </a:br>
            <a:br>
              <a:rPr lang="ru-RU" sz="2900" dirty="0"/>
            </a:br>
            <a:br>
              <a:rPr lang="ru-RU" sz="2900" dirty="0"/>
            </a:br>
            <a:r>
              <a:rPr lang="ru-RU" sz="2900" dirty="0"/>
              <a:t>П.Пикассо. </a:t>
            </a:r>
            <a:r>
              <a:rPr lang="ru-RU" sz="2900" dirty="0" err="1"/>
              <a:t>Герника</a:t>
            </a:r>
            <a:r>
              <a:rPr lang="ru-RU" sz="2900" dirty="0"/>
              <a:t>. 1937г.</a:t>
            </a:r>
            <a:br>
              <a:rPr lang="ru-RU" sz="2900" dirty="0"/>
            </a:br>
            <a:r>
              <a:rPr lang="ru-RU" sz="2200" dirty="0"/>
              <a:t>И</a:t>
            </a:r>
            <a:r>
              <a:rPr lang="ru-RU" sz="2000" dirty="0">
                <a:cs typeface="Times New Roman" pitchFamily="16" charset="0"/>
              </a:rPr>
              <a:t>зображённое не претендует ни на красоту, ни на гармонию. Дисгармоничность, трагедия, боль переданы в цвете и пластических формах и вызывают страх, протест, ненависть</a:t>
            </a:r>
            <a:br>
              <a:rPr lang="ru-RU" sz="2000" dirty="0">
                <a:cs typeface="Times New Roman" pitchFamily="16" charset="0"/>
              </a:rPr>
            </a:br>
            <a:br>
              <a:rPr lang="ru-RU" sz="2900" dirty="0">
                <a:cs typeface="Times New Roman" pitchFamily="16" charset="0"/>
              </a:rPr>
            </a:br>
            <a:br>
              <a:rPr lang="ru-RU" sz="2900" dirty="0">
                <a:cs typeface="Times New Roman" pitchFamily="16" charset="0"/>
              </a:rPr>
            </a:br>
            <a:br>
              <a:rPr lang="ru-RU" sz="2900" dirty="0">
                <a:cs typeface="Times New Roman" pitchFamily="16" charset="0"/>
              </a:rPr>
            </a:br>
            <a:endParaRPr lang="ru-RU" sz="2900" dirty="0">
              <a:cs typeface="Times New Roman" pitchFamily="16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604329"/>
            <a:ext cx="8218080" cy="3967617"/>
          </a:xfrm>
          <a:ln/>
        </p:spPr>
        <p:txBody>
          <a:bodyPr lIns="82945" tIns="41473" rIns="82945" bIns="41473"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28992"/>
            <a:ext cx="9142560" cy="3429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512064"/>
            <a:ext cx="7972452" cy="5988770"/>
          </a:xfrm>
        </p:spPr>
        <p:txBody>
          <a:bodyPr/>
          <a:lstStyle/>
          <a:p>
            <a:r>
              <a:rPr lang="ru-RU" sz="3600" dirty="0"/>
              <a:t>Полотно источает ужас и боль.</a:t>
            </a:r>
            <a:br>
              <a:rPr lang="ru-RU" sz="3600" dirty="0"/>
            </a:br>
            <a:r>
              <a:rPr lang="ru-RU" sz="3600" dirty="0"/>
              <a:t>В мозаике фрагментов выделяются фигура бегущей женщины, раненой лошади, погибшего воина, матери, рыдающей над бездыханным телом малютки.</a:t>
            </a:r>
            <a:br>
              <a:rPr lang="ru-RU" sz="3600" dirty="0"/>
            </a:br>
            <a:r>
              <a:rPr lang="ru-RU" sz="3600" dirty="0"/>
              <a:t>При символичности и иносказательности картина разрушения выглядит достоверно.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FF00"/>
                </a:solidFill>
              </a:rPr>
              <a:t>Творчество Пикассо кардинальным образом повлияло на ход развития искусства и культуры всего XX века. </a:t>
            </a:r>
            <a:br>
              <a:rPr lang="ru-RU" sz="3600" dirty="0"/>
            </a:br>
            <a:r>
              <a:rPr lang="ru-RU" sz="3600" dirty="0"/>
              <a:t>А на мировых аукционах до сих пор отыскиваются и выставляются на продажу все новые и новые, пока еще малоизвестные работы прославленного мастера из его огромного наследия.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1428736"/>
            <a:ext cx="2028812" cy="4578364"/>
          </a:xfrm>
        </p:spPr>
        <p:txBody>
          <a:bodyPr>
            <a:normAutofit/>
          </a:bodyPr>
          <a:lstStyle/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«Нищие </a:t>
            </a:r>
          </a:p>
          <a:p>
            <a:r>
              <a:rPr lang="ru-RU" sz="2400" dirty="0"/>
              <a:t> на берегу моря»</a:t>
            </a:r>
          </a:p>
        </p:txBody>
      </p:sp>
      <p:pic>
        <p:nvPicPr>
          <p:cNvPr id="5" name="Содержимое 4" descr="нищие на берегу мор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73670" y="0"/>
            <a:ext cx="5784610" cy="694687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«Нищий старик </a:t>
            </a:r>
          </a:p>
          <a:p>
            <a:r>
              <a:rPr lang="ru-RU" sz="2400" dirty="0"/>
              <a:t>с мальчиком»</a:t>
            </a:r>
          </a:p>
        </p:txBody>
      </p:sp>
      <p:pic>
        <p:nvPicPr>
          <p:cNvPr id="5" name="Содержимое 4" descr="нищий старик с мальчиком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252" y="0"/>
            <a:ext cx="5794748" cy="693635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«Ребенок и голубь»</a:t>
            </a:r>
          </a:p>
          <a:p>
            <a:endParaRPr lang="ru-RU" dirty="0"/>
          </a:p>
        </p:txBody>
      </p:sp>
      <p:pic>
        <p:nvPicPr>
          <p:cNvPr id="5" name="Содержимое 4" descr="ребёнок и голубь 19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52054" y="506"/>
            <a:ext cx="5091946" cy="685749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12064"/>
            <a:ext cx="7972452" cy="6131646"/>
          </a:xfrm>
        </p:spPr>
        <p:txBody>
          <a:bodyPr/>
          <a:lstStyle/>
          <a:p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Розовый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период(1905-1906)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/>
              <a:t>Постепенное изменение цветов палитры на </a:t>
            </a:r>
            <a:r>
              <a:rPr lang="ru-RU" sz="3200" dirty="0" err="1"/>
              <a:t>ало-золотисто-розовые</a:t>
            </a:r>
            <a:r>
              <a:rPr lang="ru-RU" sz="3200" dirty="0"/>
              <a:t>;</a:t>
            </a:r>
            <a:br>
              <a:rPr lang="ru-RU" sz="3200" dirty="0"/>
            </a:br>
            <a:r>
              <a:rPr lang="ru-RU" sz="3200" dirty="0"/>
              <a:t>грустная тональность картин смягчилась;</a:t>
            </a:r>
            <a:br>
              <a:rPr lang="ru-RU" sz="3200" dirty="0"/>
            </a:br>
            <a:r>
              <a:rPr lang="ru-RU" sz="3200" dirty="0"/>
              <a:t>главные персонажи – бродячие артисты, циркачи. Их бедный но вольный мир сплочён узами душевного родства, братства, общей судьбой.</a:t>
            </a:r>
            <a:br>
              <a:rPr lang="ru-RU" sz="3200" dirty="0"/>
            </a:br>
            <a:r>
              <a:rPr lang="ru-RU" sz="3200" dirty="0"/>
              <a:t>Изображены на фоне странных пустынных пейзажей, как на другой планете.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14282" y="1435100"/>
            <a:ext cx="2986118" cy="4572000"/>
          </a:xfrm>
        </p:spPr>
        <p:txBody>
          <a:bodyPr/>
          <a:lstStyle/>
          <a:p>
            <a:r>
              <a:rPr lang="ru-RU" dirty="0"/>
              <a:t>П.Пикассо</a:t>
            </a:r>
          </a:p>
          <a:p>
            <a:r>
              <a:rPr lang="ru-RU" dirty="0"/>
              <a:t>«Семейство </a:t>
            </a:r>
          </a:p>
          <a:p>
            <a:r>
              <a:rPr lang="ru-RU" dirty="0"/>
              <a:t>комедиантов»</a:t>
            </a:r>
          </a:p>
          <a:p>
            <a:endParaRPr lang="ru-RU" dirty="0"/>
          </a:p>
        </p:txBody>
      </p:sp>
      <p:pic>
        <p:nvPicPr>
          <p:cNvPr id="6" name="Содержимое 5" descr="семейство комедиант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6295" y="0"/>
            <a:ext cx="7307705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/>
              <a:t>П.Пикассо</a:t>
            </a:r>
          </a:p>
          <a:p>
            <a:r>
              <a:rPr lang="ru-RU" sz="2400" dirty="0"/>
              <a:t>«Девочка на шаре»</a:t>
            </a:r>
          </a:p>
          <a:p>
            <a:endParaRPr lang="ru-RU" dirty="0"/>
          </a:p>
        </p:txBody>
      </p:sp>
      <p:pic>
        <p:nvPicPr>
          <p:cNvPr id="5" name="Содержимое 4" descr="picasso_rozov_037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826" y="0"/>
            <a:ext cx="3876174" cy="681175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15370" cy="6215106"/>
          </a:xfrm>
        </p:spPr>
        <p:txBody>
          <a:bodyPr/>
          <a:lstStyle/>
          <a:p>
            <a:r>
              <a:rPr lang="ru-RU" sz="4800" dirty="0">
                <a:solidFill>
                  <a:schemeClr val="tx2">
                    <a:lumMod val="75000"/>
                  </a:schemeClr>
                </a:solidFill>
              </a:rPr>
              <a:t>Кубизм</a:t>
            </a:r>
            <a:br>
              <a:rPr lang="ru-RU" dirty="0"/>
            </a:br>
            <a:r>
              <a:rPr lang="ru-RU" sz="2800" u="sng" dirty="0"/>
              <a:t>предпосылки возникновения:</a:t>
            </a:r>
            <a:br>
              <a:rPr lang="ru-RU" sz="2800" dirty="0"/>
            </a:br>
            <a:r>
              <a:rPr lang="ru-RU" sz="2800" dirty="0"/>
              <a:t>стала популярна традиционная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африканская скульптура </a:t>
            </a:r>
            <a:r>
              <a:rPr lang="ru-RU" sz="2800" dirty="0"/>
              <a:t>(она давала пример свободного обращения с формой);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две большие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выставки Поля Сезанна </a:t>
            </a:r>
            <a:r>
              <a:rPr lang="ru-RU" sz="2800" dirty="0"/>
              <a:t>– в 1904 и в 1906 годах;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слова П. Сезанна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«трактуйте природу посредством цилиндра, шара, конуса…» </a:t>
            </a:r>
            <a:r>
              <a:rPr lang="ru-RU" sz="2800" dirty="0"/>
              <a:t>можно считать эпиграфом к последующим творческим исканиям нового направления.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381</TotalTime>
  <Words>617</Words>
  <Application>Microsoft Office PowerPoint</Application>
  <PresentationFormat>Экран (4:3)</PresentationFormat>
  <Paragraphs>64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Calibri</vt:lpstr>
      <vt:lpstr>Consolas</vt:lpstr>
      <vt:lpstr>Corbel</vt:lpstr>
      <vt:lpstr>Wingdings</vt:lpstr>
      <vt:lpstr>Wingdings 2</vt:lpstr>
      <vt:lpstr>Wingdings 3</vt:lpstr>
      <vt:lpstr>Метро</vt:lpstr>
      <vt:lpstr>Пабло пикассо</vt:lpstr>
      <vt:lpstr>Голубой период (1901-1904)  Одиночество,  обездоленность,  физическое убожество персонажей,  человечность и взволнованно-сочувственное отношение художника к своим героям.  Главное средство выразительности – линия, которая подчёркивает монохромность картин.</vt:lpstr>
      <vt:lpstr> </vt:lpstr>
      <vt:lpstr>Презентация PowerPoint</vt:lpstr>
      <vt:lpstr>Презентация PowerPoint</vt:lpstr>
      <vt:lpstr>Розовый период(1905-1906) Постепенное изменение цветов палитры на ало-золотисто-розовые; грустная тональность картин смягчилась; главные персонажи – бродячие артисты, циркачи. Их бедный но вольный мир сплочён узами душевного родства, братства, общей судьбой. Изображены на фоне странных пустынных пейзажей, как на другой планете.</vt:lpstr>
      <vt:lpstr>Презентация PowerPoint</vt:lpstr>
      <vt:lpstr>Презентация PowerPoint</vt:lpstr>
      <vt:lpstr>Кубизм предпосылки возникновения: стала популярна традиционная африканская скульптура (она давала пример свободного обращения с формой);  две большие выставки Поля Сезанна – в 1904 и в 1906 годах;   слова П. Сезанна «трактуйте природу посредством цилиндра, шара, конуса…» можно считать эпиграфом к последующим творческим исканиям нового направления.</vt:lpstr>
      <vt:lpstr>Презентация PowerPoint</vt:lpstr>
      <vt:lpstr>В картине «Авиньонские девицы» отвергнута иллюзорная трёхмерность, перспектива, светотень. Поверхность картины – и фон, и тела пяти обнажённых женщин – была рассечена на геометрические сегменты.  Выглядели «девицы» как грубо вытесанные древние идолы. </vt:lpstr>
      <vt:lpstr>Презентация PowerPoint</vt:lpstr>
      <vt:lpstr>Презентация PowerPoint</vt:lpstr>
      <vt:lpstr>Аналитический  кубизм</vt:lpstr>
      <vt:lpstr>Аналитический  кубизм</vt:lpstr>
      <vt:lpstr>Контуры предметов прерывисты; грани предметов разворачивались в сторону зрителя, а не в положенных по закону перспективы ракурсах; большие, цельные объёмы распадаются на множество мелких; зрителю дана возможность рассмотреть из чего состоит форма, «ощупать» её глазами с разных сторон и даже увидеть один предмет сквозь другой.</vt:lpstr>
      <vt:lpstr>Синтетический кубизм</vt:lpstr>
      <vt:lpstr>Синтетический кубизм</vt:lpstr>
      <vt:lpstr>Синтетический кубизм: образ не разлагается, а собирается , синтезируется из отдельных атрибутов, характерных деталей.  Декоративные сочетания различных поверхностей и фактур на холсте (обрывки газет, визитные карточки и др.)- становились эффектным художественным средством.</vt:lpstr>
      <vt:lpstr>    П.Пикассо. Герника. 1937г. Изображённое не претендует ни на красоту, ни на гармонию. Дисгармоничность, трагедия, боль переданы в цвете и пластических формах и вызывают страх, протест, ненависть    </vt:lpstr>
      <vt:lpstr>Полотно источает ужас и боль. В мозаике фрагментов выделяются фигура бегущей женщины, раненой лошади, погибшего воина, матери, рыдающей над бездыханным телом малютки. При символичности и иносказательности картина разрушения выглядит достоверно.</vt:lpstr>
      <vt:lpstr>Творчество Пикассо кардинальным образом повлияло на ход развития искусства и культуры всего XX века.  А на мировых аукционах до сих пор отыскиваются и выставляются на продажу все новые и новые, пока еще малоизвестные работы прославленного мастера из его огромного наследия.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Пабло пикассо</dc:title>
  <dc:creator>Елена Шулакова</dc:creator>
  <cp:lastModifiedBy>shulakova.elena.63@mail.ru</cp:lastModifiedBy>
  <cp:revision>46</cp:revision>
  <dcterms:modified xsi:type="dcterms:W3CDTF">2022-11-04T17:20:12Z</dcterms:modified>
</cp:coreProperties>
</file>