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28"/>
  </p:notesMasterIdLst>
  <p:sldIdLst>
    <p:sldId id="256" r:id="rId2"/>
    <p:sldId id="286" r:id="rId3"/>
    <p:sldId id="257" r:id="rId4"/>
    <p:sldId id="258" r:id="rId5"/>
    <p:sldId id="259" r:id="rId6"/>
    <p:sldId id="287" r:id="rId7"/>
    <p:sldId id="288" r:id="rId8"/>
    <p:sldId id="260" r:id="rId9"/>
    <p:sldId id="262" r:id="rId10"/>
    <p:sldId id="263" r:id="rId11"/>
    <p:sldId id="264" r:id="rId12"/>
    <p:sldId id="289" r:id="rId13"/>
    <p:sldId id="265" r:id="rId14"/>
    <p:sldId id="280" r:id="rId15"/>
    <p:sldId id="279" r:id="rId16"/>
    <p:sldId id="281" r:id="rId17"/>
    <p:sldId id="266" r:id="rId18"/>
    <p:sldId id="283" r:id="rId19"/>
    <p:sldId id="268" r:id="rId20"/>
    <p:sldId id="267" r:id="rId21"/>
    <p:sldId id="270" r:id="rId22"/>
    <p:sldId id="284" r:id="rId23"/>
    <p:sldId id="285" r:id="rId24"/>
    <p:sldId id="277" r:id="rId25"/>
    <p:sldId id="278" r:id="rId26"/>
    <p:sldId id="29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Методика 1</c:v>
                </c:pt>
                <c:pt idx="1">
                  <c:v>Методика 2</c:v>
                </c:pt>
                <c:pt idx="2">
                  <c:v>Методика 3</c:v>
                </c:pt>
                <c:pt idx="3">
                  <c:v>Методика 4</c:v>
                </c:pt>
                <c:pt idx="4">
                  <c:v>Методика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3D-458F-A1B7-FE3BC06FD8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Ниже среднего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Методика 1</c:v>
                </c:pt>
                <c:pt idx="1">
                  <c:v>Методика 2</c:v>
                </c:pt>
                <c:pt idx="2">
                  <c:v>Методика 3</c:v>
                </c:pt>
                <c:pt idx="3">
                  <c:v>Методика 4</c:v>
                </c:pt>
                <c:pt idx="4">
                  <c:v>Методика 5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20</c:v>
                </c:pt>
                <c:pt idx="1">
                  <c:v>60</c:v>
                </c:pt>
                <c:pt idx="2">
                  <c:v>40</c:v>
                </c:pt>
                <c:pt idx="3">
                  <c:v>80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3D-458F-A1B7-FE3BC06FD8E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Методика 1</c:v>
                </c:pt>
                <c:pt idx="1">
                  <c:v>Методика 2</c:v>
                </c:pt>
                <c:pt idx="2">
                  <c:v>Методика 3</c:v>
                </c:pt>
                <c:pt idx="3">
                  <c:v>Методика 4</c:v>
                </c:pt>
                <c:pt idx="4">
                  <c:v>Методика 5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20</c:v>
                </c:pt>
                <c:pt idx="1">
                  <c:v>20</c:v>
                </c:pt>
                <c:pt idx="2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E3D-458F-A1B7-FE3BC06FD8E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Методика 1</c:v>
                </c:pt>
                <c:pt idx="1">
                  <c:v>Методика 2</c:v>
                </c:pt>
                <c:pt idx="2">
                  <c:v>Методика 3</c:v>
                </c:pt>
                <c:pt idx="3">
                  <c:v>Методика 4</c:v>
                </c:pt>
                <c:pt idx="4">
                  <c:v>Методика 5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E3D-458F-A1B7-FE3BC06FD8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5685248"/>
        <c:axId val="115089408"/>
        <c:axId val="68496896"/>
      </c:bar3DChart>
      <c:catAx>
        <c:axId val="756852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15089408"/>
        <c:crosses val="autoZero"/>
        <c:auto val="1"/>
        <c:lblAlgn val="ctr"/>
        <c:lblOffset val="100"/>
        <c:noMultiLvlLbl val="0"/>
      </c:catAx>
      <c:valAx>
        <c:axId val="115089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75685248"/>
        <c:crosses val="autoZero"/>
        <c:crossBetween val="between"/>
      </c:valAx>
      <c:serAx>
        <c:axId val="684968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15089408"/>
        <c:crosses val="autoZero"/>
      </c:serAx>
    </c:plotArea>
    <c:legend>
      <c:legendPos val="r"/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Методика 1</c:v>
                </c:pt>
                <c:pt idx="1">
                  <c:v>Методика 2</c:v>
                </c:pt>
                <c:pt idx="2">
                  <c:v>Методика 3</c:v>
                </c:pt>
                <c:pt idx="3">
                  <c:v>Методика 4</c:v>
                </c:pt>
                <c:pt idx="4">
                  <c:v>Методика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2">
                  <c:v>20</c:v>
                </c:pt>
                <c:pt idx="4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9F-49B1-879E-2FEE1660423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Ниже среднего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Методика 1</c:v>
                </c:pt>
                <c:pt idx="1">
                  <c:v>Методика 2</c:v>
                </c:pt>
                <c:pt idx="2">
                  <c:v>Методика 3</c:v>
                </c:pt>
                <c:pt idx="3">
                  <c:v>Методика 4</c:v>
                </c:pt>
                <c:pt idx="4">
                  <c:v>Методика 5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20</c:v>
                </c:pt>
                <c:pt idx="1">
                  <c:v>60</c:v>
                </c:pt>
                <c:pt idx="2">
                  <c:v>20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9F-49B1-879E-2FEE1660423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Методика 1</c:v>
                </c:pt>
                <c:pt idx="1">
                  <c:v>Методика 2</c:v>
                </c:pt>
                <c:pt idx="2">
                  <c:v>Методика 3</c:v>
                </c:pt>
                <c:pt idx="3">
                  <c:v>Методика 4</c:v>
                </c:pt>
                <c:pt idx="4">
                  <c:v>Методика 5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20</c:v>
                </c:pt>
                <c:pt idx="1">
                  <c:v>40</c:v>
                </c:pt>
                <c:pt idx="2">
                  <c:v>60</c:v>
                </c:pt>
                <c:pt idx="3">
                  <c:v>20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F9F-49B1-879E-2FEE1660423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Методика 1</c:v>
                </c:pt>
                <c:pt idx="1">
                  <c:v>Методика 2</c:v>
                </c:pt>
                <c:pt idx="2">
                  <c:v>Методика 3</c:v>
                </c:pt>
                <c:pt idx="3">
                  <c:v>Методика 4</c:v>
                </c:pt>
                <c:pt idx="4">
                  <c:v>Методика 5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F9F-49B1-879E-2FEE16604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4327552"/>
        <c:axId val="74329088"/>
        <c:axId val="74349632"/>
      </c:bar3DChart>
      <c:catAx>
        <c:axId val="74327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74329088"/>
        <c:crosses val="autoZero"/>
        <c:auto val="1"/>
        <c:lblAlgn val="ctr"/>
        <c:lblOffset val="100"/>
        <c:noMultiLvlLbl val="0"/>
      </c:catAx>
      <c:valAx>
        <c:axId val="74329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74327552"/>
        <c:crosses val="autoZero"/>
        <c:crossBetween val="between"/>
      </c:valAx>
      <c:serAx>
        <c:axId val="743496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74329088"/>
        <c:crosses val="autoZero"/>
      </c:serAx>
    </c:plotArea>
    <c:legend>
      <c:legendPos val="r"/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</a:t>
            </a:r>
            <a:r>
              <a:rPr lang="ru-RU" sz="2000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 выявления уровней развития сформированности связной устной речи у детей младшего школьного возраста с умственной отсталостью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2298993875765528"/>
          <c:y val="1.0020982517094058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ЭГ на контр. этапе</c:v>
                </c:pt>
                <c:pt idx="1">
                  <c:v>ЭГ на конст.этапе</c:v>
                </c:pt>
                <c:pt idx="2">
                  <c:v>КГ на контр. этапе</c:v>
                </c:pt>
                <c:pt idx="3">
                  <c:v>КГ на конст.этапе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20</c:v>
                </c:pt>
                <c:pt idx="2">
                  <c:v>12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72-4BBE-8A34-94655CBA029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ЭГ на контр. этапе</c:v>
                </c:pt>
                <c:pt idx="1">
                  <c:v>ЭГ на конст.этапе</c:v>
                </c:pt>
                <c:pt idx="2">
                  <c:v>КГ на контр. этапе</c:v>
                </c:pt>
                <c:pt idx="3">
                  <c:v>КГ на конст.этапе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16</c:v>
                </c:pt>
                <c:pt idx="1">
                  <c:v>32</c:v>
                </c:pt>
                <c:pt idx="2">
                  <c:v>36</c:v>
                </c:pt>
                <c:pt idx="3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72-4BBE-8A34-94655CBA029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Ниже среднего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ЭГ на контр. этапе</c:v>
                </c:pt>
                <c:pt idx="1">
                  <c:v>ЭГ на конст.этапе</c:v>
                </c:pt>
                <c:pt idx="2">
                  <c:v>КГ на контр. этапе</c:v>
                </c:pt>
                <c:pt idx="3">
                  <c:v>КГ на конст.этапе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44</c:v>
                </c:pt>
                <c:pt idx="1">
                  <c:v>40</c:v>
                </c:pt>
                <c:pt idx="2">
                  <c:v>36</c:v>
                </c:pt>
                <c:pt idx="3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072-4BBE-8A34-94655CBA029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ЭГ на контр. этапе</c:v>
                </c:pt>
                <c:pt idx="1">
                  <c:v>ЭГ на конст.этапе</c:v>
                </c:pt>
                <c:pt idx="2">
                  <c:v>КГ на контр. этапе</c:v>
                </c:pt>
                <c:pt idx="3">
                  <c:v>КГ на конст.этапе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28</c:v>
                </c:pt>
                <c:pt idx="1">
                  <c:v>8</c:v>
                </c:pt>
                <c:pt idx="2">
                  <c:v>16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072-4BBE-8A34-94655CBA02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8798208"/>
        <c:axId val="118799744"/>
        <c:axId val="0"/>
      </c:bar3DChart>
      <c:catAx>
        <c:axId val="118798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8799744"/>
        <c:crosses val="autoZero"/>
        <c:auto val="1"/>
        <c:lblAlgn val="ctr"/>
        <c:lblOffset val="100"/>
        <c:noMultiLvlLbl val="0"/>
      </c:catAx>
      <c:valAx>
        <c:axId val="11879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8798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16B6E-4964-4185-97A7-AE58E0E03888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1A00D-DFD5-44B6-97F0-652F0A6BE5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6F6AB3-0DE4-4F06-B8A5-27E59FC83B42}" type="datetime1">
              <a:rPr lang="ru-RU" smtClean="0"/>
              <a:t>21.06.2022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7C6AD-AAE0-4649-880A-768CA3569A01}" type="datetime1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06B5-F393-4FA3-A629-C2DC71312477}" type="datetime1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9832-DE5C-402D-8B34-5CC2209F99B2}" type="datetime1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7C28-DC4D-4A87-93FB-249C8C197B9F}" type="datetime1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D6C98-3146-4D14-8CA1-C8B26924E867}" type="datetime1">
              <a:rPr lang="ru-RU" smtClean="0"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60AA-FF5B-40E6-BC0D-75EB4E74FDCD}" type="datetime1">
              <a:rPr lang="ru-RU" smtClean="0"/>
              <a:t>21.06.2022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F9873-1828-4871-9EA8-6DDC6615FD29}" type="datetime1">
              <a:rPr lang="ru-RU" smtClean="0"/>
              <a:t>21.06.2022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1B97-131B-4871-A9AC-786F49ADDDF8}" type="datetime1">
              <a:rPr lang="ru-RU" smtClean="0"/>
              <a:t>21.06.2022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8C40676-CA01-4606-8A3F-A77F13289E67}" type="datetime1">
              <a:rPr lang="ru-RU" smtClean="0"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2CD01A8-EBB1-4923-9A6A-56EEB6B6FDCE}" type="datetime1">
              <a:rPr lang="ru-RU" smtClean="0"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A814F2-61FA-454F-A36C-3C6E8D1467D2}" type="datetime1">
              <a:rPr lang="ru-RU" smtClean="0"/>
              <a:t>21.06.2022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8134672" cy="1829761"/>
          </a:xfrm>
        </p:spPr>
        <p:txBody>
          <a:bodyPr>
            <a:noAutofit/>
          </a:bodyPr>
          <a:lstStyle/>
          <a:p>
            <a:pPr algn="ctr"/>
            <a:r>
              <a:rPr lang="ru-RU" sz="3200" cap="all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использование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СКАЗОК КАК УСЛОВИЕ РАЗВИТИЯ СВЯЗНОЙ УСТНОЙ РЕЧИ У ДЕТЕЙ МЛАДШЕГО ШКОЛЬНОГО ВОЗРАСТА С УМСТВЕННОЙ ОТСТАЛОСТЬЮ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3861047"/>
            <a:ext cx="3238128" cy="2376265"/>
          </a:xfrm>
          <a:solidFill>
            <a:schemeClr val="bg2"/>
          </a:solidFill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Студент: </a:t>
            </a:r>
            <a:r>
              <a:rPr lang="ru-RU" sz="1600" b="1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Турлакова</a:t>
            </a: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Дарья Павловна </a:t>
            </a:r>
            <a:endParaRPr lang="ru-RU" sz="16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Научный руководитель</a:t>
            </a:r>
            <a:r>
              <a:rPr lang="ru-RU" sz="1600" b="1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rPr>
              <a:t>: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600" b="1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Мальчевская</a:t>
            </a: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Марина Леонидовна </a:t>
            </a:r>
            <a:endParaRPr lang="ru-RU" sz="16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</a:rPr>
              <a:t>канд. </a:t>
            </a:r>
            <a:r>
              <a:rPr lang="ru-RU" sz="16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пед</a:t>
            </a: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</a:rPr>
              <a:t>. наук, доцент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473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Обобщенные данные по результатам всех методик контрольного класса на констатирующем этапе.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0403115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243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435280" cy="5904656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b="1" dirty="0">
                <a:latin typeface="Arial Black" pitchFamily="34" charset="0"/>
              </a:rPr>
              <a:t>            Формирующий этап нашей работы проводился с 11.10.2021 по 29.04.2022 и включал серию логопедических занятий с обучающимися экспериментальной группы. Занятия проводились три раза в неделю и продолжались в течение 30 -40 минут. Время занятий - после учебной деятельности. При выборе материала предусматривались конкретные особенности последовательной речи и возрастные, типологические и психофизиологические особенности данной категории детей.</a:t>
            </a:r>
          </a:p>
          <a:p>
            <a:pPr algn="just">
              <a:buNone/>
            </a:pPr>
            <a:r>
              <a:rPr lang="ru-RU" sz="1600" b="1" dirty="0">
                <a:latin typeface="Arial Black" pitchFamily="34" charset="0"/>
              </a:rPr>
              <a:t>       В процессе работы были использованы авторские </a:t>
            </a:r>
            <a:r>
              <a:rPr lang="ru-RU" sz="1600" b="1" dirty="0" err="1">
                <a:latin typeface="Arial Black" pitchFamily="34" charset="0"/>
              </a:rPr>
              <a:t>логосказки</a:t>
            </a:r>
            <a:r>
              <a:rPr lang="ru-RU" sz="1600" b="1" dirty="0">
                <a:latin typeface="Arial Black" pitchFamily="34" charset="0"/>
              </a:rPr>
              <a:t> Э. А. </a:t>
            </a:r>
            <a:r>
              <a:rPr lang="ru-RU" sz="1600" b="1" dirty="0" err="1">
                <a:latin typeface="Arial Black" pitchFamily="34" charset="0"/>
              </a:rPr>
              <a:t>Сизовой</a:t>
            </a:r>
            <a:r>
              <a:rPr lang="ru-RU" sz="1600" b="1" dirty="0">
                <a:latin typeface="Arial Black" pitchFamily="34" charset="0"/>
              </a:rPr>
              <a:t>, Т. А. Шуйской, Б. Н. </a:t>
            </a:r>
            <a:r>
              <a:rPr lang="ru-RU" sz="1600" b="1" dirty="0" err="1">
                <a:latin typeface="Arial Black" pitchFamily="34" charset="0"/>
              </a:rPr>
              <a:t>Сергуненкова</a:t>
            </a:r>
            <a:r>
              <a:rPr lang="ru-RU" sz="1600" b="1" dirty="0">
                <a:latin typeface="Arial Black" pitchFamily="34" charset="0"/>
              </a:rPr>
              <a:t>. </a:t>
            </a:r>
          </a:p>
          <a:p>
            <a:pPr algn="just">
              <a:buNone/>
            </a:pPr>
            <a:r>
              <a:rPr lang="ru-RU" sz="1600" b="1" dirty="0">
                <a:latin typeface="Arial Black" pitchFamily="34" charset="0"/>
              </a:rPr>
              <a:t>Кроме того, в качестве  материала были использованы и литературные сказки таких авторов, как В. Берестов, Л. </a:t>
            </a:r>
            <a:r>
              <a:rPr lang="ru-RU" sz="1600" b="1" dirty="0" err="1">
                <a:latin typeface="Arial Black" pitchFamily="34" charset="0"/>
              </a:rPr>
              <a:t>Яхтш</a:t>
            </a:r>
            <a:r>
              <a:rPr lang="ru-RU" sz="1600" b="1" dirty="0">
                <a:latin typeface="Arial Black" pitchFamily="34" charset="0"/>
              </a:rPr>
              <a:t>, </a:t>
            </a:r>
          </a:p>
          <a:p>
            <a:pPr algn="just">
              <a:buNone/>
            </a:pPr>
            <a:r>
              <a:rPr lang="ru-RU" sz="1600" b="1" dirty="0">
                <a:latin typeface="Arial Black" pitchFamily="34" charset="0"/>
              </a:rPr>
              <a:t>Б. Житков, Е. </a:t>
            </a:r>
            <a:r>
              <a:rPr lang="ru-RU" sz="1600" b="1" dirty="0" err="1">
                <a:latin typeface="Arial Black" pitchFamily="34" charset="0"/>
              </a:rPr>
              <a:t>Чарушин</a:t>
            </a:r>
            <a:r>
              <a:rPr lang="ru-RU" sz="1600" b="1" dirty="0">
                <a:latin typeface="Arial Black" pitchFamily="34" charset="0"/>
              </a:rPr>
              <a:t>, Ю. Дмитриев, </a:t>
            </a:r>
          </a:p>
          <a:p>
            <a:pPr algn="just">
              <a:buNone/>
            </a:pPr>
            <a:r>
              <a:rPr lang="ru-RU" sz="1600" b="1" dirty="0">
                <a:latin typeface="Arial Black" pitchFamily="34" charset="0"/>
              </a:rPr>
              <a:t>К. Д. Ушинский. </a:t>
            </a:r>
          </a:p>
          <a:p>
            <a:pPr algn="just">
              <a:buNone/>
            </a:pPr>
            <a:r>
              <a:rPr lang="ru-RU" sz="1600" b="1" dirty="0">
                <a:latin typeface="Arial Black" pitchFamily="34" charset="0"/>
              </a:rPr>
              <a:t>Основными формами занятий были </a:t>
            </a:r>
          </a:p>
          <a:p>
            <a:pPr algn="just">
              <a:buNone/>
            </a:pPr>
            <a:r>
              <a:rPr lang="ru-RU" sz="1600" b="1" dirty="0">
                <a:latin typeface="Arial Black" pitchFamily="34" charset="0"/>
              </a:rPr>
              <a:t>индивидуальные и групповые формы. </a:t>
            </a:r>
          </a:p>
          <a:p>
            <a:endParaRPr lang="ru-RU" sz="1600" dirty="0">
              <a:latin typeface="Arial Black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solidFill>
                  <a:srgbClr val="0070C0"/>
                </a:solidFill>
                <a:latin typeface="Times New Roman"/>
                <a:ea typeface="Times New Roman"/>
              </a:rPr>
              <a:t>Формирующий этап</a:t>
            </a:r>
            <a:br>
              <a:rPr lang="ru-RU" sz="4400" dirty="0">
                <a:solidFill>
                  <a:srgbClr val="0070C0"/>
                </a:solidFill>
                <a:latin typeface="Times New Roman"/>
                <a:ea typeface="Times New Roman"/>
              </a:rPr>
            </a:br>
            <a:r>
              <a:rPr lang="ru-RU" sz="4400" dirty="0">
                <a:solidFill>
                  <a:srgbClr val="0070C0"/>
                </a:solidFill>
                <a:latin typeface="Times New Roman"/>
                <a:ea typeface="Times New Roman"/>
              </a:rPr>
              <a:t>          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3AD8E3-759C-9A32-F088-F5B6693B5F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00"/>
          <a:stretch/>
        </p:blipFill>
        <p:spPr>
          <a:xfrm>
            <a:off x="5724128" y="3933056"/>
            <a:ext cx="3024336" cy="267775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19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/>
              <a:t>      Работа по развитию связной устной речи проводилась в несколько </a:t>
            </a:r>
            <a:r>
              <a:rPr lang="ru-RU" b="1" i="1" dirty="0">
                <a:solidFill>
                  <a:schemeClr val="bg2">
                    <a:lumMod val="75000"/>
                  </a:schemeClr>
                </a:solidFill>
              </a:rPr>
              <a:t>этапов</a:t>
            </a:r>
            <a:r>
              <a:rPr lang="ru-RU" b="1" dirty="0"/>
              <a:t>: подготовительный, основной и заключительный. </a:t>
            </a:r>
          </a:p>
          <a:p>
            <a:pPr algn="just">
              <a:buNone/>
            </a:pPr>
            <a:r>
              <a:rPr lang="ru-RU" b="1" dirty="0"/>
              <a:t>        Все эти этапы четко отслеживались на каждом занятии.</a:t>
            </a:r>
          </a:p>
          <a:p>
            <a:pPr algn="just">
              <a:buNone/>
            </a:pPr>
            <a:r>
              <a:rPr lang="ru-RU" b="1" i="1" dirty="0">
                <a:solidFill>
                  <a:schemeClr val="bg2">
                    <a:lumMod val="75000"/>
                  </a:schemeClr>
                </a:solidFill>
              </a:rPr>
              <a:t>На первом этапе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b="1" dirty="0"/>
              <a:t>особое внимание было уделено способности детей слушать и понимать направленную на них речь, а также укреплению лексико-грамматических структур в речи детей. В работу включались разные виды представления сказки:</a:t>
            </a:r>
          </a:p>
          <a:p>
            <a:pPr algn="just"/>
            <a:r>
              <a:rPr lang="ru-RU" b="1" dirty="0"/>
              <a:t>Чтение педагогом;</a:t>
            </a:r>
          </a:p>
          <a:p>
            <a:pPr algn="just"/>
            <a:r>
              <a:rPr lang="ru-RU" b="1" dirty="0"/>
              <a:t>Проигрывание при помощи разного вида театра.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Пальчиковый театр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9728" indent="0">
              <a:buNone/>
            </a:pPr>
            <a:endParaRPr lang="ru-RU" sz="2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9728" indent="0">
              <a:buNone/>
            </a:pP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9728" indent="0">
              <a:buNone/>
            </a:pPr>
            <a:endParaRPr lang="ru-RU" sz="1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9728" indent="0">
              <a:buNone/>
            </a:pP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9728" indent="0">
              <a:buNone/>
            </a:pPr>
            <a:endParaRPr lang="ru-RU" sz="1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9728" indent="0">
              <a:buNone/>
            </a:pP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9728" indent="0">
              <a:buNone/>
            </a:pPr>
            <a:endParaRPr lang="ru-RU" sz="1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9728" indent="0" algn="r">
              <a:buNone/>
            </a:pP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9728" indent="0" algn="r">
              <a:buNone/>
            </a:pP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9728" indent="0">
              <a:buNone/>
            </a:pP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 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Теневой театр</a:t>
            </a:r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9728" indent="0">
              <a:buNone/>
            </a:pPr>
            <a:endParaRPr lang="ru-RU" sz="1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09728" algn="ctr"/>
            <a:r>
              <a:rPr lang="ru-RU" sz="4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Первый этап - подготовительный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14FF2F-801A-09A9-0FA1-8AB08324C7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37" y="1706378"/>
            <a:ext cx="4090963" cy="2578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FBD7217-01C0-A547-9D06-B6F635B47E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03" y="3516609"/>
            <a:ext cx="4948969" cy="2940054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318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5002D910-B929-6597-D078-1234CE832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Кукольный театр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Конусный театр</a:t>
            </a:r>
          </a:p>
        </p:txBody>
      </p:sp>
      <p:pic>
        <p:nvPicPr>
          <p:cNvPr id="7" name="Объект 3">
            <a:extLst>
              <a:ext uri="{FF2B5EF4-FFF2-40B4-BE49-F238E27FC236}">
                <a16:creationId xmlns:a16="http://schemas.microsoft.com/office/drawing/2014/main" id="{79AC8440-2D62-A4CD-31AA-9F8D96ABDC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418" y="260648"/>
            <a:ext cx="4571076" cy="3429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527138C-608B-FEE5-C62C-169F6F1E92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38" r="46539" b="3798"/>
          <a:stretch/>
        </p:blipFill>
        <p:spPr>
          <a:xfrm>
            <a:off x="457200" y="2492896"/>
            <a:ext cx="4323160" cy="4104456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286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8DE98B6D-9F6C-ECE3-0047-885AC29EE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Игровые упражнения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699ADB79-064C-F10E-21A1-044513F2C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8232E2E-FC56-6B0D-DC35-CCE9C5178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961"/>
          <a:stretch/>
        </p:blipFill>
        <p:spPr>
          <a:xfrm>
            <a:off x="4886896" y="1114075"/>
            <a:ext cx="3782739" cy="312904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7" name="Рисунок 6" descr="https://sun9-53.userapi.com/s/v1/if2/BwK93eka10ANAhVlXBXvl92rMplS8tlwEFAU8f4wupKsbPFL5aUG2LJm2-_XwED6xP4jxKcrcrrcqdzmBVIloLgD.jpg?size=1280x538&amp;quality=95&amp;type=album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" t="3848" r="1617" b="5730"/>
          <a:stretch/>
        </p:blipFill>
        <p:spPr bwMode="auto">
          <a:xfrm>
            <a:off x="323528" y="4365104"/>
            <a:ext cx="8640959" cy="2160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sun9-52.userapi.com/s/v1/if2/EkFeYq2spJ6RX_MI_63DhhTF8Xr8Ksl9AJpJ--ysSb4Z05t1DZtpwd48Nr8WVsnSnTOGztEIprFjJHjDtjqm41gy.jpg?size=1280x523&amp;quality=95&amp;type=album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" t="4618" r="1617" b="5006"/>
          <a:stretch/>
        </p:blipFill>
        <p:spPr bwMode="auto">
          <a:xfrm>
            <a:off x="251520" y="1340768"/>
            <a:ext cx="4464496" cy="28803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58482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9087C830-3683-0191-8A7B-4ABD5F75E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загадку </a:t>
            </a:r>
          </a:p>
          <a:p>
            <a:pPr marL="109728" indent="0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герое произведения</a:t>
            </a:r>
          </a:p>
          <a:p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r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r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r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 </a:t>
            </a:r>
          </a:p>
          <a:p>
            <a:pPr marL="109728" indent="0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иллюстрации </a:t>
            </a:r>
          </a:p>
          <a:p>
            <a:pPr marL="109728" indent="0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к сказке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6ED6140-BA64-86A0-A1E4-7E567100F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ru-RU" sz="4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</a:t>
            </a:r>
            <a:r>
              <a:rPr kumimoji="0" lang="ru-RU" sz="440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одготовительные</a:t>
            </a:r>
            <a:r>
              <a:rPr kumimoji="0" lang="ru-RU" sz="4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упражнения</a:t>
            </a:r>
            <a:b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FF7A15D-B858-B425-820E-257FE2E57B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794" y="1151775"/>
            <a:ext cx="4371206" cy="327840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22B606B-BC8B-653A-93CF-13F3703682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70" y="2790978"/>
            <a:ext cx="4484538" cy="396171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223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мимики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</a:p>
          <a:p>
            <a:pPr marL="109728" indent="0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интонации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 – основной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717B21-F764-1CE1-CF3D-6946FD8754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070" y="1159224"/>
            <a:ext cx="4534929" cy="370993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D87080F-2490-52A3-BE97-158F7B975C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20888"/>
            <a:ext cx="4114800" cy="432048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7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BF73D49C-80BD-BD8D-63E8-4A4B0B37F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E6A4AB3-0FCC-2CEC-F914-1CC916553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7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Этюды на воспроизведение черт характера.</a:t>
            </a:r>
            <a:endParaRPr lang="ru-RU" sz="3200" dirty="0">
              <a:solidFill>
                <a:srgbClr val="0070C0"/>
              </a:solidFill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3A0FCDD4-C0BD-2052-0B7F-7BD32E0268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550415"/>
              </p:ext>
            </p:extLst>
          </p:nvPr>
        </p:nvGraphicFramePr>
        <p:xfrm>
          <a:off x="449941" y="850708"/>
          <a:ext cx="8514546" cy="5575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4027">
                  <a:extLst>
                    <a:ext uri="{9D8B030D-6E8A-4147-A177-3AD203B41FA5}">
                      <a16:colId xmlns:a16="http://schemas.microsoft.com/office/drawing/2014/main" val="3514252183"/>
                    </a:ext>
                  </a:extLst>
                </a:gridCol>
                <a:gridCol w="4680519">
                  <a:extLst>
                    <a:ext uri="{9D8B030D-6E8A-4147-A177-3AD203B41FA5}">
                      <a16:colId xmlns:a16="http://schemas.microsoft.com/office/drawing/2014/main" val="1458472845"/>
                    </a:ext>
                  </a:extLst>
                </a:gridCol>
              </a:tblGrid>
              <a:tr h="5458612">
                <a:tc>
                  <a:txBody>
                    <a:bodyPr/>
                    <a:lstStyle/>
                    <a:p>
                      <a:pPr marL="10972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«Жадный пёс»</a:t>
                      </a: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10972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Цель: Через мимику и жесты передавать черты характера (жадность).</a:t>
                      </a:r>
                    </a:p>
                    <a:p>
                      <a:pPr marL="10972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Ход: Педагог читает стихотворение В. </a:t>
                      </a:r>
                      <a:r>
                        <a:rPr kumimoji="0" lang="ru-RU" sz="1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Квитко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. Дети имитируют состояние и действия, о которых говориться в стихотворении.</a:t>
                      </a:r>
                    </a:p>
                    <a:p>
                      <a:pPr marL="10972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«Жадный пёс дрова принёс,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Воды наносил, тесто замесил,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Пирогов напёк, спрятал в уголок,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 съел сам – гам, гам, гам!»</a:t>
                      </a:r>
                    </a:p>
                    <a:p>
                      <a:pPr marL="365760" marR="0" lvl="0" indent="-256032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Char char=""/>
                        <a:tabLst/>
                        <a:defRPr/>
                      </a:pP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972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«Страшный зверь» 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10972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Цель: Через пантомиму передавать черты характера и поведения персонажей (смелый, трусливый, глупый, осторожный).</a:t>
                      </a:r>
                    </a:p>
                    <a:p>
                      <a:pPr marL="10972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Ход: Педагог читает стихотворение В. </a:t>
                      </a:r>
                      <a:r>
                        <a:rPr kumimoji="0" lang="ru-RU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Семерина</a:t>
                      </a: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«Страшный зверь». Дети, получившие роли, действуют по тексту.</a:t>
                      </a:r>
                    </a:p>
                    <a:p>
                      <a:pPr marL="10972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 «Прямо в комнатную дверь,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Проникает хищный зверь!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У него торчат клыки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 усы топорщатся-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У него горят зрачки-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Испугаться хочется!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Может это львица?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Может выть волчица?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Глупый мальчик крикнул: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 Рысь!!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Храбрый мальчик крикнул:</a:t>
                      </a:r>
                    </a:p>
                    <a:p>
                      <a:pPr marL="2971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2DA2BF"/>
                        </a:buClr>
                        <a:buSzPct val="68000"/>
                        <a:buFont typeface="Wingdings 3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 Брысь!»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173514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109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C825D297-42C4-77AE-FB6F-F020F39F70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8588328"/>
              </p:ext>
            </p:extLst>
          </p:nvPr>
        </p:nvGraphicFramePr>
        <p:xfrm>
          <a:off x="420914" y="841828"/>
          <a:ext cx="8265886" cy="5741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2943">
                  <a:extLst>
                    <a:ext uri="{9D8B030D-6E8A-4147-A177-3AD203B41FA5}">
                      <a16:colId xmlns:a16="http://schemas.microsoft.com/office/drawing/2014/main" val="2739964345"/>
                    </a:ext>
                  </a:extLst>
                </a:gridCol>
                <a:gridCol w="4132943">
                  <a:extLst>
                    <a:ext uri="{9D8B030D-6E8A-4147-A177-3AD203B41FA5}">
                      <a16:colId xmlns:a16="http://schemas.microsoft.com/office/drawing/2014/main" val="1530101413"/>
                    </a:ext>
                  </a:extLst>
                </a:gridCol>
              </a:tblGrid>
              <a:tr h="574153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«Эхо»</a:t>
                      </a:r>
                    </a:p>
                    <a:p>
                      <a:pPr algn="l"/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Цель: Менять интонационную окраску при чтении текста.</a:t>
                      </a:r>
                    </a:p>
                    <a:p>
                      <a:pPr algn="l"/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 Ход: «Мы бродили тёмным бором,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     Мы спросили дружно хором: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    - Дома ль бабушка Яга?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      Лес ответил нам: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     - Ага!»</a:t>
                      </a:r>
                    </a:p>
                    <a:p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Текст повторяется, заменяется лишь наречие- как спросили? –  </a:t>
                      </a:r>
                      <a:endParaRPr lang="ru-RU" sz="1600" b="1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«Дружно; тихо; грозно; трусливо; смело…»     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                         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«Едем, едем на тележке» </a:t>
                      </a: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Цель: Развивать чистоту произношения, чувство ритма, выразительность.</a:t>
                      </a:r>
                    </a:p>
                    <a:p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 Ход: «Едем, едем на тележке,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       Собирать в лесу орешки,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       Скрип, скрип, скрип,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       Скрип, скрип, скрип.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       Листья шуршат - ш-ш-ш,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       Птички свистят –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фить-пирью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фить-пирью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       Белка на ветке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       Орешки всё грызёт - цок, цок, цок, цок,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       Рыжая лисичка зайчишку стережёт, (пауза)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       Долго-долго ехали,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          Наконец, приехали!»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b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785957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19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Речевые игры и упражнения.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682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332656"/>
            <a:ext cx="8568952" cy="6192688"/>
          </a:xfrm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/>
              <a:t>       Связная речь – это развернутое, законченное, композиционно и грамматически оформленное, смысловое и эмоциональное высказывание, представляющее собой ряд логически связанных предложений, и выполняющее особую роль в речевой деятельности. Проблемы, связанные с развитием связной речи, отражаются как на общем развитии ребенка, так и на его обучении, что ведет и к проблемам в социализации ребенка. Особенно ярко это проявляется у детей с умственной отсталостью. Поэтому так важна при работе с такими детьми коррекционная работа, направленная на формирование связной устной речи. Однако, как показывает анализ практики, работа по формированию и развитию связной речи у детей младшего школьного возраста с умственной отсталостью как самостоятельная система не рассматривается ни в теории, ни в практике</a:t>
            </a:r>
          </a:p>
          <a:p>
            <a:pPr algn="just">
              <a:buNone/>
            </a:pP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endParaRPr lang="ru-RU" sz="1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Мнемотаблица к сказке </a:t>
            </a:r>
          </a:p>
          <a:p>
            <a:pPr marL="109728" indent="0">
              <a:buNone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«Заюшкина избушка»</a:t>
            </a:r>
          </a:p>
          <a:p>
            <a:pPr marL="109728" indent="0">
              <a:buNone/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Иллюстрации сказки </a:t>
            </a:r>
          </a:p>
          <a:p>
            <a:pPr marL="109728" indent="0">
              <a:buNone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«Лисичка со скалочкой»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 - заключительный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81576C-0954-9CDA-8151-A96991B248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42363" y="1628800"/>
            <a:ext cx="3648405" cy="273630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8EBF685-7718-D5D7-95E3-D353537F8E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86" y="3429000"/>
            <a:ext cx="3943350" cy="289560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290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>
            <a:normAutofit lnSpcReduction="10000"/>
          </a:bodyPr>
          <a:lstStyle/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  <a:tabLst/>
              <a:defRPr/>
            </a:pPr>
            <a:r>
              <a:rPr lang="ru-RU" sz="3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Упражнение «Придумай свой конец сказки»</a:t>
            </a:r>
          </a:p>
          <a:p>
            <a:pPr marL="109728" marR="0" lvl="0" indent="0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  <a:tabLst/>
              <a:defRPr/>
            </a:pPr>
            <a:r>
              <a:rPr kumimoji="0" lang="ru-RU" sz="20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Цель: </a:t>
            </a:r>
            <a:r>
              <a:rPr lang="ru-RU" sz="2000" b="1" i="0" dirty="0">
                <a:effectLst/>
                <a:latin typeface="Times New Roman" panose="02020603050405020304" pitchFamily="18" charset="0"/>
              </a:rPr>
              <a:t>Развитие мышления и воображения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9728" marR="0" lvl="0" indent="0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  <a:tabLst/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Предложить детям изменить и сочинить свой конец сказок.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Например: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Char char=""/>
              <a:tabLst/>
              <a:defRPr/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Логосказка </a:t>
            </a:r>
            <a:r>
              <a:rPr lang="ru-RU" sz="2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С.С.Фетисов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«Как собака друга искала». </a:t>
            </a:r>
          </a:p>
          <a:p>
            <a:pPr marL="109728" marR="0" lvl="0" indent="0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  <a:tabLst/>
              <a:defRPr/>
            </a:pP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«Человек не согласился приютить собаку, а прогнал…»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Д.Н.Мамин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-Сибиряк «Сказка про храброго зайца – длинные уши, косые глаза, короткий хвост». 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9728" marR="0" lvl="0" indent="0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  <a:tabLst/>
              <a:defRPr/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Заяц – хвастун не прыгнул со страха к верху, а побежал прочь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...».</a:t>
            </a:r>
          </a:p>
          <a:p>
            <a:pPr marL="109728" marR="0" lvl="0" indent="0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  <a:tabLst/>
              <a:defRPr/>
            </a:pPr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9728" marR="0" lvl="0" indent="0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  <a:tabLst/>
              <a:defRPr/>
            </a:pP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9728" marR="0" lvl="0" indent="0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Упражнение «Придумай </a:t>
            </a:r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другого названия сказки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»</a:t>
            </a:r>
          </a:p>
          <a:p>
            <a:pPr marL="109728" marR="0" lvl="0" indent="0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Цель: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11111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Развитие мышления и воображения,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умения определять главную мысль текста.</a:t>
            </a:r>
          </a:p>
          <a:p>
            <a:pPr marL="109728" marR="0" lvl="0" indent="0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  <a:tabLst/>
              <a:defRPr/>
            </a:pPr>
            <a:r>
              <a:rPr kumimoji="0" lang="ru-RU" sz="20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  </a:t>
            </a:r>
            <a:r>
              <a:rPr kumimoji="0" lang="ru-RU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Предложить детям придумать новое название сказок.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080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593C15EA-061E-2A88-32C5-7185E891D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818651"/>
          </a:xfrm>
        </p:spPr>
        <p:txBody>
          <a:bodyPr/>
          <a:lstStyle/>
          <a:p>
            <a:pPr indent="540385" algn="just">
              <a:lnSpc>
                <a:spcPct val="115000"/>
              </a:lnSpc>
              <a:spcAft>
                <a:spcPts val="1000"/>
              </a:spcAft>
              <a:tabLst>
                <a:tab pos="461010" algn="l"/>
              </a:tabLst>
            </a:pPr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Целью контрольного этапа исследования 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являлось 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выявление эффективности работы по формированию связной устной речи у детей младшего школьного возраста с умственной отсталостью в системе логопедической работы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71303C2-F66B-439C-7844-62457DC22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593" y="3816623"/>
            <a:ext cx="3687763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937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93C27E9D-BDDF-8E2C-FE11-9961A1F02B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5420846"/>
              </p:ext>
            </p:extLst>
          </p:nvPr>
        </p:nvGraphicFramePr>
        <p:xfrm>
          <a:off x="457200" y="260648"/>
          <a:ext cx="8229600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5207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  <a:solidFill>
            <a:schemeClr val="bg2"/>
          </a:solidFill>
        </p:spPr>
        <p:txBody>
          <a:bodyPr>
            <a:noAutofit/>
          </a:bodyPr>
          <a:lstStyle/>
          <a:p>
            <a:pPr indent="450215" algn="just">
              <a:lnSpc>
                <a:spcPct val="150000"/>
              </a:lnSpc>
              <a:buNone/>
            </a:pPr>
            <a:r>
              <a:rPr lang="ru-RU" sz="20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ВЫВОД: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 проведенные на контрольном этапе опытно-экспериментальной работы исследования показали, что работа в экспериментальном классе, которую мы провели в рамках формирующего этапа, доказывает эффективность использования сказок как условие развития связной устной речи в работе с младшими школьниками. Сравнение результатов контрольного этапа и констатирующего показало существенное изменение во всех показателях изучаемого уровня трудовой воспитанности у учащихся экспериментального класса. Изменения в показателях контрольного класса были менее существенными. Все это говорит о том, что цель, поставленная в решении данной проблемы, достигнута, а выдвинутая гипотеза нашла свое подтверждение в анализируемых объективных данных.</a:t>
            </a:r>
            <a:endParaRPr lang="ru-RU" sz="2000" b="1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3996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6600" b="1" dirty="0">
                <a:ln w="9525">
                  <a:solidFill>
                    <a:prstClr val="white"/>
                  </a:solidFill>
                  <a:prstDash val="solid"/>
                </a:ln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00B5AA5-0F26-97F5-47DF-A8F66BDF90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024" y="3029458"/>
            <a:ext cx="4139952" cy="3104964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1345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8134672" cy="1829761"/>
          </a:xfrm>
        </p:spPr>
        <p:txBody>
          <a:bodyPr>
            <a:noAutofit/>
          </a:bodyPr>
          <a:lstStyle/>
          <a:p>
            <a:pPr algn="ctr"/>
            <a:r>
              <a:rPr lang="ru-RU" sz="3200" cap="all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использование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СКАЗОК КАК УСЛОВИЕ РАЗВИТИЯ СВЯЗНОЙ УСТНОЙ РЕЧИ У ДЕТЕЙ МЛАДШЕГО ШКОЛЬНОГО ВОЗРАСТА С УМСТВЕННОЙ ОТСТАЛОСТЬЮ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3861047"/>
            <a:ext cx="3238128" cy="2376265"/>
          </a:xfrm>
          <a:solidFill>
            <a:schemeClr val="bg2"/>
          </a:solidFill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Студент: </a:t>
            </a:r>
            <a:r>
              <a:rPr lang="ru-RU" sz="1600" b="1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Турлакова</a:t>
            </a: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Дарья Павловна </a:t>
            </a:r>
            <a:endParaRPr lang="ru-RU" sz="16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Научный руководитель</a:t>
            </a:r>
            <a:r>
              <a:rPr lang="ru-RU" sz="1600" b="1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rPr>
              <a:t>: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600" b="1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Мальчевская</a:t>
            </a: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Марина Леонидовна </a:t>
            </a:r>
            <a:endParaRPr lang="ru-RU" sz="16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</a:rPr>
              <a:t>канд. </a:t>
            </a:r>
            <a:r>
              <a:rPr lang="ru-RU" sz="16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пед</a:t>
            </a: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</a:rPr>
              <a:t>. наук, доцент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473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Цель исследования: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теоретически обосновать и экспериментальным путем выявить возможности использования сказок в работе по развитию связной устной речи младших школьников с умственной отсталостью.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Объект исследования: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развитие связной устной речи у учащихся младшего школьного возраста с умственной отсталостью.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Предмет исследования: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использование сказок в работе по развитию связной устной речи младших школьников с умственной отсталостью.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54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435280" cy="6525344"/>
          </a:xfrm>
          <a:solidFill>
            <a:schemeClr val="bg2"/>
          </a:solidFill>
        </p:spPr>
        <p:txBody>
          <a:bodyPr>
            <a:noAutofit/>
          </a:bodyPr>
          <a:lstStyle/>
          <a:p>
            <a:pPr indent="450215" algn="just">
              <a:lnSpc>
                <a:spcPct val="150000"/>
              </a:lnSpc>
              <a:buNone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Гипотеза исследования: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 использование сказок будет эффективным условием развития связной устной речи учащихся младшего школьного возраста с умственной отсталостью, если при ее использовании: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включаются в работу разные виды представления сказки (чтение педагогом, проигрывание при помощи разного вида театра (пальчиковый, перчаточный, теневой и т.п.), использование при рассказывании игрушек и другого подручного материала);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 организуется работа над сказкой с использованием методов и приемов, направленных на обогащение речи детей новой лексикой и развитие связности (беседы по сказкам, организация игровой деятельности по следам сказки, пересказ прочитанного, совместное рассказывание сказки, </a:t>
            </a:r>
            <a:r>
              <a:rPr lang="ru-RU" sz="2000" b="1" dirty="0" err="1">
                <a:latin typeface="Times New Roman"/>
                <a:ea typeface="Times New Roman"/>
                <a:cs typeface="Times New Roman"/>
              </a:rPr>
              <a:t>инсценирование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 сказок, создание собственных сказок и т.п.).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870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363272" cy="6669360"/>
          </a:xfrm>
          <a:solidFill>
            <a:schemeClr val="bg2"/>
          </a:solidFill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2800" b="1" dirty="0"/>
              <a:t>    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Глава 1. Теоретические основы развития связной устной речи у младших школьников с умственной отсталостью на основе использования сказок.</a:t>
            </a:r>
          </a:p>
          <a:p>
            <a:pPr algn="just">
              <a:buNone/>
            </a:pPr>
            <a:r>
              <a:rPr lang="ru-RU" sz="2800" dirty="0"/>
              <a:t>       </a:t>
            </a:r>
            <a:r>
              <a:rPr lang="ru-RU" sz="2800" b="1" dirty="0"/>
              <a:t>Главная задача педагога по развитию связной речи обучающихся в начальной школе заключается в том, чтобы научить детей свободно и верно формулировать собственные мысли. </a:t>
            </a:r>
          </a:p>
          <a:p>
            <a:pPr algn="just">
              <a:buNone/>
            </a:pPr>
            <a:r>
              <a:rPr lang="ru-RU" sz="2800" b="1" dirty="0"/>
              <a:t>     Решение этой задачи осуществляется путем формирования у учащихся набора речевых навыков, которые дают возможность им понимать выражение, передавать его содержание и делать свои собственные.  Однако эта задача у детей с умственной отсталостью сопряжена с определенными трудностями.</a:t>
            </a:r>
            <a:r>
              <a:rPr lang="ru-RU" sz="2800" dirty="0"/>
              <a:t> </a:t>
            </a:r>
          </a:p>
          <a:p>
            <a:pPr algn="just">
              <a:buNone/>
            </a:pPr>
            <a:r>
              <a:rPr lang="ru-RU" sz="2800" dirty="0"/>
              <a:t>     </a:t>
            </a: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</a:rPr>
              <a:t>Умственная отсталость – это - «стойкое нарушение познавательной деятельности, возникающее вследствие органического поражения головного мозга (наследственного или приобретенного)».</a:t>
            </a:r>
          </a:p>
          <a:p>
            <a:pPr algn="just">
              <a:buNone/>
            </a:pPr>
            <a:r>
              <a:rPr lang="ru-RU" sz="2800" b="1" dirty="0"/>
              <a:t>     Такое нарушение откладывает отпечаток на все психические функции ребёнка, расстраивая их.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364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  <a:solidFill>
            <a:schemeClr val="bg2"/>
          </a:solidFill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2800" b="1" dirty="0"/>
              <a:t>    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Особенности связной речи у детей с умственной отсталостью:</a:t>
            </a:r>
          </a:p>
          <a:p>
            <a:pPr algn="just">
              <a:buNone/>
            </a:pP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r>
              <a:rPr lang="ru-RU" sz="2400" b="1" dirty="0"/>
              <a:t>недостаточно развиты экспрессивная и импрессивная формы речи;</a:t>
            </a:r>
          </a:p>
          <a:p>
            <a:pPr algn="just"/>
            <a:r>
              <a:rPr lang="ru-RU" sz="2400" b="1" dirty="0"/>
              <a:t>дети с трудом вступают в общение, затрудняются в переключении с позиции слушающего на позицию говорящего, и на оборот: не выражают заинтересованности в получении информации; наблюдается </a:t>
            </a:r>
            <a:r>
              <a:rPr lang="ru-RU" b="1" dirty="0"/>
              <a:t>искажение логики и последовательности высказывания,;</a:t>
            </a:r>
          </a:p>
          <a:p>
            <a:pPr algn="just"/>
            <a:r>
              <a:rPr lang="ru-RU" b="1" dirty="0"/>
              <a:t>фрагментарность высказывания;</a:t>
            </a:r>
          </a:p>
          <a:p>
            <a:pPr algn="just"/>
            <a:r>
              <a:rPr lang="ru-RU" b="1" dirty="0"/>
              <a:t>, соскальзывание с темы, ведущее к образованию побочных ассоциаций, </a:t>
            </a:r>
          </a:p>
          <a:p>
            <a:pPr algn="just"/>
            <a:r>
              <a:rPr lang="ru-RU" b="1" dirty="0"/>
              <a:t>быстрая истощаемость внутренних побуждений к речи, </a:t>
            </a:r>
          </a:p>
          <a:p>
            <a:pPr algn="just"/>
            <a:r>
              <a:rPr lang="ru-RU" b="1" dirty="0"/>
              <a:t>бедность и шаблонность лексического и грамматического строя, </a:t>
            </a:r>
          </a:p>
          <a:p>
            <a:pPr algn="just"/>
            <a:r>
              <a:rPr lang="ru-RU" b="1" dirty="0"/>
              <a:t>наличие черт, присущих ситуативной речи, </a:t>
            </a:r>
          </a:p>
          <a:p>
            <a:pPr algn="just"/>
            <a:r>
              <a:rPr lang="ru-RU" b="1" dirty="0"/>
              <a:t>неоправданно большое количество местоимений, </a:t>
            </a:r>
          </a:p>
          <a:p>
            <a:pPr algn="just"/>
            <a:r>
              <a:rPr lang="ru-RU" b="1" dirty="0"/>
              <a:t>перескакивание с одного события на друг</a:t>
            </a:r>
            <a:r>
              <a:rPr lang="ru-RU" dirty="0"/>
              <a:t>ое.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364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/>
              <a:t>       </a:t>
            </a:r>
            <a:r>
              <a:rPr lang="ru-RU" b="1" dirty="0"/>
              <a:t>Формирование связной речи у детей с умственной отсталостью осуществляется замедленными темпами и характеризуется определенными качественными особенностями: они длительное время не могут самостоятельно связно высказываться, им требуется поддержка преподавателя в виде вопросов. Одним из средств для развития связной устной речи является сказка.</a:t>
            </a:r>
          </a:p>
          <a:p>
            <a:pPr algn="just">
              <a:buNone/>
            </a:pPr>
            <a:r>
              <a:rPr lang="ru-RU" b="1" dirty="0"/>
              <a:t>    «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Народные сказки способствуют усвоению всех форм языка, которые дают возможность выработки у детей собственных речевых навыков при рассказывании</a:t>
            </a:r>
            <a:r>
              <a:rPr lang="ru-RU" b="1" dirty="0"/>
              <a:t>» - так писал К.Д.Ушинский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640960" cy="6552728"/>
          </a:xfrm>
          <a:solidFill>
            <a:schemeClr val="bg2"/>
          </a:solidFill>
        </p:spPr>
        <p:txBody>
          <a:bodyPr>
            <a:normAutofit fontScale="32500" lnSpcReduction="20000"/>
          </a:bodyPr>
          <a:lstStyle/>
          <a:p>
            <a:pPr marL="36195" indent="450215" algn="just">
              <a:lnSpc>
                <a:spcPct val="115000"/>
              </a:lnSpc>
              <a:spcBef>
                <a:spcPts val="35"/>
              </a:spcBef>
              <a:buNone/>
            </a:pPr>
            <a:r>
              <a:rPr lang="ru-RU" sz="4900" b="1" dirty="0">
                <a:solidFill>
                  <a:schemeClr val="bg2">
                    <a:lumMod val="50000"/>
                  </a:schemeClr>
                </a:solidFill>
              </a:rPr>
              <a:t>Глава 2. Опытно-экспериментальная работа по развитию связной устной речи у учащихся младшего школьного возраста с умственной отсталостью на основе использования сказок.</a:t>
            </a:r>
          </a:p>
          <a:p>
            <a:pPr algn="just">
              <a:buNone/>
            </a:pPr>
            <a:endParaRPr lang="ru-RU" sz="4900" b="1" dirty="0"/>
          </a:p>
          <a:p>
            <a:pPr algn="just">
              <a:buNone/>
            </a:pPr>
            <a:r>
              <a:rPr lang="ru-RU" sz="4900" b="1" dirty="0"/>
              <a:t>          Опытно-экспериментальная работа проводилась в три этапа и проходила в период с 11.10.2021 по 29.04.2022. Базой исследования стала МОБУ «СОШ № 9», Красноярского края, г. Минусинск.           </a:t>
            </a:r>
          </a:p>
          <a:p>
            <a:pPr algn="just">
              <a:buNone/>
            </a:pPr>
            <a:r>
              <a:rPr lang="ru-RU" sz="4900" b="1" dirty="0"/>
              <a:t>           Всего в исследовании приняло участие 10 человек, имеющих диагноз умственная отсталость 1 степени. На основе случайной выборки обучающихся создана контрольная группа (в количестве 5 человек) и экспериментальная группа (в количестве 5 человек). Биологический возраст испытуемых на момент исследования был 8-9 лет.</a:t>
            </a:r>
          </a:p>
          <a:p>
            <a:pPr algn="just">
              <a:buNone/>
            </a:pPr>
            <a:r>
              <a:rPr lang="ru-RU" sz="4900" b="1" dirty="0"/>
              <a:t>Работа проходила в 3 этапа: констатирующий, формирующий, контрольный.</a:t>
            </a:r>
          </a:p>
          <a:p>
            <a:pPr algn="just">
              <a:buNone/>
            </a:pPr>
            <a:r>
              <a:rPr lang="ru-RU" sz="4900" b="1" dirty="0"/>
              <a:t>       Первым этапом опытно-экспериментальной работы стал </a:t>
            </a:r>
            <a:r>
              <a:rPr lang="ru-RU" sz="4900" b="1" i="1" dirty="0">
                <a:solidFill>
                  <a:schemeClr val="bg2">
                    <a:lumMod val="50000"/>
                  </a:schemeClr>
                </a:solidFill>
              </a:rPr>
              <a:t>констатирующий этап</a:t>
            </a:r>
            <a:r>
              <a:rPr lang="ru-RU" sz="4900" b="1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sz="4900" b="1" i="1" dirty="0"/>
              <a:t>целью</a:t>
            </a:r>
            <a:r>
              <a:rPr lang="ru-RU" sz="4900" b="1" dirty="0"/>
              <a:t> которого является изучение уровня  </a:t>
            </a:r>
            <a:r>
              <a:rPr lang="ru-RU" sz="4900" b="1" dirty="0" err="1"/>
              <a:t>сформированности</a:t>
            </a:r>
            <a:r>
              <a:rPr lang="ru-RU" sz="4900" b="1" dirty="0"/>
              <a:t> связной устной речи у младших школьников детей.</a:t>
            </a:r>
            <a:r>
              <a:rPr lang="ru-RU" sz="4900" dirty="0"/>
              <a:t> </a:t>
            </a:r>
          </a:p>
          <a:p>
            <a:pPr algn="just">
              <a:buNone/>
            </a:pPr>
            <a:endParaRPr lang="ru-RU" sz="4000" b="1" dirty="0"/>
          </a:p>
          <a:p>
            <a:pPr algn="just">
              <a:buNone/>
            </a:pPr>
            <a:r>
              <a:rPr lang="ru-RU" sz="4000" b="1" dirty="0"/>
              <a:t>     </a:t>
            </a:r>
            <a:r>
              <a:rPr lang="ru-RU" sz="4900" b="1" dirty="0"/>
              <a:t>Для достижения цели констатирующего этапа были подобраны следующие методики исследования связной речи младших школьников с умственной отсталостью: </a:t>
            </a:r>
          </a:p>
          <a:p>
            <a:pPr algn="just">
              <a:buNone/>
            </a:pPr>
            <a:endParaRPr lang="ru-RU" sz="4900" b="1" dirty="0"/>
          </a:p>
          <a:p>
            <a:pPr algn="just"/>
            <a:r>
              <a:rPr lang="ru-RU" sz="4300" b="1" dirty="0"/>
              <a:t>Методика «Составления предложений по отдельным ситуационным картинкам» (автор О. Б. Иншакова). </a:t>
            </a:r>
          </a:p>
          <a:p>
            <a:pPr algn="just"/>
            <a:r>
              <a:rPr lang="ru-RU" sz="4300" b="1" dirty="0"/>
              <a:t>Методика «Составление рассказа по серии сюжетных картинок» (автор П. И. </a:t>
            </a:r>
            <a:r>
              <a:rPr lang="ru-RU" sz="4300" b="1" dirty="0" err="1"/>
              <a:t>Лалаева</a:t>
            </a:r>
            <a:r>
              <a:rPr lang="ru-RU" sz="4300" b="1" dirty="0"/>
              <a:t>).</a:t>
            </a:r>
          </a:p>
          <a:p>
            <a:pPr algn="just"/>
            <a:r>
              <a:rPr lang="ru-RU" sz="4300" b="1" dirty="0"/>
              <a:t>Методика «Пересказ текста (знакомой сказки или короткого рассказа)» (автор В.П. </a:t>
            </a:r>
            <a:r>
              <a:rPr lang="ru-RU" sz="4300" b="1" dirty="0" err="1"/>
              <a:t>Глухов</a:t>
            </a:r>
            <a:r>
              <a:rPr lang="ru-RU" sz="4300" b="1" dirty="0"/>
              <a:t>).</a:t>
            </a:r>
          </a:p>
          <a:p>
            <a:pPr algn="just"/>
            <a:r>
              <a:rPr lang="ru-RU" sz="4300" b="1" dirty="0"/>
              <a:t>Методика «Составление описательного рассказа» (автор В.П. </a:t>
            </a:r>
            <a:r>
              <a:rPr lang="ru-RU" sz="4300" b="1" dirty="0" err="1"/>
              <a:t>Глухов</a:t>
            </a:r>
            <a:r>
              <a:rPr lang="ru-RU" sz="4300" b="1" dirty="0"/>
              <a:t>). </a:t>
            </a:r>
          </a:p>
          <a:p>
            <a:pPr algn="just"/>
            <a:r>
              <a:rPr lang="ru-RU" sz="4300" b="1" dirty="0"/>
              <a:t>Методика «Продолжение рассказа по заданному началу» (автор О.Б. Иншакова)</a:t>
            </a:r>
          </a:p>
          <a:p>
            <a:pPr algn="just">
              <a:buNone/>
            </a:pPr>
            <a:endParaRPr lang="ru-RU" sz="4000" b="1" dirty="0"/>
          </a:p>
          <a:p>
            <a:pPr algn="just">
              <a:buNone/>
            </a:pPr>
            <a:endParaRPr lang="ru-RU" sz="4000" b="1" dirty="0"/>
          </a:p>
          <a:p>
            <a:pPr algn="just">
              <a:buNone/>
            </a:pPr>
            <a:endParaRPr lang="ru-RU" sz="3200" b="1" dirty="0"/>
          </a:p>
          <a:p>
            <a:pPr marL="36195" indent="450215" algn="just">
              <a:lnSpc>
                <a:spcPct val="115000"/>
              </a:lnSpc>
              <a:spcBef>
                <a:spcPts val="35"/>
              </a:spcBef>
              <a:buNone/>
            </a:pP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397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Обобщенные данные по результатам всех методик экспериментального класса на констатирующем этапе.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6374615"/>
              </p:ext>
            </p:extLst>
          </p:nvPr>
        </p:nvGraphicFramePr>
        <p:xfrm>
          <a:off x="457200" y="1436464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0531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599</TotalTime>
  <Words>1818</Words>
  <Application>Microsoft Office PowerPoint</Application>
  <PresentationFormat>Экран (4:3)</PresentationFormat>
  <Paragraphs>211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 Black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использование СКАЗОК КАК УСЛОВИЕ РАЗВИТИЯ СВЯЗНОЙ УСТНОЙ РЕЧИ У ДЕТЕЙ МЛАДШЕГО ШКОЛЬНОГО ВОЗРАСТА С УМСТВЕННОЙ ОТСТАЛОСТЬЮ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Обобщенные данные по результатам всех методик экспериментального класса на констатирующем этапе.</vt:lpstr>
      <vt:lpstr>Обобщенные данные по результатам всех методик контрольного класса на констатирующем этапе.</vt:lpstr>
      <vt:lpstr>Формирующий этап            </vt:lpstr>
      <vt:lpstr>Презентация PowerPoint</vt:lpstr>
      <vt:lpstr>Первый этап - подготовительный</vt:lpstr>
      <vt:lpstr>Презентация PowerPoint</vt:lpstr>
      <vt:lpstr>Игровые упражнения</vt:lpstr>
      <vt:lpstr>  Подготовительные упражнения </vt:lpstr>
      <vt:lpstr>Второй этап – основной </vt:lpstr>
      <vt:lpstr>Этюды на воспроизведение черт характера.</vt:lpstr>
      <vt:lpstr>Речевые игры и упражнения.</vt:lpstr>
      <vt:lpstr>Третий этап - заключительный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использование СКАЗОК КАК УСЛОВИЕ РАЗВИТИЯ СВЯЗНОЙ УСТНОЙ РЕЧИ У ДЕТЕЙ МЛАДШЕГО ШКОЛЬНОГО ВОЗРАСТА С УМСТВЕННОЙ ОТСТАЛОСТЬЮ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СКАЗОК КАК УСЛОВИЕ РАЗВИТИЯ СВЯЗНОЙ УСТНОЙ РЕЧИ У ДЕТЕЙ МЛАДШЕГО ШКОЛЬНОГО ВОЗРАСТА С УМСТВЕННОЙ ОТСТАЛОСТЬЮ</dc:title>
  <dc:creator>user</dc:creator>
  <cp:lastModifiedBy>turlackova.dascha@yandex.ru</cp:lastModifiedBy>
  <cp:revision>17</cp:revision>
  <dcterms:created xsi:type="dcterms:W3CDTF">2022-06-16T17:58:38Z</dcterms:created>
  <dcterms:modified xsi:type="dcterms:W3CDTF">2022-06-21T16:25:22Z</dcterms:modified>
</cp:coreProperties>
</file>