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8" r:id="rId8"/>
    <p:sldId id="282" r:id="rId9"/>
    <p:sldId id="28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2DB61-EC71-42D4-BA97-168D7B9594F2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83C4-F15A-40AC-976A-1716E024C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2DB61-EC71-42D4-BA97-168D7B9594F2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83C4-F15A-40AC-976A-1716E024C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2DB61-EC71-42D4-BA97-168D7B9594F2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83C4-F15A-40AC-976A-1716E024C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2DB61-EC71-42D4-BA97-168D7B9594F2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83C4-F15A-40AC-976A-1716E024C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2DB61-EC71-42D4-BA97-168D7B9594F2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83C4-F15A-40AC-976A-1716E024C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2DB61-EC71-42D4-BA97-168D7B9594F2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83C4-F15A-40AC-976A-1716E024C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2DB61-EC71-42D4-BA97-168D7B9594F2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83C4-F15A-40AC-976A-1716E024C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2DB61-EC71-42D4-BA97-168D7B9594F2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83C4-F15A-40AC-976A-1716E024C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2DB61-EC71-42D4-BA97-168D7B9594F2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83C4-F15A-40AC-976A-1716E024C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2DB61-EC71-42D4-BA97-168D7B9594F2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83C4-F15A-40AC-976A-1716E024C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2DB61-EC71-42D4-BA97-168D7B9594F2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83C4-F15A-40AC-976A-1716E024C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</a:schemeClr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2DB61-EC71-42D4-BA97-168D7B9594F2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683C4-F15A-40AC-976A-1716E024C4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cap="rnd">
            <a:noFill/>
            <a:round/>
          </a:ln>
          <a:effectLst>
            <a:outerShdw dist="279400" dir="5220000" sx="92000" sy="92000" algn="ctr" rotWithShape="0">
              <a:schemeClr val="accent6">
                <a:lumMod val="60000"/>
                <a:lumOff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nachalo4ka.ru/wp-content/uploads/2014/08/ugolok-1184x12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81128"/>
            <a:ext cx="2104418" cy="2132856"/>
          </a:xfrm>
          <a:prstGeom prst="rect">
            <a:avLst/>
          </a:prstGeom>
          <a:noFill/>
        </p:spPr>
      </p:pic>
      <p:pic>
        <p:nvPicPr>
          <p:cNvPr id="11268" name="Picture 4" descr="http://www.playing-field.ru/img/2015/052111/383242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6"/>
              </a:clrFrom>
              <a:clrTo>
                <a:srgbClr val="FEFE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3" y="93449"/>
            <a:ext cx="1406187" cy="198884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331640" y="764704"/>
            <a:ext cx="56886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Умеем ли мы читать.?!</a:t>
            </a:r>
            <a:endParaRPr kumimoji="0" lang="ru-RU" sz="4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700809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Система работы и диагностика уровня </a:t>
            </a:r>
            <a:r>
              <a:rPr lang="ru-RU" sz="3200" b="1" dirty="0" err="1">
                <a:latin typeface="Times New Roman"/>
                <a:ea typeface="Calibri"/>
                <a:cs typeface="Times New Roman"/>
              </a:rPr>
              <a:t>сформированности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 читательской компетентности  в начальной школе</a:t>
            </a:r>
            <a:endParaRPr lang="ru-RU" sz="3200" b="1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836712"/>
            <a:ext cx="792088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рзелульаттам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илссеовадний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одонго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анлигйсокго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унвиертисета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не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иеемт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занчнеия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в кокам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пряокде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рсапожолены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бкувы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солве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Галвоне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чотбы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преавя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пслоендяя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бквуы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блыи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мсете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Осатьлыне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бкувы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мгоут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селдовтаь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плоонм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бсепордяке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все рвано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ткест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чтаитсея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побрелм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Пичрионй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эгото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ялвятеся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то, что мы не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чиатем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кдаужю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бкуву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отдльнотси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а все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солво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цликеом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600" b="1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863" y="4846638"/>
            <a:ext cx="4078287" cy="1822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39552" y="255865"/>
            <a:ext cx="813690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руппы умений: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 информацией – 1 группа (задания на внимательность, связанные с поиском информации, содержащейся в тексте в явном виде)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поисково-исследовательские – 2 группа (задания на аналитические функции мышления, связанные с изучением, анализом и обобщением информации, содержащейся в тексте в неявном виде)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творческие (</a:t>
            </a:r>
            <a:r>
              <a:rPr kumimoji="0" lang="ru-RU" sz="240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креативные</a:t>
            </a: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– 3 группа (задания на вербальную </a:t>
            </a:r>
            <a:r>
              <a:rPr kumimoji="0" lang="ru-RU" sz="240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креативность</a:t>
            </a: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связанные с анализом, самостоятельной оценкой информации, содержащейся в тексте в неявном виде, и формированием собственного творческого продукта)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799092"/>
            <a:ext cx="8136904" cy="1102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996952"/>
            <a:ext cx="3264644" cy="326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39552" y="1229088"/>
            <a:ext cx="806489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ровни развития читательской компетентности: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ритический (до 29%)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низкий (30% - 50%)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средний (51% - 70%)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высокий (71% - 100%)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270892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   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04664"/>
            <a:ext cx="763284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552" y="502377"/>
            <a:ext cx="79928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заданиям 1 группы принадлежат: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1.</a:t>
            </a: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Примерная формулировка: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и когда произошло (происходит) событие?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2.</a:t>
            </a: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чувства испытывает персонаж? (радуется, грустит, злится, смущается, завидует, переживает, любит, ненавидит, мечтает, сильно желает чего-либо и др.)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3.</a:t>
            </a: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Почему, зачем, для чего, с какой целью, из-за чего (кого), благодаря чему (кому)… произошло (происходит) событие, действие, поступок</a:t>
            </a: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4.</a:t>
            </a: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Определи порядок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микротем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событии (тексте)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04665"/>
            <a:ext cx="792088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заданиям 2 группы относятся: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 5.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Объясни, почему …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 6.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Автор уважает, смеётся над…, жалеет, радуется за…, любит, осуждает, ненавидит, презирает и др..  Из каких слов, предложений это следует? Приведи пример из текста.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 7.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Выбери позицию, наиболее точно характеризующую отношение автора к персонажу(-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ам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), характеру персонажа(-ей), поступку(-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ам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 и обоснуй свой выбор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 8.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Это событие доказывает, что… . Выбери пословицу, поговорку, присказку, характеризующую замысел автора, главную идею события и обоснуй свой выбор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playing-field.ru/img/2015/052111/383242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6"/>
              </a:clrFrom>
              <a:clrTo>
                <a:srgbClr val="FEFE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37813" y="260648"/>
            <a:ext cx="1406187" cy="1988840"/>
          </a:xfrm>
          <a:prstGeom prst="rect">
            <a:avLst/>
          </a:prstGeom>
          <a:noFill/>
        </p:spPr>
      </p:pic>
      <p:pic>
        <p:nvPicPr>
          <p:cNvPr id="25603" name="Picture 3" descr="http://img43.imageshack.us/img43/1551/lio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509120"/>
            <a:ext cx="1970784" cy="197078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27584" y="620688"/>
            <a:ext cx="712879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Задания 3 группы составляют: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 9.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Объясни причины поступка… . Приведи два доказательства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 10.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Какие отношения сложились между … и …?  Приведи два доказательства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 11.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Какие изобразительные средства помогли автору создать образ? Назови их, приведи примеры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 12, 13.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Придумай и напиши свою историю …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39552" y="599824"/>
            <a:ext cx="813690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екомендации для совершенствования читательской грамотности: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включать задания</a:t>
            </a:r>
            <a:r>
              <a:rPr kumimoji="0" lang="ru-RU" sz="24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</a:t>
            </a: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интерпретацию, преобразование, оценку</a:t>
            </a:r>
            <a:r>
              <a:rPr kumimoji="0" lang="ru-RU" sz="24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информации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адания на формирование умения </a:t>
            </a:r>
            <a:r>
              <a:rPr kumimoji="0" lang="ru-RU" sz="240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аргументированно</a:t>
            </a: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связно, логично, последовательно отвечать на вопрос, используя информацию исходного текста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уделять особое внимание обогащению словарного запаса учащихся, формированию умений определять лексическое значение незнакомого слова (особенно термина) не только по справочной литературе, но и на основе контекста</a:t>
            </a: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83568" y="-375019"/>
            <a:ext cx="7920880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Рекомендации для совершенствования читательской грамотности: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использовать задания, построенные на сопоставлении информации из нескольких источников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критический взгляд на достоверность информации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использовать тексты различных видов, в т. ч. схемы, таблицы, графики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учить работать с дополнительной информацией (сноски, приложения и т. д.)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усиливать внимание к работе с текстом на уроках всех предметных областей</a:t>
            </a: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482</Words>
  <Application>Microsoft Office PowerPoint</Application>
  <PresentationFormat>Экран (4:3)</PresentationFormat>
  <Paragraphs>70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Persona</dc:creator>
  <cp:lastModifiedBy>Захарова О.Ю.</cp:lastModifiedBy>
  <cp:revision>64</cp:revision>
  <dcterms:created xsi:type="dcterms:W3CDTF">2016-10-30T21:03:41Z</dcterms:created>
  <dcterms:modified xsi:type="dcterms:W3CDTF">2022-11-01T07:19:28Z</dcterms:modified>
</cp:coreProperties>
</file>