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8" r:id="rId5"/>
    <p:sldId id="262" r:id="rId6"/>
    <p:sldId id="259" r:id="rId7"/>
    <p:sldId id="260" r:id="rId8"/>
    <p:sldId id="264" r:id="rId9"/>
    <p:sldId id="265" r:id="rId10"/>
    <p:sldId id="266" r:id="rId11"/>
    <p:sldId id="267" r:id="rId12"/>
    <p:sldId id="26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2" d="100"/>
          <a:sy n="52" d="100"/>
        </p:scale>
        <p:origin x="-11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31.01.2022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Язык</a:t>
            </a:r>
            <a:endParaRPr lang="ru-RU" dirty="0"/>
          </a:p>
        </p:txBody>
      </p:sp>
      <p:sp>
        <p:nvSpPr>
          <p:cNvPr id="5" name="Содержимое 4"/>
          <p:cNvSpPr>
            <a:spLocks noGrp="1"/>
          </p:cNvSpPr>
          <p:nvPr>
            <p:ph idx="1"/>
          </p:nvPr>
        </p:nvSpPr>
        <p:spPr/>
        <p:txBody>
          <a:bodyPr>
            <a:normAutofit fontScale="92500" lnSpcReduction="20000"/>
          </a:bodyPr>
          <a:lstStyle/>
          <a:p>
            <a:r>
              <a:rPr lang="ru-RU" dirty="0" smtClean="0"/>
              <a:t>1. Проблема отношения к родному языку</a:t>
            </a:r>
          </a:p>
          <a:p>
            <a:r>
              <a:rPr lang="ru-RU" dirty="0" smtClean="0"/>
              <a:t>2. Проблема засорения языка жаргонизмами (иноязычными словами)</a:t>
            </a:r>
          </a:p>
          <a:p>
            <a:r>
              <a:rPr lang="ru-RU" dirty="0" smtClean="0"/>
              <a:t>3. Проблема вреда пустословия</a:t>
            </a:r>
          </a:p>
          <a:p>
            <a:r>
              <a:rPr lang="ru-RU" dirty="0" smtClean="0"/>
              <a:t>4. Проблема ценности родного языка</a:t>
            </a:r>
          </a:p>
          <a:p>
            <a:r>
              <a:rPr lang="ru-RU" dirty="0" smtClean="0"/>
              <a:t>5. Проблема взаимосвязи речи человека и его культуры</a:t>
            </a:r>
          </a:p>
          <a:p>
            <a:r>
              <a:rPr lang="ru-RU" dirty="0" smtClean="0"/>
              <a:t>6. </a:t>
            </a:r>
            <a:r>
              <a:rPr lang="ru-RU" dirty="0" smtClean="0"/>
              <a:t>Проблема силы </a:t>
            </a:r>
            <a:r>
              <a:rPr lang="ru-RU" dirty="0" smtClean="0"/>
              <a:t>слова</a:t>
            </a:r>
          </a:p>
          <a:p>
            <a:r>
              <a:rPr lang="ru-RU" dirty="0" smtClean="0"/>
              <a:t>7. </a:t>
            </a:r>
            <a:r>
              <a:rPr lang="ru-RU" dirty="0" smtClean="0"/>
              <a:t>Проблема формирования и воспитания языковой культуры</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55000" lnSpcReduction="20000"/>
          </a:bodyPr>
          <a:lstStyle/>
          <a:p>
            <a:r>
              <a:rPr lang="ru-RU" dirty="0" smtClean="0"/>
              <a:t>Обилие примеров показывает, что это уже не случайная игра, а нормальный рабочий механизм, характерный для русского языка, точнее, для его жаргонов. Более того, он демонстрирует две очень ярких черты русского языка, и хотя бы поэтому не стоит относиться к этим словам с пренебрежением (“фу, какие нелепые словечки!”).</a:t>
            </a:r>
            <a:br>
              <a:rPr lang="ru-RU" dirty="0" smtClean="0"/>
            </a:br>
            <a:r>
              <a:rPr lang="ru-RU" dirty="0" smtClean="0"/>
              <a:t/>
            </a:r>
            <a:br>
              <a:rPr lang="ru-RU" dirty="0" smtClean="0"/>
            </a:br>
            <a:r>
              <a:rPr lang="ru-RU" dirty="0" smtClean="0"/>
              <a:t>Во-первых, это прекрасное подтверждение творческого характера русского языка в целом, а не только отдельных его представителей – писателей, журналистов и деятелей интернета. Эта “</a:t>
            </a:r>
            <a:r>
              <a:rPr lang="ru-RU" dirty="0" err="1" smtClean="0"/>
              <a:t>креативность</a:t>
            </a:r>
            <a:r>
              <a:rPr lang="ru-RU" dirty="0" smtClean="0"/>
              <a:t>”, по существу, встроена в русскую грамматику, то есть доступна всем. Как говорится, пользуйся – не хочу. Справедливости ради скажем, что некоторые пуристы этим никогда не пользуются.</a:t>
            </a:r>
            <a:br>
              <a:rPr lang="ru-RU" dirty="0" smtClean="0"/>
            </a:br>
            <a:r>
              <a:rPr lang="ru-RU" dirty="0" smtClean="0"/>
              <a:t/>
            </a:r>
            <a:br>
              <a:rPr lang="ru-RU" dirty="0" smtClean="0"/>
            </a:br>
            <a:r>
              <a:rPr lang="ru-RU" dirty="0" smtClean="0"/>
              <a:t>Во-вторых, из всего сказанного видно, что опасность гибели русского языка от потока заимствований сильно преувеличена. У него есть очень мощные защитные ресурсы. И состоят они не в отторжении заимствований, а в их скорейшем освоении. Если посмотреть на последние примеры, можно сказать даже об особом “одомашнивании” отдельных приглянувшихся иностранных слов.</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М. Зощенко «Обезьяний язык»</a:t>
            </a:r>
          </a:p>
          <a:p>
            <a:r>
              <a:rPr lang="ru-RU" dirty="0" smtClean="0"/>
              <a:t>Дж. Оруэлл «1984» – </a:t>
            </a:r>
            <a:r>
              <a:rPr lang="ru-RU" dirty="0" err="1" smtClean="0"/>
              <a:t>новояз</a:t>
            </a:r>
            <a:r>
              <a:rPr lang="ru-RU" dirty="0" smtClean="0"/>
              <a:t> – язык, способный манипулировать сознанием и поведение человека.</a:t>
            </a:r>
          </a:p>
          <a:p>
            <a:r>
              <a:rPr lang="ru-RU" dirty="0" smtClean="0"/>
              <a:t>Учебник русского языка § 1,упр.2.3.</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Комментарий (начало)</a:t>
            </a:r>
            <a:endParaRPr lang="ru-RU" dirty="0"/>
          </a:p>
        </p:txBody>
      </p:sp>
      <p:sp>
        <p:nvSpPr>
          <p:cNvPr id="3" name="Содержимое 2"/>
          <p:cNvSpPr>
            <a:spLocks noGrp="1"/>
          </p:cNvSpPr>
          <p:nvPr>
            <p:ph idx="1"/>
          </p:nvPr>
        </p:nvSpPr>
        <p:spPr/>
        <p:txBody>
          <a:bodyPr/>
          <a:lstStyle/>
          <a:p>
            <a:r>
              <a:rPr lang="ru-RU" dirty="0" smtClean="0"/>
              <a:t>Проблема раскрывается автором на примере..</a:t>
            </a:r>
          </a:p>
          <a:p>
            <a:r>
              <a:rPr lang="ru-RU" dirty="0" smtClean="0"/>
              <a:t>Автор обращает внимание</a:t>
            </a:r>
          </a:p>
          <a:p>
            <a:r>
              <a:rPr lang="ru-RU" dirty="0" smtClean="0"/>
              <a:t>Писатель разделяет мнение</a:t>
            </a:r>
          </a:p>
          <a:p>
            <a:r>
              <a:rPr lang="ru-RU" dirty="0" smtClean="0"/>
              <a:t>Автор восхищен, огорчен, отмечает, доказывает, останавливается,</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Д.С. Лихачев «Письма о добром и прекрасном»</a:t>
            </a: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Язык в еще большей мере, чем одежда, свидетельствует о вкусе человека, о его отношении к окружающему миру, к самому себе. Есть разного рода неряшливости в языке человека. </a:t>
            </a:r>
            <a:endParaRPr lang="ru-RU" dirty="0" smtClean="0"/>
          </a:p>
          <a:p>
            <a:r>
              <a:rPr lang="ru-RU" dirty="0" smtClean="0"/>
              <a:t>Бравирование грубостью в языке, как и бравирование грубостью в манерах, неряшеством в одежде в основном свидетельствует о психологической незащищенности человека, о его слабости, а вовсе не о силе. Говорящий стремится грубой шуткой, резким выражением, иронией, циничностью подавить в себе чувство страха, боязни, иногда просто опасения</a:t>
            </a:r>
            <a:r>
              <a:rPr lang="ru-RU" dirty="0" smtClean="0"/>
              <a:t>.</a:t>
            </a:r>
            <a:r>
              <a:rPr lang="ru-RU" dirty="0" smtClean="0"/>
              <a:t> Это признак невоспитанности, </a:t>
            </a:r>
            <a:r>
              <a:rPr lang="ru-RU" dirty="0" err="1" smtClean="0"/>
              <a:t>неинтеллигентности</a:t>
            </a:r>
            <a:r>
              <a:rPr lang="ru-RU" dirty="0" smtClean="0"/>
              <a:t>, а иногда и жестокости. </a:t>
            </a:r>
            <a:endParaRPr lang="ru-RU" dirty="0" smtClean="0"/>
          </a:p>
          <a:p>
            <a:r>
              <a:rPr lang="ru-RU" dirty="0" smtClean="0"/>
              <a:t>Этим </a:t>
            </a:r>
            <a:r>
              <a:rPr lang="ru-RU" dirty="0" smtClean="0"/>
              <a:t>грубо говорящие люди как бы хотят показать, что они выше тех явлений, которых на самом деле они боятся. В основе любых жаргонных, циничных выражений и ругани лежит слабость. «Плюющиеся словами» люди потому и демонстрируют свое презрение к травмирующим их явлениям в жизни, что они их беспокоят, мучат, волнуют, что они чувствуют себя слабыми, не защищенными против них. По-настоящему сильный и здоровый, уравновешенный человек не будет без нужды говорить громко, не будет ругаться и употреблять жаргонных слов. Ведь он уверен, что его слово и так весомо.</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Д.С. Лихачев «Письма о добром и прекрасном»</a:t>
            </a:r>
            <a:endParaRPr lang="ru-RU" dirty="0"/>
          </a:p>
        </p:txBody>
      </p:sp>
      <p:sp>
        <p:nvSpPr>
          <p:cNvPr id="3" name="Содержимое 2"/>
          <p:cNvSpPr>
            <a:spLocks noGrp="1"/>
          </p:cNvSpPr>
          <p:nvPr>
            <p:ph idx="1"/>
          </p:nvPr>
        </p:nvSpPr>
        <p:spPr/>
        <p:txBody>
          <a:bodyPr>
            <a:normAutofit fontScale="47500" lnSpcReduction="20000"/>
          </a:bodyPr>
          <a:lstStyle/>
          <a:p>
            <a:r>
              <a:rPr lang="ru-RU" dirty="0" smtClean="0"/>
              <a:t>Учиться хорошей, спокойной, интеллигентной речи надо долго и внимательно – прислушиваясь, запоминая, замечая, читая и изучая. Наша речь – важнейшая часть не только нашего поведения, но и нашей личности, наших души, ума, нашей способности не поддаваться влияниям среды, если она «затягивает».</a:t>
            </a:r>
            <a:br>
              <a:rPr lang="ru-RU" dirty="0" smtClean="0"/>
            </a:br>
            <a:endParaRPr lang="ru-RU" dirty="0" smtClean="0"/>
          </a:p>
          <a:p>
            <a:r>
              <a:rPr lang="ru-RU" dirty="0" smtClean="0"/>
              <a:t/>
            </a:r>
            <a:br>
              <a:rPr lang="ru-RU" dirty="0" smtClean="0"/>
            </a:br>
            <a:r>
              <a:rPr lang="ru-RU" dirty="0" smtClean="0"/>
              <a:t>А в целом следует помнить: неточности языка происходят прежде всего от неточности мысли. Поэтому ученому, инженеру, экономисту – человеку любой профессии следует заботиться, когда пишешь, прежде всего о точности мысли. Строгое соответствие мысли языку и дает легкость стиля. Язык должен быть прост (я говорю сейчас об обычном и научном языке – не о языке художественной литературы).</a:t>
            </a:r>
            <a:br>
              <a:rPr lang="ru-RU" dirty="0" smtClean="0"/>
            </a:br>
            <a:r>
              <a:rPr lang="ru-RU" dirty="0" smtClean="0"/>
              <a:t>Бойтесь пустого красноречия! Язык научной работы должен быть легким, незаметным, красивости в нем недопустимы, а красота его – в чувстве меры.</a:t>
            </a:r>
            <a:br>
              <a:rPr lang="ru-RU" dirty="0" smtClean="0"/>
            </a:br>
            <a:r>
              <a:rPr lang="ru-RU" dirty="0" smtClean="0"/>
              <a:t>Нельзя писать просто «красиво». Надо писать точно и осмысленно, оправданно прибегая к </a:t>
            </a:r>
            <a:r>
              <a:rPr lang="ru-RU" dirty="0" err="1" smtClean="0"/>
              <a:t>образам.Цветистые</a:t>
            </a:r>
            <a:r>
              <a:rPr lang="ru-RU" dirty="0" smtClean="0"/>
              <a:t> выражения имеют склонность вновь и вновь всплывать в разных статьях и работах отдельных авторов.</a:t>
            </a:r>
            <a:br>
              <a:rPr lang="ru-RU" dirty="0" smtClean="0"/>
            </a:br>
            <a:r>
              <a:rPr lang="ru-RU" dirty="0" smtClean="0"/>
              <a:t>Главное – надо стремиться к тому, чтобы фраза была сразу понята правильно. Для этого большое значение имеет расстановка слов и краткость самой фразы.</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 Тургенев «Русский язык»</a:t>
            </a:r>
            <a:endParaRPr lang="ru-RU" dirty="0"/>
          </a:p>
        </p:txBody>
      </p:sp>
      <p:sp>
        <p:nvSpPr>
          <p:cNvPr id="3" name="Содержимое 2"/>
          <p:cNvSpPr>
            <a:spLocks noGrp="1"/>
          </p:cNvSpPr>
          <p:nvPr>
            <p:ph idx="1"/>
          </p:nvPr>
        </p:nvSpPr>
        <p:spPr/>
        <p:txBody>
          <a:bodyPr/>
          <a:lstStyle/>
          <a:p>
            <a:r>
              <a:rPr lang="ru-RU" dirty="0" smtClean="0"/>
              <a:t>Во дни сомнений, во дни тягостных раздумий о судьбах моей родины, — ты один мне поддержка и опора, о великий, могучий, правдивый и свободный русский язык! Не будь тебя — как не впасть в отчаяние при виде всего, что совершается дома? Но нельзя верить, чтобы такой язык не был дан великому народу!</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 </a:t>
            </a:r>
            <a:r>
              <a:rPr lang="ru-RU" dirty="0" err="1" smtClean="0"/>
              <a:t>Шефнер</a:t>
            </a:r>
            <a:r>
              <a:rPr lang="ru-RU" dirty="0" smtClean="0"/>
              <a:t> «Слова»</a:t>
            </a:r>
            <a:endParaRPr lang="ru-RU" dirty="0"/>
          </a:p>
        </p:txBody>
      </p:sp>
      <p:sp>
        <p:nvSpPr>
          <p:cNvPr id="3" name="Содержимое 2"/>
          <p:cNvSpPr>
            <a:spLocks noGrp="1"/>
          </p:cNvSpPr>
          <p:nvPr>
            <p:ph idx="1"/>
          </p:nvPr>
        </p:nvSpPr>
        <p:spPr/>
        <p:txBody>
          <a:bodyPr/>
          <a:lstStyle/>
          <a:p>
            <a:r>
              <a:rPr lang="ru-RU" b="1" i="1" dirty="0" smtClean="0"/>
              <a:t>Словом можно убить, словом можно спасти,</a:t>
            </a:r>
            <a:endParaRPr lang="ru-RU" dirty="0" smtClean="0"/>
          </a:p>
          <a:p>
            <a:r>
              <a:rPr lang="ru-RU" b="1" i="1" dirty="0" smtClean="0"/>
              <a:t>Словом можно полки за собой повести.</a:t>
            </a:r>
            <a:endParaRPr lang="ru-RU" dirty="0" smtClean="0"/>
          </a:p>
          <a:p>
            <a:r>
              <a:rPr lang="ru-RU" b="1" i="1" dirty="0" smtClean="0"/>
              <a:t>Словом можно продать, и предать, и купить,</a:t>
            </a:r>
            <a:endParaRPr lang="ru-RU" dirty="0" smtClean="0"/>
          </a:p>
          <a:p>
            <a:r>
              <a:rPr lang="ru-RU" b="1" i="1" dirty="0" smtClean="0"/>
              <a:t>Слово можно в разящий свинец перелить.</a:t>
            </a:r>
            <a:endParaRPr lang="ru-RU"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 Ахматова «Мужество»</a:t>
            </a:r>
            <a:endParaRPr lang="ru-RU" dirty="0"/>
          </a:p>
        </p:txBody>
      </p:sp>
      <p:sp>
        <p:nvSpPr>
          <p:cNvPr id="3" name="Содержимое 2"/>
          <p:cNvSpPr>
            <a:spLocks noGrp="1"/>
          </p:cNvSpPr>
          <p:nvPr>
            <p:ph idx="1"/>
          </p:nvPr>
        </p:nvSpPr>
        <p:spPr/>
        <p:txBody>
          <a:bodyPr/>
          <a:lstStyle/>
          <a:p>
            <a:r>
              <a:rPr lang="ru-RU" b="1" i="1" dirty="0" smtClean="0"/>
              <a:t>Не страшно под пулями мертвыми лечь,</a:t>
            </a:r>
            <a:endParaRPr lang="ru-RU" dirty="0" smtClean="0"/>
          </a:p>
          <a:p>
            <a:r>
              <a:rPr lang="ru-RU" b="1" i="1" dirty="0" smtClean="0"/>
              <a:t>Не горько остаться без крова,</a:t>
            </a:r>
            <a:endParaRPr lang="ru-RU" dirty="0" smtClean="0"/>
          </a:p>
          <a:p>
            <a:r>
              <a:rPr lang="ru-RU" b="1" i="1" dirty="0" smtClean="0"/>
              <a:t>И мы сохраним тебя, русская речь,</a:t>
            </a:r>
            <a:endParaRPr lang="ru-RU" dirty="0" smtClean="0"/>
          </a:p>
          <a:p>
            <a:r>
              <a:rPr lang="ru-RU" b="1" i="1" dirty="0" smtClean="0"/>
              <a:t>Великое русское слово.</a:t>
            </a:r>
            <a:endParaRPr lang="ru-RU" dirty="0" smtClean="0"/>
          </a:p>
          <a:p>
            <a:r>
              <a:rPr lang="ru-RU" b="1" i="1" dirty="0" smtClean="0"/>
              <a:t>Свободным и чистым тебя пронесем,</a:t>
            </a:r>
            <a:endParaRPr lang="ru-RU" dirty="0" smtClean="0"/>
          </a:p>
          <a:p>
            <a:r>
              <a:rPr lang="ru-RU" b="1" i="1" dirty="0" smtClean="0"/>
              <a:t>И внукам дадим, и от плена спасем</a:t>
            </a:r>
            <a:endParaRPr lang="ru-RU" dirty="0" smtClean="0"/>
          </a:p>
          <a:p>
            <a:r>
              <a:rPr lang="ru-RU" b="1" i="1" dirty="0" smtClean="0"/>
              <a:t>Навеки.</a:t>
            </a:r>
            <a:endParaRPr lang="ru-RU"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 </a:t>
            </a:r>
            <a:r>
              <a:rPr lang="ru-RU" dirty="0" err="1" smtClean="0"/>
              <a:t>Кронгауз</a:t>
            </a:r>
            <a:r>
              <a:rPr lang="ru-RU" dirty="0" smtClean="0"/>
              <a:t> «Русский язык награни нервного срыва»</a:t>
            </a: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Случай первый</a:t>
            </a:r>
            <a:br>
              <a:rPr lang="ru-RU" dirty="0" smtClean="0"/>
            </a:br>
            <a:r>
              <a:rPr lang="ru-RU" dirty="0" smtClean="0"/>
              <a:t/>
            </a:r>
            <a:br>
              <a:rPr lang="ru-RU" dirty="0" smtClean="0"/>
            </a:br>
            <a:r>
              <a:rPr lang="ru-RU" dirty="0" smtClean="0"/>
              <a:t>На одном из семинаров мы беседуем со студентами, и один вполне воспитанный юноша в ответ на какой-то вопрос произносит: “Ну, это же, как ее, блин, интродукция”. Он, конечно, не имеет при этом в виду обидеть окружающих и вообще не имеет в виду ничего дурного, но я вздрагиваю. Просто я не люблю слово блин. Естественно, только в его новом употреблении как междометия, когда оно используется в качестве замены сходного по звучанию матерного слова. Точно так же я вздрогнул, когда его произнес актер Евгений Миронов при вручении ему какой-то премии (кажется, за роль князя Мышкина). Объяснить свою неприязненную реакцию я, вообще говоря, не могу. Могу только сказать, что считаю это слово вульгарным (замечу, более вульгарным, чем соответствующее матерное слово), хотя подтвердить свое мнение мне нечем, в словарях его нет, грамматики его никак не комментируют. Но когда это слово публично произносят воспитанные и интеллигентные люди, от неожиданности я все еще вздрагиваю.</a:t>
            </a:r>
            <a:br>
              <a:rPr lang="ru-RU" dirty="0" smtClean="0"/>
            </a:b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47500" lnSpcReduction="20000"/>
          </a:bodyPr>
          <a:lstStyle/>
          <a:p>
            <a:r>
              <a:rPr lang="ru-RU" dirty="0" smtClean="0"/>
              <a:t>После долгого отсутствия в России я бреду с дочерью по Даниловскому рынку в поисках мяса и натыкаюсь на броскую вывеску-плакат, этакую растяжку над прилавком: “Эксклюзивная баранина”.</a:t>
            </a:r>
            <a:br>
              <a:rPr lang="ru-RU" dirty="0" smtClean="0"/>
            </a:br>
            <a:r>
              <a:rPr lang="ru-RU" dirty="0" smtClean="0"/>
              <a:t/>
            </a:r>
            <a:br>
              <a:rPr lang="ru-RU" dirty="0" smtClean="0"/>
            </a:br>
            <a:r>
              <a:rPr lang="ru-RU" dirty="0" smtClean="0"/>
              <a:t>– Совсем с ума </a:t>
            </a:r>
            <a:r>
              <a:rPr lang="ru-RU" dirty="0" err="1" smtClean="0"/>
              <a:t>посходили</a:t>
            </a:r>
            <a:r>
              <a:rPr lang="ru-RU" dirty="0" smtClean="0"/>
              <a:t>, – громко и непедагогично говорю я.</a:t>
            </a:r>
            <a:br>
              <a:rPr lang="ru-RU" dirty="0" smtClean="0"/>
            </a:br>
            <a:r>
              <a:rPr lang="ru-RU" dirty="0" smtClean="0"/>
              <a:t/>
            </a:r>
            <a:br>
              <a:rPr lang="ru-RU" dirty="0" smtClean="0"/>
            </a:br>
            <a:r>
              <a:rPr lang="ru-RU" dirty="0" smtClean="0"/>
              <a:t>– А что тебе, собственно, не нравится, папа? – удивляется моя взрослая дочь.</a:t>
            </a:r>
            <a:br>
              <a:rPr lang="ru-RU" dirty="0" smtClean="0"/>
            </a:br>
            <a:r>
              <a:rPr lang="ru-RU" dirty="0" smtClean="0"/>
              <a:t/>
            </a:r>
            <a:br>
              <a:rPr lang="ru-RU" dirty="0" smtClean="0"/>
            </a:br>
            <a:r>
              <a:rPr lang="ru-RU" dirty="0" smtClean="0"/>
              <a:t>– Да нет, нет, – успокаиваю я то ли ее, то ли себя. – Так, померещилось.</a:t>
            </a:r>
            <a:br>
              <a:rPr lang="ru-RU" dirty="0" smtClean="0"/>
            </a:br>
            <a:r>
              <a:rPr lang="ru-RU" dirty="0" smtClean="0"/>
              <a:t/>
            </a:r>
            <a:br>
              <a:rPr lang="ru-RU" dirty="0" smtClean="0"/>
            </a:br>
            <a:r>
              <a:rPr lang="ru-RU" dirty="0" smtClean="0"/>
              <a:t>Естественно, что, позднее увидев в объявлении о продаже машины фразу: “Машина находится в эксклюзивном виде”, я уже не выказал никаких особенных эмоций. Сказался полученный языковой опыт.</a:t>
            </a:r>
            <a:br>
              <a:rPr lang="ru-RU" dirty="0" smtClean="0"/>
            </a:br>
            <a:r>
              <a:rPr lang="ru-RU" dirty="0" smtClean="0"/>
              <a:t/>
            </a:r>
            <a:br>
              <a:rPr lang="ru-RU" dirty="0" smtClean="0"/>
            </a:br>
            <a:r>
              <a:rPr lang="ru-RU" dirty="0" smtClean="0"/>
              <a:t>Похожую эволюцию прошло и слово элитный. От элитных сортов пшеницы и элитных щенков мы пришли к следующему объявлению (из электронной рассылки): “Элитные семинары по умеренным ценам”.</a:t>
            </a:r>
            <a:br>
              <a:rPr lang="ru-RU" dirty="0" smtClean="0"/>
            </a:br>
            <a:r>
              <a:rPr lang="ru-RU" dirty="0" smtClean="0"/>
              <a:t/>
            </a:r>
            <a:br>
              <a:rPr lang="ru-RU" dirty="0" smtClean="0"/>
            </a:br>
            <a:r>
              <a:rPr lang="ru-RU" dirty="0" smtClean="0"/>
              <a:t>Если говорить совсем просто, то мне не нравится, что некоторые вполне известные мне слова так быстро меняют значения.</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55000" lnSpcReduction="20000"/>
          </a:bodyPr>
          <a:lstStyle/>
          <a:p>
            <a:r>
              <a:rPr lang="ru-RU" dirty="0" smtClean="0"/>
              <a:t>К заимствованиям быстро привыкаешь, и уже сейчас трудно представить себе русский язык без слова компьютер или даже без слова пиар (хотя многие его и недолюбливают). Я, например, давно привык к слову менеджер, но вот никак не могу разобраться во всех этих </a:t>
            </a:r>
            <a:r>
              <a:rPr lang="ru-RU" dirty="0" err="1" smtClean="0"/>
              <a:t>сейлзменеджерах</a:t>
            </a:r>
            <a:r>
              <a:rPr lang="ru-RU" dirty="0" smtClean="0"/>
              <a:t>, </a:t>
            </a:r>
            <a:r>
              <a:rPr lang="ru-RU" dirty="0" err="1" smtClean="0"/>
              <a:t>акаунтменеджерах</a:t>
            </a:r>
            <a:r>
              <a:rPr lang="ru-RU" dirty="0" smtClean="0"/>
              <a:t> и им подобных. Я понимаю, что без “специалиста по недвижимости” или “специалиста по порождению идей” не обойтись, но ужасно раздражает, что одновременно существуют риэлтор, риелтор, </a:t>
            </a:r>
            <a:r>
              <a:rPr lang="ru-RU" dirty="0" err="1" smtClean="0"/>
              <a:t>риэлтер</a:t>
            </a:r>
            <a:r>
              <a:rPr lang="ru-RU" dirty="0" smtClean="0"/>
              <a:t> и </a:t>
            </a:r>
            <a:r>
              <a:rPr lang="ru-RU" dirty="0" err="1" smtClean="0"/>
              <a:t>риелтер</a:t>
            </a:r>
            <a:r>
              <a:rPr lang="ru-RU" dirty="0" smtClean="0"/>
              <a:t>, а также </a:t>
            </a:r>
            <a:r>
              <a:rPr lang="ru-RU" dirty="0" err="1" smtClean="0"/>
              <a:t>криэйтор</a:t>
            </a:r>
            <a:r>
              <a:rPr lang="ru-RU" dirty="0" smtClean="0"/>
              <a:t>, </a:t>
            </a:r>
            <a:r>
              <a:rPr lang="ru-RU" dirty="0" err="1" smtClean="0"/>
              <a:t>криейтор</a:t>
            </a:r>
            <a:r>
              <a:rPr lang="ru-RU" dirty="0" smtClean="0"/>
              <a:t> и </a:t>
            </a:r>
            <a:r>
              <a:rPr lang="ru-RU" dirty="0" err="1" smtClean="0"/>
              <a:t>креатор</a:t>
            </a:r>
            <a:r>
              <a:rPr lang="ru-RU" dirty="0" smtClean="0"/>
              <a:t>. А лингвисты при этом либо просто не успевают советовать, либо дают взаимоисключающие рекомендации.</a:t>
            </a:r>
            <a:br>
              <a:rPr lang="ru-RU" dirty="0" smtClean="0"/>
            </a:br>
            <a:r>
              <a:rPr lang="ru-RU" dirty="0" smtClean="0"/>
              <a:t/>
            </a:r>
            <a:br>
              <a:rPr lang="ru-RU" dirty="0" smtClean="0"/>
            </a:br>
            <a:r>
              <a:rPr lang="ru-RU" dirty="0" smtClean="0"/>
              <a:t>Когда-то я с легкой иронией относился к эмигрантам, приезжающим в Россию и не понимающим некоторых важных слов, того же пиара, скажем. И вот теперь я сам, даже никуда не уезжая, обнаружил, что некоторые слова я не то чтобы совсем не понимаю, но понимаю их только потому, что знаю иностранные языки, прежде всего английский.</a:t>
            </a:r>
            <a:br>
              <a:rPr lang="ru-RU" dirty="0" smtClean="0"/>
            </a:b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521</Words>
  <Application>Microsoft Office PowerPoint</Application>
  <PresentationFormat>Экран (4:3)</PresentationFormat>
  <Paragraphs>43</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Язык</vt:lpstr>
      <vt:lpstr>Д.С. Лихачев «Письма о добром и прекрасном»</vt:lpstr>
      <vt:lpstr>Д.С. Лихачев «Письма о добром и прекрасном»</vt:lpstr>
      <vt:lpstr>И.С. Тургенев «Русский язык»</vt:lpstr>
      <vt:lpstr>В. Шефнер «Слова»</vt:lpstr>
      <vt:lpstr>А. Ахматова «Мужество»</vt:lpstr>
      <vt:lpstr>М. Кронгауз «Русский язык награни нервного срыва»</vt:lpstr>
      <vt:lpstr>Слайд 8</vt:lpstr>
      <vt:lpstr>Слайд 9</vt:lpstr>
      <vt:lpstr>Слайд 10</vt:lpstr>
      <vt:lpstr>Слайд 11</vt:lpstr>
      <vt:lpstr>Комментарий (начало)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Язык</dc:title>
  <dc:creator>Пользователь</dc:creator>
  <cp:lastModifiedBy>Пользователь</cp:lastModifiedBy>
  <cp:revision>1</cp:revision>
  <dcterms:created xsi:type="dcterms:W3CDTF">2022-01-31T14:43:26Z</dcterms:created>
  <dcterms:modified xsi:type="dcterms:W3CDTF">2022-01-31T15:07:48Z</dcterms:modified>
</cp:coreProperties>
</file>