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5" r:id="rId3"/>
    <p:sldId id="307" r:id="rId4"/>
    <p:sldId id="308" r:id="rId5"/>
    <p:sldId id="256" r:id="rId6"/>
    <p:sldId id="301" r:id="rId7"/>
    <p:sldId id="300" r:id="rId8"/>
    <p:sldId id="295" r:id="rId9"/>
    <p:sldId id="297" r:id="rId10"/>
    <p:sldId id="298" r:id="rId11"/>
    <p:sldId id="296" r:id="rId12"/>
    <p:sldId id="257" r:id="rId13"/>
    <p:sldId id="309" r:id="rId14"/>
    <p:sldId id="303" r:id="rId15"/>
    <p:sldId id="260" r:id="rId16"/>
    <p:sldId id="306" r:id="rId17"/>
    <p:sldId id="31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  <a:srgbClr val="996600"/>
    <a:srgbClr val="F7F3A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>
      <p:cViewPr varScale="1">
        <p:scale>
          <a:sx n="85" d="100"/>
          <a:sy n="85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27C45F-2AD8-4CC3-A0B3-D66B94B06A4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F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F6253F51-AAE9-4D12-B328-0CA0AF16A58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34"/>
            </a:avLst>
          </a:prstGeom>
          <a:pattFill prst="lgGrid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F%D0%B0%D0%BC%D1%8F%D1%82%D0%BD%D0%B8%D0%BA%20%D0%BD%D1%83%D0%BB%D1%8E&amp;stype=image&amp;lr=2&amp;source=serp&amp;pos=0&amp;img_url=http%3A%2F%2Fezomir.net%2Fwp-content%2Fuploads%2F2019%2F12%2Fpamyatnik-nulyu.jpg&amp;rpt=simage" TargetMode="External"/><Relationship Id="rId2" Type="http://schemas.openxmlformats.org/officeDocument/2006/relationships/hyperlink" Target="https://www.mycharm.ru/data/cache/2016mar/30/45/211654_95849-160x120x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irpeterburga.ru/news/VPeterburgepoyavitsyanovayadostoprimechatelnoststelaNulevayaverst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61321" y="1268760"/>
            <a:ext cx="40434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Число 0.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Действия с 0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49372" y="3933056"/>
            <a:ext cx="3971344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презентации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читель начальных классов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школа №627 Невского района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Санкт-Петербурга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Кузьменко Е.А.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4600" y="6021288"/>
            <a:ext cx="196098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2022-2023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уч.год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052736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5  3  9  2  0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2924944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8  1  0  4  6  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6064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порядке возрастания: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27687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порядке убывания: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4149080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0  2  3  5  9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5445224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8  6  4  1  0  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6000" b="1" dirty="0" smtClean="0">
                <a:solidFill>
                  <a:srgbClr val="C00000"/>
                </a:solidFill>
              </a:rPr>
              <a:t> + 0 = </a:t>
            </a:r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26064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0 + </a:t>
            </a:r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6000" b="1" dirty="0" smtClean="0">
                <a:solidFill>
                  <a:srgbClr val="C00000"/>
                </a:solidFill>
              </a:rPr>
              <a:t> =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6336" y="260648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7668344" y="476672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?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204864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6000" b="1" dirty="0" smtClean="0">
                <a:solidFill>
                  <a:srgbClr val="C00000"/>
                </a:solidFill>
              </a:rPr>
              <a:t> – 0 = </a:t>
            </a:r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204864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6000" b="1" dirty="0" smtClean="0">
                <a:solidFill>
                  <a:srgbClr val="C00000"/>
                </a:solidFill>
              </a:rPr>
              <a:t> – </a:t>
            </a:r>
            <a:r>
              <a:rPr lang="ru-RU" sz="8000" b="1" dirty="0" err="1" smtClean="0">
                <a:solidFill>
                  <a:srgbClr val="C00000"/>
                </a:solidFill>
              </a:rPr>
              <a:t>а</a:t>
            </a:r>
            <a:r>
              <a:rPr lang="ru-RU" sz="8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= 0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3137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 – 0 + 1 </a:t>
            </a:r>
            <a:r>
              <a:rPr lang="ru-RU" sz="5400" b="1" dirty="0" smtClean="0"/>
              <a:t>           3 </a:t>
            </a:r>
            <a:r>
              <a:rPr lang="ru-RU" sz="5400" b="1" dirty="0" smtClean="0"/>
              <a:t>– 3  + 9 </a:t>
            </a:r>
            <a:endParaRPr lang="ru-RU" sz="5400" b="1" dirty="0" smtClean="0">
              <a:solidFill>
                <a:srgbClr val="C00000"/>
              </a:solidFill>
            </a:endParaRPr>
          </a:p>
          <a:p>
            <a:endParaRPr lang="ru-RU" sz="5400" b="1" dirty="0" smtClean="0"/>
          </a:p>
          <a:p>
            <a:r>
              <a:rPr lang="ru-RU" sz="5400" b="1" dirty="0" smtClean="0"/>
              <a:t>5 – 5 + 4 </a:t>
            </a:r>
            <a:r>
              <a:rPr lang="ru-RU" sz="5400" b="1" dirty="0" smtClean="0"/>
              <a:t>           5 </a:t>
            </a:r>
            <a:r>
              <a:rPr lang="ru-RU" sz="5400" b="1" dirty="0" smtClean="0"/>
              <a:t>+ 0 + 1 </a:t>
            </a:r>
            <a:endParaRPr lang="ru-RU" sz="5400" b="1" dirty="0" smtClean="0">
              <a:solidFill>
                <a:srgbClr val="C00000"/>
              </a:solidFill>
            </a:endParaRPr>
          </a:p>
          <a:p>
            <a:endParaRPr lang="ru-RU" sz="5400" b="1" dirty="0" smtClean="0"/>
          </a:p>
          <a:p>
            <a:r>
              <a:rPr lang="ru-RU" sz="5400" b="1" dirty="0" smtClean="0"/>
              <a:t>8 + 0 – 5 </a:t>
            </a:r>
            <a:r>
              <a:rPr lang="ru-RU" sz="5400" b="1" dirty="0" smtClean="0"/>
              <a:t>           3 </a:t>
            </a:r>
            <a:r>
              <a:rPr lang="ru-RU" sz="5400" b="1" dirty="0" smtClean="0"/>
              <a:t>– 0 + 2 </a:t>
            </a:r>
            <a:endParaRPr lang="ru-RU" sz="5400" b="1" dirty="0" smtClean="0">
              <a:solidFill>
                <a:srgbClr val="C00000"/>
              </a:solidFill>
            </a:endParaRPr>
          </a:p>
          <a:p>
            <a:endParaRPr lang="ru-RU" sz="5400" b="1" dirty="0" smtClean="0"/>
          </a:p>
          <a:p>
            <a:r>
              <a:rPr lang="ru-RU" sz="5400" b="1" dirty="0" smtClean="0"/>
              <a:t>6 + 0 – 1 </a:t>
            </a:r>
            <a:r>
              <a:rPr lang="ru-RU" sz="5400" b="1" dirty="0" smtClean="0"/>
              <a:t>           6 </a:t>
            </a:r>
            <a:r>
              <a:rPr lang="ru-RU" sz="5400" b="1" dirty="0" smtClean="0"/>
              <a:t>– 1 + 0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23792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3137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 – 0 + 1 = </a:t>
            </a:r>
            <a:r>
              <a:rPr lang="ru-RU" sz="5400" b="1" dirty="0" smtClean="0">
                <a:solidFill>
                  <a:srgbClr val="C00000"/>
                </a:solidFill>
              </a:rPr>
              <a:t>8</a:t>
            </a:r>
            <a:r>
              <a:rPr lang="ru-RU" sz="5400" b="1" dirty="0" smtClean="0"/>
              <a:t>        3 – 3  + 9 = </a:t>
            </a:r>
            <a:r>
              <a:rPr lang="ru-RU" sz="5400" b="1" dirty="0" smtClean="0">
                <a:solidFill>
                  <a:srgbClr val="C00000"/>
                </a:solidFill>
              </a:rPr>
              <a:t>9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5 – 5 + 4 = </a:t>
            </a:r>
            <a:r>
              <a:rPr lang="ru-RU" sz="5400" b="1" dirty="0" smtClean="0">
                <a:solidFill>
                  <a:srgbClr val="C00000"/>
                </a:solidFill>
              </a:rPr>
              <a:t>4</a:t>
            </a:r>
            <a:r>
              <a:rPr lang="ru-RU" sz="5400" b="1" dirty="0" smtClean="0"/>
              <a:t>        5 + 0 + 1 = </a:t>
            </a:r>
            <a:r>
              <a:rPr lang="ru-RU" sz="5400" b="1" dirty="0" smtClean="0">
                <a:solidFill>
                  <a:srgbClr val="C00000"/>
                </a:solidFill>
              </a:rPr>
              <a:t>6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8 + 0 – 5 = </a:t>
            </a:r>
            <a:r>
              <a:rPr lang="ru-RU" sz="5400" b="1" dirty="0" smtClean="0">
                <a:solidFill>
                  <a:srgbClr val="C00000"/>
                </a:solidFill>
              </a:rPr>
              <a:t>3</a:t>
            </a:r>
            <a:r>
              <a:rPr lang="ru-RU" sz="5400" b="1" dirty="0" smtClean="0"/>
              <a:t>        3 – 0 + 2 = </a:t>
            </a:r>
            <a:r>
              <a:rPr lang="ru-RU" sz="5400" b="1" dirty="0" smtClean="0">
                <a:solidFill>
                  <a:srgbClr val="C00000"/>
                </a:solidFill>
              </a:rPr>
              <a:t>5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6 + 0 – 1 = </a:t>
            </a:r>
            <a:r>
              <a:rPr lang="ru-RU" sz="5400" b="1" dirty="0" smtClean="0">
                <a:solidFill>
                  <a:srgbClr val="C00000"/>
                </a:solidFill>
              </a:rPr>
              <a:t>5</a:t>
            </a:r>
            <a:r>
              <a:rPr lang="ru-RU" sz="5400" b="1" dirty="0" smtClean="0"/>
              <a:t>        6 – 1 + 0 = </a:t>
            </a:r>
            <a:r>
              <a:rPr lang="ru-RU" sz="5400" b="1" dirty="0" smtClean="0">
                <a:solidFill>
                  <a:srgbClr val="C00000"/>
                </a:solidFill>
              </a:rPr>
              <a:t>5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23792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ВЕРЮ – НЕ ВЕРЮ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98884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РАБОТА С УЧЕБНИКОМ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42900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ВОЗРАСТАНИЕ - УБЫВАНИЕ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86916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РЕШЕНИЕ ПРИМЕРОВ</a:t>
            </a:r>
            <a:endParaRPr lang="ru-RU" sz="3600" b="1" dirty="0"/>
          </a:p>
        </p:txBody>
      </p:sp>
      <p:sp>
        <p:nvSpPr>
          <p:cNvPr id="8" name="Овал 7"/>
          <p:cNvSpPr/>
          <p:nvPr/>
        </p:nvSpPr>
        <p:spPr>
          <a:xfrm>
            <a:off x="7452320" y="548680"/>
            <a:ext cx="720080" cy="7200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452320" y="1988840"/>
            <a:ext cx="720080" cy="7200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452320" y="3429000"/>
            <a:ext cx="720080" cy="7200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452320" y="4869160"/>
            <a:ext cx="720080" cy="7200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700808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Подумать, бывают ли числа меньше 0.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Подумать, что обозначают выражения:</a:t>
            </a:r>
          </a:p>
          <a:p>
            <a:pPr marL="342900" indent="-342900"/>
            <a:r>
              <a:rPr lang="ru-RU" sz="3600" dirty="0" smtClean="0"/>
              <a:t>       «Ноль внимания»,    </a:t>
            </a:r>
          </a:p>
          <a:p>
            <a:pPr marL="342900" indent="-342900"/>
            <a:r>
              <a:rPr lang="ru-RU" sz="3600" dirty="0" smtClean="0"/>
              <a:t>       «Начинать с нуля»,     </a:t>
            </a:r>
          </a:p>
          <a:p>
            <a:pPr marL="342900" indent="-342900"/>
            <a:r>
              <a:rPr lang="ru-RU" sz="3600" dirty="0" smtClean="0"/>
              <a:t>       «Нуль без палочки».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80285" y="476672"/>
            <a:ext cx="6207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08615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g1.freepng.ru/20190503/hrt/kisspng-russian-alphabet-russian-language-clip-art-letter-quia-russian-alphabet-5ccca6347f3af2.0895928915569157645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264696" cy="62646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260648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661248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60648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Ресурсы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225689"/>
            <a:ext cx="81369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Нолик 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www.mycharm.ru/data/cache/2016mar/30/45/211654_95849-160x120x.jpg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Памятник нулю </a:t>
            </a:r>
            <a:r>
              <a:rPr lang="en-US" dirty="0" smtClean="0">
                <a:hlinkClick r:id="rId3"/>
              </a:rPr>
              <a:t>https://yandex.ru/images/search?text=%</a:t>
            </a:r>
            <a:r>
              <a:rPr lang="en-US" dirty="0" smtClean="0">
                <a:hlinkClick r:id="rId3"/>
              </a:rPr>
              <a:t>D0%BF%D0%B0%D0%BC%D1%8F%D1%82%D0%BD%D0%B8%D0%BA%20%D0%BD%D1%83%D0%BB%D1%8E&amp;stype=image&amp;lr=2&amp;source=serp&amp;pos=0&amp;img_url=http%3A%2F%2Fezomir.net%2Fwp-content%2Fuploads%2F2019%2F12%2Fpamyatnik-nulyu.jpg&amp;rpt=simage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Нулевой километр в Санкт-Петербурге </a:t>
            </a:r>
            <a:r>
              <a:rPr lang="en-US" dirty="0" smtClean="0">
                <a:hlinkClick r:id="rId4"/>
              </a:rPr>
              <a:t>http://mirpeterburga.ru/news/VPeterburgepoyavitsyanovayadostoprimechatelnoststelaNulevayaversta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Спасибо Кадыровой Ольге Викторовне за </a:t>
            </a:r>
            <a:r>
              <a:rPr lang="ru-RU" b="1" smtClean="0"/>
              <a:t>шаблон презентации</a:t>
            </a:r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22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Планируемые результаты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Предметные:</a:t>
            </a:r>
            <a:endParaRPr lang="ru-RU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200" dirty="0" smtClean="0"/>
              <a:t>  знать </a:t>
            </a:r>
            <a:r>
              <a:rPr lang="ru-RU" sz="3200" dirty="0" smtClean="0"/>
              <a:t>место числа 0 в числовом ряду</a:t>
            </a:r>
            <a:r>
              <a:rPr lang="ru-RU" sz="3200" dirty="0" smtClean="0"/>
              <a:t>;</a:t>
            </a:r>
          </a:p>
          <a:p>
            <a:pPr lvl="0" algn="just"/>
            <a:endParaRPr lang="ru-RU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200" dirty="0" smtClean="0"/>
              <a:t>  уметь </a:t>
            </a:r>
            <a:r>
              <a:rPr lang="ru-RU" sz="3200" dirty="0" smtClean="0"/>
              <a:t>выполнять вычисления с числом 0</a:t>
            </a:r>
            <a:r>
              <a:rPr lang="ru-RU" sz="3200" dirty="0" smtClean="0"/>
              <a:t>;</a:t>
            </a:r>
          </a:p>
          <a:p>
            <a:pPr lvl="0" algn="just"/>
            <a:endParaRPr lang="ru-RU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200" dirty="0" smtClean="0"/>
              <a:t>  уметь </a:t>
            </a:r>
            <a:r>
              <a:rPr lang="ru-RU" sz="3200" dirty="0" smtClean="0"/>
              <a:t>сравнивать и упорядочивать числа в пределах 10</a:t>
            </a:r>
            <a:r>
              <a:rPr lang="ru-RU" sz="3200" dirty="0" smtClean="0"/>
              <a:t>;</a:t>
            </a:r>
          </a:p>
          <a:p>
            <a:pPr lvl="0" algn="just"/>
            <a:endParaRPr lang="ru-RU" sz="32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/>
              <a:t>  составлять </a:t>
            </a:r>
            <a:r>
              <a:rPr lang="ru-RU" sz="3200" dirty="0" smtClean="0"/>
              <a:t>математический рассказ по серии рисунков.</a:t>
            </a: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22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Планируемые результаты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56895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Метапредметные:</a:t>
            </a:r>
            <a:endParaRPr lang="ru-RU" sz="28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понимать </a:t>
            </a:r>
            <a:r>
              <a:rPr lang="ru-RU" sz="2800" dirty="0" smtClean="0"/>
              <a:t>и сохранять в памяти учебную задачу урока;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выполнять </a:t>
            </a:r>
            <a:r>
              <a:rPr lang="ru-RU" sz="2800" dirty="0" smtClean="0"/>
              <a:t>под руководством учителя учебные действия в практической и мыслительной форме;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осуществлять </a:t>
            </a:r>
            <a:r>
              <a:rPr lang="ru-RU" sz="2800" dirty="0" smtClean="0"/>
              <a:t>пошаговый контроль под руководством учителя;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выделять </a:t>
            </a:r>
            <a:r>
              <a:rPr lang="ru-RU" sz="2800" dirty="0" smtClean="0"/>
              <a:t>из темы урока известные знания и умения;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фиксировать </a:t>
            </a:r>
            <a:r>
              <a:rPr lang="ru-RU" sz="2800" dirty="0" smtClean="0"/>
              <a:t>в конце урока удовлетворение/неудовлетворение своей работой с помощью графических символов;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/>
              <a:t>  понимать </a:t>
            </a:r>
            <a:r>
              <a:rPr lang="ru-RU" sz="2800" dirty="0" smtClean="0"/>
              <a:t>и выполнять несложные обобщения.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22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Планируемые результаты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Личностные:</a:t>
            </a:r>
            <a:endParaRPr lang="ru-RU" sz="32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200" dirty="0" smtClean="0"/>
              <a:t>  осознавать </a:t>
            </a:r>
            <a:r>
              <a:rPr lang="ru-RU" sz="3200" dirty="0" smtClean="0"/>
              <a:t>личную ответственность за успешность в учебной деятельности</a:t>
            </a:r>
            <a:r>
              <a:rPr lang="ru-RU" sz="3200" dirty="0" smtClean="0"/>
              <a:t>;</a:t>
            </a:r>
          </a:p>
          <a:p>
            <a:pPr lvl="0" algn="just"/>
            <a:endParaRPr lang="ru-RU" sz="32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/>
              <a:t>  ответственное </a:t>
            </a:r>
            <a:r>
              <a:rPr lang="ru-RU" sz="3200" dirty="0" smtClean="0"/>
              <a:t>отношение к урокам математики.</a:t>
            </a:r>
            <a:endParaRPr lang="ru-RU" sz="3200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764704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5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08304" y="450912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4293096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2060848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404664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3212976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299695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52320" y="83671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1</a:t>
            </a:r>
            <a:endParaRPr lang="ru-RU" sz="5400" b="1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467544" y="5589240"/>
            <a:ext cx="5040560" cy="720080"/>
            <a:chOff x="467544" y="5589240"/>
            <a:chExt cx="5040560" cy="720080"/>
          </a:xfrm>
        </p:grpSpPr>
        <p:sp>
          <p:nvSpPr>
            <p:cNvPr id="21" name="Овал 20"/>
            <p:cNvSpPr/>
            <p:nvPr/>
          </p:nvSpPr>
          <p:spPr>
            <a:xfrm>
              <a:off x="3923928" y="5589240"/>
              <a:ext cx="720080" cy="72008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331640" y="5589240"/>
              <a:ext cx="720080" cy="72008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67544" y="5589240"/>
              <a:ext cx="720080" cy="72008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788024" y="5589240"/>
              <a:ext cx="720080" cy="72008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059832" y="5589240"/>
              <a:ext cx="720080" cy="72008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195736" y="5589240"/>
              <a:ext cx="720080" cy="72008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12898" y="476672"/>
            <a:ext cx="2542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Число 0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84969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4000" dirty="0" smtClean="0"/>
              <a:t> Повторить, что мы знаем о числе 0.</a:t>
            </a:r>
          </a:p>
          <a:p>
            <a:pPr marL="342900" indent="-342900" algn="just">
              <a:buAutoNum type="arabicPeriod"/>
            </a:pPr>
            <a:r>
              <a:rPr lang="ru-RU" sz="4000" dirty="0" smtClean="0"/>
              <a:t> Определить место нуля в числовом ряду.</a:t>
            </a:r>
          </a:p>
          <a:p>
            <a:pPr marL="342900" indent="-342900" algn="just">
              <a:buAutoNum type="arabicPeriod"/>
            </a:pPr>
            <a:r>
              <a:rPr lang="ru-RU" sz="4000" dirty="0" smtClean="0"/>
              <a:t> Повторить особенности сложения и вычитания с числом 0.</a:t>
            </a:r>
            <a:endParaRPr lang="ru-RU"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980728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1  2  3  4  5  6  7  8  9  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980728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0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2276872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100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2276872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2276872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1000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436510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01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436510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02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436510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03</a:t>
            </a:r>
            <a:endParaRPr lang="ru-RU" sz="6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altay/248099/2a0000015d46da1bc7181e49dab936688daf/X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6120680" cy="45905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0384" y="404664"/>
            <a:ext cx="5942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Нулевой километр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ezomir.net/wp-content/uploads/2019/12/pamyatnik-nulyu-300x1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ezomir.net/wp-content/uploads/2019/12/pamyatnik-nulyu-300x1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елена\Desktop\pamyatnik-nulyu-300x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163489" cy="46085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156726"/>
            <a:ext cx="835292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Памятник нулю в Венгрии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432</Words>
  <Application>Microsoft Office PowerPoint</Application>
  <PresentationFormat>Экран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елена</cp:lastModifiedBy>
  <cp:revision>73</cp:revision>
  <dcterms:created xsi:type="dcterms:W3CDTF">2017-08-13T05:03:26Z</dcterms:created>
  <dcterms:modified xsi:type="dcterms:W3CDTF">2022-11-05T18:22:34Z</dcterms:modified>
</cp:coreProperties>
</file>