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93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4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AED3"/>
    <a:srgbClr val="30B0BE"/>
    <a:srgbClr val="215483"/>
    <a:srgbClr val="8DDBA5"/>
    <a:srgbClr val="62CE83"/>
    <a:srgbClr val="D09B60"/>
    <a:srgbClr val="CDCD63"/>
    <a:srgbClr val="9FC769"/>
    <a:srgbClr val="5ACAD6"/>
    <a:srgbClr val="388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4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2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731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0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41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7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662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963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90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63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196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8D3B7-BB17-4A9E-A8D7-5D070AE98F4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D4605-05EC-40A0-BCBC-12C576ABA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5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329371"/>
            <a:ext cx="9144000" cy="2387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Деструктивные течения в социальных медиа и способы их выявления</a:t>
            </a:r>
            <a:endParaRPr lang="ru-RU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24000" y="5257800"/>
            <a:ext cx="9144000" cy="8229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648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Поведенческие особенности, формируемые под воздействием деструктивной информации</a:t>
            </a:r>
            <a:endParaRPr lang="ru-RU" sz="3600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atin typeface="Arial Narrow" panose="020B0606020202030204" pitchFamily="34" charset="0"/>
              </a:rPr>
              <a:t>Снижение </a:t>
            </a:r>
            <a:r>
              <a:rPr lang="ru-RU" dirty="0">
                <a:latin typeface="Arial Narrow" panose="020B0606020202030204" pitchFamily="34" charset="0"/>
              </a:rPr>
              <a:t>способности самостоятельно думать и принимать решения. Отсутствие желания учиться, развиваться, работать. </a:t>
            </a:r>
            <a:r>
              <a:rPr lang="ru-RU" b="1" i="1" dirty="0">
                <a:latin typeface="Arial Narrow" panose="020B0606020202030204" pitchFamily="34" charset="0"/>
              </a:rPr>
              <a:t>Желание деградировать и быть лучшим из худших</a:t>
            </a:r>
            <a:r>
              <a:rPr lang="ru-RU" dirty="0">
                <a:latin typeface="Arial Narrow" panose="020B0606020202030204" pitchFamily="34" charset="0"/>
              </a:rPr>
              <a:t>.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514350" indent="-514350">
              <a:buAutoNum type="arabicPeriod"/>
            </a:pPr>
            <a:r>
              <a:rPr lang="ru-RU" b="1" i="1" dirty="0" smtClean="0">
                <a:latin typeface="Arial Narrow" panose="020B0606020202030204" pitchFamily="34" charset="0"/>
              </a:rPr>
              <a:t>Отрицание </a:t>
            </a:r>
            <a:r>
              <a:rPr lang="ru-RU" b="1" i="1" dirty="0">
                <a:latin typeface="Arial Narrow" panose="020B0606020202030204" pitchFamily="34" charset="0"/>
              </a:rPr>
              <a:t>всякой ответственности</a:t>
            </a:r>
            <a:r>
              <a:rPr lang="ru-RU" dirty="0">
                <a:latin typeface="Arial Narrow" panose="020B0606020202030204" pitchFamily="34" charset="0"/>
              </a:rPr>
              <a:t>. Поиск внешней идеологии, чёткого алгоритма действий, как стремление передать ответственность за свою жизнь другому.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Arial Narrow" panose="020B0606020202030204" pitchFamily="34" charset="0"/>
              </a:rPr>
              <a:t>Отсутствие </a:t>
            </a:r>
            <a:r>
              <a:rPr lang="ru-RU" dirty="0">
                <a:latin typeface="Arial Narrow" panose="020B0606020202030204" pitchFamily="34" charset="0"/>
              </a:rPr>
              <a:t>авторитетов среди значимых взрослых. </a:t>
            </a:r>
            <a:r>
              <a:rPr lang="ru-RU" b="1" i="1" dirty="0">
                <a:latin typeface="Arial Narrow" panose="020B0606020202030204" pitchFamily="34" charset="0"/>
              </a:rPr>
              <a:t>Восприятие родителей, учителей</a:t>
            </a:r>
            <a:r>
              <a:rPr lang="ru-RU" dirty="0">
                <a:latin typeface="Arial Narrow" panose="020B0606020202030204" pitchFamily="34" charset="0"/>
              </a:rPr>
              <a:t>, знакомых, </a:t>
            </a:r>
            <a:r>
              <a:rPr lang="ru-RU" b="1" i="1" dirty="0">
                <a:latin typeface="Arial Narrow" panose="020B0606020202030204" pitchFamily="34" charset="0"/>
              </a:rPr>
              <a:t>как людей отсталых, глупых</a:t>
            </a:r>
            <a:r>
              <a:rPr lang="ru-RU" dirty="0">
                <a:latin typeface="Arial Narrow" panose="020B0606020202030204" pitchFamily="34" charset="0"/>
              </a:rPr>
              <a:t>, ниже себя по уровню развития.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Arial Narrow" panose="020B0606020202030204" pitchFamily="34" charset="0"/>
              </a:rPr>
              <a:t>Обесценивание </a:t>
            </a:r>
            <a:r>
              <a:rPr lang="ru-RU" dirty="0">
                <a:latin typeface="Arial Narrow" panose="020B0606020202030204" pitchFamily="34" charset="0"/>
              </a:rPr>
              <a:t>норм морали и общечеловеческих ценностей. </a:t>
            </a:r>
            <a:r>
              <a:rPr lang="ru-RU" b="1" i="1" dirty="0" smtClean="0">
                <a:latin typeface="Arial Narrow" panose="020B0606020202030204" pitchFamily="34" charset="0"/>
              </a:rPr>
              <a:t>Стремление нарушать правила, бороться и уничтожать</a:t>
            </a:r>
            <a:r>
              <a:rPr lang="ru-RU" dirty="0" smtClean="0">
                <a:latin typeface="Arial Narrow" panose="020B0606020202030204" pitchFamily="34" charset="0"/>
              </a:rPr>
              <a:t>. </a:t>
            </a:r>
            <a:r>
              <a:rPr lang="ru-RU" dirty="0">
                <a:latin typeface="Arial Narrow" panose="020B0606020202030204" pitchFamily="34" charset="0"/>
              </a:rPr>
              <a:t>Такое поведение в принципе свойственно для подросткового возраста, в данном случае речь идёт именно о радикальных проявлениях.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514350" indent="-514350">
              <a:buAutoNum type="arabicPeriod"/>
            </a:pPr>
            <a:r>
              <a:rPr lang="ru-RU" b="1" i="1" dirty="0" smtClean="0">
                <a:latin typeface="Arial Narrow" panose="020B0606020202030204" pitchFamily="34" charset="0"/>
              </a:rPr>
              <a:t>Все </a:t>
            </a:r>
            <a:r>
              <a:rPr lang="ru-RU" b="1" i="1" dirty="0">
                <a:latin typeface="Arial Narrow" panose="020B0606020202030204" pitchFamily="34" charset="0"/>
              </a:rPr>
              <a:t>злое воспринимается как насыщенная и яркая жизнь</a:t>
            </a:r>
            <a:r>
              <a:rPr lang="ru-RU" dirty="0">
                <a:latin typeface="Arial Narrow" panose="020B0606020202030204" pitchFamily="34" charset="0"/>
              </a:rPr>
              <a:t>, все нормальное как скучное и тяжелое.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Arial Narrow" panose="020B0606020202030204" pitchFamily="34" charset="0"/>
              </a:rPr>
              <a:t>Выраженное </a:t>
            </a:r>
            <a:r>
              <a:rPr lang="ru-RU" dirty="0">
                <a:latin typeface="Arial Narrow" panose="020B0606020202030204" pitchFamily="34" charset="0"/>
              </a:rPr>
              <a:t>стремление подростков к разрушению на всех уровнях: своей психики, своего тела, своего окружения, вещей, идей, государства, общества, культуры, морали и т.п. </a:t>
            </a:r>
            <a:r>
              <a:rPr lang="ru-RU" b="1" i="1" dirty="0">
                <a:latin typeface="Arial Narrow" panose="020B0606020202030204" pitchFamily="34" charset="0"/>
              </a:rPr>
              <a:t>Подростки хотят разрушать и быть разрушенными</a:t>
            </a:r>
            <a:r>
              <a:rPr lang="ru-RU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69758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ОБЩИЕ </a:t>
            </a:r>
            <a:r>
              <a:rPr lang="ru-RU" b="1" dirty="0">
                <a:solidFill>
                  <a:srgbClr val="1F4E79"/>
                </a:solidFill>
                <a:latin typeface="Arial Narrow" panose="020B0606020202030204" pitchFamily="34" charset="0"/>
              </a:rPr>
              <a:t>ПРИЗНАКИ ОРИЕНТАЦИИ</a:t>
            </a:r>
            <a:br>
              <a:rPr lang="ru-RU" b="1" dirty="0">
                <a:solidFill>
                  <a:srgbClr val="1F4E79"/>
                </a:solidFill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1F4E79"/>
                </a:solidFill>
                <a:latin typeface="Arial Narrow" panose="020B0606020202030204" pitchFamily="34" charset="0"/>
              </a:rPr>
              <a:t>ПОДРОСТКА НА </a:t>
            </a:r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ДЕСТРУКТИВНОЕ ПОВЕДЕНИЕ</a:t>
            </a:r>
            <a:endParaRPr lang="ru-RU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2192000" cy="31988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1F4E79"/>
                </a:solidFill>
              </a:rPr>
              <a:t>	</a:t>
            </a:r>
            <a:r>
              <a:rPr lang="ru-RU" sz="32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ПОВЕДЕНЧЕСКИЕ ПРИЗНАКИ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1F4E79"/>
                </a:solidFill>
              </a:rPr>
              <a:t>	</a:t>
            </a:r>
            <a:r>
              <a:rPr lang="ru-RU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1. Внешний вид</a:t>
            </a:r>
          </a:p>
          <a:p>
            <a:pPr marL="0" indent="0">
              <a:buNone/>
            </a:pPr>
            <a:endParaRPr lang="ru-RU" dirty="0">
              <a:solidFill>
                <a:srgbClr val="1F4E79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01" y="3044519"/>
            <a:ext cx="1952625" cy="19526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428" y="2993279"/>
            <a:ext cx="1533525" cy="2028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254" y="3037729"/>
            <a:ext cx="1638300" cy="2019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8527" y="2926602"/>
            <a:ext cx="1762125" cy="21621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2128" y="3117103"/>
            <a:ext cx="1781175" cy="17811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21104" y="5358022"/>
            <a:ext cx="7949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 Narrow" panose="020B0606020202030204" pitchFamily="34" charset="0"/>
              </a:rPr>
              <a:t>Одежда с агрессивными надписями и изображениями, футболки с </a:t>
            </a:r>
            <a:r>
              <a:rPr lang="ru-RU" sz="2000" dirty="0" smtClean="0">
                <a:latin typeface="Arial Narrow" panose="020B0606020202030204" pitchFamily="34" charset="0"/>
              </a:rPr>
              <a:t>надписями, постоянное ношение наушников, пирсинг, признаки телесных повреждений</a:t>
            </a:r>
            <a:endParaRPr lang="ru-RU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33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5243" y="914400"/>
            <a:ext cx="933128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2. Отклонения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в </a:t>
            </a:r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поведении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Narrow" panose="020B0606020202030204" pitchFamily="34" charset="0"/>
              </a:rPr>
              <a:t>Уводит взгляд. </a:t>
            </a:r>
            <a:r>
              <a:rPr lang="ru-RU" sz="2000" dirty="0">
                <a:latin typeface="Arial Narrow" panose="020B0606020202030204" pitchFamily="34" charset="0"/>
              </a:rPr>
              <a:t>Подросток избегает зрительного контакта, предпочитает смотреть вниз (себе под ноги);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 Narrow" panose="020B0606020202030204" pitchFamily="34" charset="0"/>
              </a:rPr>
              <a:t>Проявляет </a:t>
            </a:r>
            <a:r>
              <a:rPr lang="ru-RU" sz="2000" b="1" dirty="0">
                <a:latin typeface="Arial Narrow" panose="020B0606020202030204" pitchFamily="34" charset="0"/>
              </a:rPr>
              <a:t>нервозность</a:t>
            </a:r>
            <a:r>
              <a:rPr lang="ru-RU" sz="2000" dirty="0">
                <a:latin typeface="Arial Narrow" panose="020B0606020202030204" pitchFamily="34" charset="0"/>
              </a:rPr>
              <a:t>. Признаки нервозности (чешется, без необходимости и часто поправляет волосы и одежду, кусает губы, топает ногой, чешет нос, оглядывается по сторонам). Эти признаки должны быть выраженными и длиться продолжительное время (они не должны быть связаны с предстоящей контрольной, родительским собранием и т.п</a:t>
            </a:r>
            <a:r>
              <a:rPr lang="ru-RU" sz="2000" dirty="0" smtClean="0">
                <a:latin typeface="Arial Narrow" panose="020B0606020202030204" pitchFamily="34" charset="0"/>
              </a:rPr>
              <a:t>.);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 Narrow" panose="020B0606020202030204" pitchFamily="34" charset="0"/>
              </a:rPr>
              <a:t>Демонстрирует </a:t>
            </a:r>
            <a:r>
              <a:rPr lang="ru-RU" sz="2000" b="1" dirty="0">
                <a:latin typeface="Arial Narrow" panose="020B0606020202030204" pitchFamily="34" charset="0"/>
              </a:rPr>
              <a:t>преувеличенную эмоциональную реакцию</a:t>
            </a:r>
            <a:r>
              <a:rPr lang="ru-RU" sz="2000" dirty="0">
                <a:latin typeface="Arial Narrow" panose="020B0606020202030204" pitchFamily="34" charset="0"/>
              </a:rPr>
              <a:t>, неадекватную ситуации, например, смеется без повода или смеется над смертью, плачет без повода, или плачет о позитивных сообщениях, агрессивно реагирует на незначительные замечания или шутки;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 Narrow" panose="020B0606020202030204" pitchFamily="34" charset="0"/>
              </a:rPr>
              <a:t>Проявляет </a:t>
            </a:r>
            <a:r>
              <a:rPr lang="ru-RU" sz="2000" b="1" dirty="0">
                <a:latin typeface="Arial Narrow" panose="020B0606020202030204" pitchFamily="34" charset="0"/>
              </a:rPr>
              <a:t>навязчивое рисование. </a:t>
            </a:r>
            <a:r>
              <a:rPr lang="ru-RU" sz="2000" dirty="0">
                <a:latin typeface="Arial Narrow" panose="020B0606020202030204" pitchFamily="34" charset="0"/>
              </a:rPr>
              <a:t>Подросток рисует жуткие и пугающие картины, либо просто заштриховывает бумагу чернилами. </a:t>
            </a:r>
            <a:endParaRPr lang="ru-RU" sz="2000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812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7451" y="336087"/>
            <a:ext cx="10135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3. Социальные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отклонения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4944" y="859307"/>
            <a:ext cx="1080211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latin typeface="Arial Narrow" panose="020B0606020202030204" pitchFamily="34" charset="0"/>
              </a:rPr>
              <a:t>Прогулы</a:t>
            </a:r>
            <a:r>
              <a:rPr lang="ru-RU" dirty="0">
                <a:latin typeface="Arial Narrow" panose="020B0606020202030204" pitchFamily="34" charset="0"/>
              </a:rPr>
              <a:t>. Подросток неоднократно демонстративно отказывается от посещения занятий или от выполнения заданий </a:t>
            </a:r>
            <a:r>
              <a:rPr lang="ru-RU" dirty="0" smtClean="0">
                <a:latin typeface="Arial Narrow" panose="020B0606020202030204" pitchFamily="34" charset="0"/>
              </a:rPr>
              <a:t>учителей;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 Narrow" panose="020B0606020202030204" pitchFamily="34" charset="0"/>
              </a:rPr>
              <a:t>Конфликт </a:t>
            </a:r>
            <a:r>
              <a:rPr lang="ru-RU" b="1" dirty="0">
                <a:latin typeface="Arial Narrow" panose="020B0606020202030204" pitchFamily="34" charset="0"/>
              </a:rPr>
              <a:t>с учителями. </a:t>
            </a:r>
            <a:r>
              <a:rPr lang="ru-RU" dirty="0">
                <a:latin typeface="Arial Narrow" panose="020B0606020202030204" pitchFamily="34" charset="0"/>
              </a:rPr>
              <a:t>Подросток угрожает учителю, запугивает его, или проявляет агрессию в его сторону;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 Narrow" panose="020B0606020202030204" pitchFamily="34" charset="0"/>
              </a:rPr>
              <a:t>Изоляция</a:t>
            </a:r>
            <a:r>
              <a:rPr lang="ru-RU" b="1" dirty="0">
                <a:latin typeface="Arial Narrow" panose="020B0606020202030204" pitchFamily="34" charset="0"/>
              </a:rPr>
              <a:t>. </a:t>
            </a:r>
            <a:r>
              <a:rPr lang="ru-RU" dirty="0">
                <a:latin typeface="Arial Narrow" panose="020B0606020202030204" pitchFamily="34" charset="0"/>
              </a:rPr>
              <a:t>Подросток демонстративно держится вдали от остальных учеников (сидит «на отшибе», уходит из класса во время перемены, после уроков уходит из класса первым); не общается с остальными членами класса в социальных медиа.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 Narrow" panose="020B0606020202030204" pitchFamily="34" charset="0"/>
              </a:rPr>
              <a:t>Игнорирование </a:t>
            </a:r>
            <a:r>
              <a:rPr lang="ru-RU" b="1" dirty="0">
                <a:latin typeface="Arial Narrow" panose="020B0606020202030204" pitchFamily="34" charset="0"/>
              </a:rPr>
              <a:t>сверстниками. </a:t>
            </a:r>
            <a:r>
              <a:rPr lang="ru-RU" dirty="0">
                <a:latin typeface="Arial Narrow" panose="020B0606020202030204" pitchFamily="34" charset="0"/>
              </a:rPr>
              <a:t>Другие ученики стараются держаться подальше от подростка, обходят его стороной, шарахаются, когда он проходит рядом; либо наоборот, хихикают, когда называют его имя (если он не смеется сам), шутят над ним «не по доброму», избегают общения с ним в форме игнорирования;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 Narrow" panose="020B0606020202030204" pitchFamily="34" charset="0"/>
              </a:rPr>
              <a:t>Журнал </a:t>
            </a:r>
            <a:r>
              <a:rPr lang="ru-RU" b="1" dirty="0">
                <a:latin typeface="Arial Narrow" panose="020B0606020202030204" pitchFamily="34" charset="0"/>
              </a:rPr>
              <a:t>с именами. </a:t>
            </a:r>
            <a:r>
              <a:rPr lang="ru-RU" dirty="0">
                <a:latin typeface="Arial Narrow" panose="020B0606020202030204" pitchFamily="34" charset="0"/>
              </a:rPr>
              <a:t>Подросток ведёт тетрадь или записную книжку, в которую записывает имена других людей без указанной цели; угрожает, что запишет имя кого-то в свою тетрадь или записную книжку;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 Narrow" panose="020B0606020202030204" pitchFamily="34" charset="0"/>
              </a:rPr>
              <a:t>Угрозы</a:t>
            </a:r>
            <a:r>
              <a:rPr lang="ru-RU" b="1" dirty="0">
                <a:latin typeface="Arial Narrow" panose="020B0606020202030204" pitchFamily="34" charset="0"/>
              </a:rPr>
              <a:t>. </a:t>
            </a:r>
            <a:r>
              <a:rPr lang="ru-RU" dirty="0">
                <a:latin typeface="Arial Narrow" panose="020B0606020202030204" pitchFamily="34" charset="0"/>
              </a:rPr>
              <a:t>Подросток прямо или косвенно угрожает: («скоро вы у меня получите», «я все припомню», «недолго вам осталось», «смейся пока можешь» и т.п.);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 Narrow" panose="020B0606020202030204" pitchFamily="34" charset="0"/>
              </a:rPr>
              <a:t>Участие </a:t>
            </a:r>
            <a:r>
              <a:rPr lang="ru-RU" b="1" dirty="0">
                <a:latin typeface="Arial Narrow" panose="020B0606020202030204" pitchFamily="34" charset="0"/>
              </a:rPr>
              <a:t>в группе. </a:t>
            </a:r>
            <a:r>
              <a:rPr lang="ru-RU" dirty="0">
                <a:latin typeface="Arial Narrow" panose="020B0606020202030204" pitchFamily="34" charset="0"/>
              </a:rPr>
              <a:t>Группа подростков носит похожую одежду или одежду с одинаковой символикой; группа подростков проводит вместе перемены и уходят вместе со школы после уроков, а также прогуливают вместе школу (при этом хотя бы один из них должен иметь другие признаки участия в деструктивных течениях).</a:t>
            </a:r>
          </a:p>
        </p:txBody>
      </p:sp>
    </p:spTree>
    <p:extLst>
      <p:ext uri="{BB962C8B-B14F-4D97-AF65-F5344CB8AC3E}">
        <p14:creationId xmlns:p14="http://schemas.microsoft.com/office/powerpoint/2010/main" val="3736217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066" y="3186610"/>
            <a:ext cx="6550906" cy="21751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3960" y="365125"/>
            <a:ext cx="10515600" cy="108572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Признаки участия в </a:t>
            </a:r>
            <a:r>
              <a:rPr lang="ru-RU" b="1" dirty="0" err="1" smtClean="0">
                <a:solidFill>
                  <a:srgbClr val="1F4E79"/>
                </a:solidFill>
                <a:latin typeface="Arial Narrow" panose="020B0606020202030204" pitchFamily="34" charset="0"/>
              </a:rPr>
              <a:t>ультрадвижении</a:t>
            </a:r>
            <a:endParaRPr lang="ru-RU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0848"/>
            <a:ext cx="10515600" cy="5148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       ПОВЕДЕНЧЕСКИЕ </a:t>
            </a:r>
            <a:r>
              <a:rPr lang="ru-RU" dirty="0">
                <a:solidFill>
                  <a:srgbClr val="1F4E79"/>
                </a:solidFill>
                <a:latin typeface="Arial Narrow" panose="020B0606020202030204" pitchFamily="34" charset="0"/>
              </a:rPr>
              <a:t>ПРИЗНАКИ </a:t>
            </a:r>
            <a:endParaRPr lang="ru-RU" dirty="0" smtClean="0">
              <a:solidFill>
                <a:srgbClr val="1F4E79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       1. Внешний </a:t>
            </a:r>
            <a:r>
              <a:rPr lang="ru-RU" dirty="0">
                <a:solidFill>
                  <a:srgbClr val="1F4E79"/>
                </a:solidFill>
                <a:latin typeface="Arial Narrow" panose="020B0606020202030204" pitchFamily="34" charset="0"/>
              </a:rPr>
              <a:t>вид </a:t>
            </a:r>
            <a:endParaRPr lang="ru-RU" dirty="0" smtClean="0">
              <a:solidFill>
                <a:srgbClr val="1F4E79"/>
              </a:solidFill>
              <a:latin typeface="Arial Narrow" panose="020B0606020202030204" pitchFamily="34" charset="0"/>
            </a:endParaRPr>
          </a:p>
          <a:p>
            <a:r>
              <a:rPr lang="ru-RU" sz="1800" dirty="0">
                <a:latin typeface="Arial Narrow" panose="020B0606020202030204" pitchFamily="34" charset="0"/>
              </a:rPr>
              <a:t>Использование символики группы в предметах </a:t>
            </a:r>
            <a:r>
              <a:rPr lang="ru-RU" sz="1800" dirty="0" smtClean="0">
                <a:latin typeface="Arial Narrow" panose="020B0606020202030204" pitchFamily="34" charset="0"/>
              </a:rPr>
              <a:t>одежды</a:t>
            </a:r>
            <a:endParaRPr lang="ru-RU" sz="1800" b="1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     </a:t>
            </a:r>
            <a:endParaRPr lang="ru-RU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sz="20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sz="2000" dirty="0">
              <a:latin typeface="Arial Narrow" panose="020B0606020202030204" pitchFamily="34" charset="0"/>
            </a:endParaRPr>
          </a:p>
          <a:p>
            <a:endParaRPr lang="ru-RU" sz="1800" dirty="0" smtClean="0">
              <a:latin typeface="Arial Narrow" panose="020B0606020202030204" pitchFamily="34" charset="0"/>
            </a:endParaRPr>
          </a:p>
          <a:p>
            <a:r>
              <a:rPr lang="ru-RU" sz="1800" dirty="0" smtClean="0">
                <a:latin typeface="Arial Narrow" panose="020B0606020202030204" pitchFamily="34" charset="0"/>
              </a:rPr>
              <a:t>Имеет </a:t>
            </a:r>
            <a:r>
              <a:rPr lang="ru-RU" sz="1800" dirty="0">
                <a:latin typeface="Arial Narrow" panose="020B0606020202030204" pitchFamily="34" charset="0"/>
              </a:rPr>
              <a:t>ссадины, синяки, шрамы, поврежденные костяшки рук, кровоподтеки; </a:t>
            </a:r>
            <a:endParaRPr lang="ru-RU" sz="1800" dirty="0" smtClean="0">
              <a:latin typeface="Arial Narrow" panose="020B0606020202030204" pitchFamily="34" charset="0"/>
            </a:endParaRPr>
          </a:p>
          <a:p>
            <a:r>
              <a:rPr lang="ru-RU" sz="1800" dirty="0" smtClean="0">
                <a:latin typeface="Arial Narrow" panose="020B0606020202030204" pitchFamily="34" charset="0"/>
              </a:rPr>
              <a:t>Разрисовывает </a:t>
            </a:r>
            <a:r>
              <a:rPr lang="ru-RU" sz="1800" dirty="0">
                <a:latin typeface="Arial Narrow" panose="020B0606020202030204" pitchFamily="34" charset="0"/>
              </a:rPr>
              <a:t>тело, личные вещи скандинавскими, старославянскими, языческими символами</a:t>
            </a:r>
            <a:r>
              <a:rPr lang="ru-RU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9374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39786" y="812300"/>
            <a:ext cx="5157787" cy="823912"/>
          </a:xfrm>
        </p:spPr>
        <p:txBody>
          <a:bodyPr>
            <a:normAutofit/>
          </a:bodyPr>
          <a:lstStyle/>
          <a:p>
            <a:r>
              <a:rPr lang="ru-RU" sz="2800" b="0" dirty="0">
                <a:solidFill>
                  <a:srgbClr val="1F4E79"/>
                </a:solidFill>
                <a:latin typeface="Arial Narrow" panose="020B0606020202030204" pitchFamily="34" charset="0"/>
              </a:rPr>
              <a:t>2. Характерные взгляды и мнения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839786" y="1843476"/>
            <a:ext cx="5157787" cy="4797291"/>
          </a:xfrm>
        </p:spPr>
        <p:txBody>
          <a:bodyPr>
            <a:normAutofit fontScale="92500"/>
          </a:bodyPr>
          <a:lstStyle/>
          <a:p>
            <a:r>
              <a:rPr lang="ru-RU" sz="2200" dirty="0">
                <a:latin typeface="Arial Narrow" panose="020B0606020202030204" pitchFamily="34" charset="0"/>
              </a:rPr>
              <a:t>Поддерживает идею физического насилия;</a:t>
            </a:r>
          </a:p>
          <a:p>
            <a:r>
              <a:rPr lang="ru-RU" sz="2200" dirty="0">
                <a:latin typeface="Arial Narrow" panose="020B0606020202030204" pitchFamily="34" charset="0"/>
              </a:rPr>
              <a:t>Имеет у себя видеозаписи драк;</a:t>
            </a:r>
          </a:p>
          <a:p>
            <a:r>
              <a:rPr lang="ru-RU" sz="2200" dirty="0">
                <a:latin typeface="Arial Narrow" panose="020B0606020202030204" pitchFamily="34" charset="0"/>
              </a:rPr>
              <a:t>Имеет кумиров – воровские авторитеты, воры в законе</a:t>
            </a:r>
            <a:r>
              <a:rPr lang="ru-RU" sz="2200" dirty="0" smtClean="0">
                <a:latin typeface="Arial Narrow" panose="020B0606020202030204" pitchFamily="34" charset="0"/>
              </a:rPr>
              <a:t>, известные </a:t>
            </a:r>
            <a:r>
              <a:rPr lang="ru-RU" sz="2200" dirty="0">
                <a:latin typeface="Arial Narrow" panose="020B0606020202030204" pitchFamily="34" charset="0"/>
              </a:rPr>
              <a:t>бойцы без правил, борцы;</a:t>
            </a:r>
          </a:p>
          <a:p>
            <a:r>
              <a:rPr lang="ru-RU" sz="2200" dirty="0">
                <a:latin typeface="Arial Narrow" panose="020B0606020202030204" pitchFamily="34" charset="0"/>
              </a:rPr>
              <a:t>Агрессивно увлекается футболом или состоит в </a:t>
            </a:r>
            <a:r>
              <a:rPr lang="ru-RU" sz="2200" dirty="0" smtClean="0">
                <a:latin typeface="Arial Narrow" panose="020B0606020202030204" pitchFamily="34" charset="0"/>
              </a:rPr>
              <a:t>движении  футбольных </a:t>
            </a:r>
            <a:r>
              <a:rPr lang="ru-RU" sz="2200" dirty="0">
                <a:latin typeface="Arial Narrow" panose="020B0606020202030204" pitchFamily="34" charset="0"/>
              </a:rPr>
              <a:t>фанатов;</a:t>
            </a:r>
          </a:p>
          <a:p>
            <a:r>
              <a:rPr lang="ru-RU" sz="2200" dirty="0">
                <a:latin typeface="Arial Narrow" panose="020B0606020202030204" pitchFamily="34" charset="0"/>
              </a:rPr>
              <a:t>Высказывает негативное отношение к </a:t>
            </a:r>
            <a:r>
              <a:rPr lang="ru-RU" sz="2200" dirty="0" smtClean="0">
                <a:latin typeface="Arial Narrow" panose="020B0606020202030204" pitchFamily="34" charset="0"/>
              </a:rPr>
              <a:t>органам правопорядка;</a:t>
            </a:r>
          </a:p>
          <a:p>
            <a:r>
              <a:rPr lang="ru-RU" sz="2200" dirty="0">
                <a:latin typeface="Arial Narrow" panose="020B0606020202030204" pitchFamily="34" charset="0"/>
              </a:rPr>
              <a:t>Использует в речи тюремный сленг; </a:t>
            </a:r>
            <a:endParaRPr lang="ru-RU" sz="2200" dirty="0" smtClean="0">
              <a:latin typeface="Arial Narrow" panose="020B0606020202030204" pitchFamily="34" charset="0"/>
            </a:endParaRPr>
          </a:p>
          <a:p>
            <a:r>
              <a:rPr lang="ru-RU" sz="2200" dirty="0" smtClean="0">
                <a:latin typeface="Arial Narrow" panose="020B0606020202030204" pitchFamily="34" charset="0"/>
              </a:rPr>
              <a:t>Знает </a:t>
            </a:r>
            <a:r>
              <a:rPr lang="ru-RU" sz="2200" dirty="0">
                <a:latin typeface="Arial Narrow" panose="020B0606020202030204" pitchFamily="34" charset="0"/>
              </a:rPr>
              <a:t>и как бы соблюдает «воровской кодекс»; </a:t>
            </a:r>
            <a:endParaRPr lang="ru-RU" sz="2200" dirty="0" smtClean="0">
              <a:latin typeface="Arial Narrow" panose="020B0606020202030204" pitchFamily="34" charset="0"/>
            </a:endParaRPr>
          </a:p>
          <a:p>
            <a:r>
              <a:rPr lang="ru-RU" sz="2200" dirty="0" smtClean="0">
                <a:latin typeface="Arial Narrow" panose="020B0606020202030204" pitchFamily="34" charset="0"/>
              </a:rPr>
              <a:t>Имеет </a:t>
            </a:r>
            <a:r>
              <a:rPr lang="ru-RU" sz="2200" dirty="0">
                <a:latin typeface="Arial Narrow" panose="020B0606020202030204" pitchFamily="34" charset="0"/>
              </a:rPr>
              <a:t>и высказывает направленность на будущее тюремное заключение. Ожидает его как позитивное явление</a:t>
            </a:r>
            <a:r>
              <a:rPr lang="ru-RU" sz="2200" dirty="0" smtClean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812300"/>
            <a:ext cx="5183188" cy="823912"/>
          </a:xfrm>
        </p:spPr>
        <p:txBody>
          <a:bodyPr/>
          <a:lstStyle/>
          <a:p>
            <a:r>
              <a:rPr lang="ru-RU" sz="2800" b="0" dirty="0">
                <a:solidFill>
                  <a:srgbClr val="1F4E79"/>
                </a:solidFill>
                <a:latin typeface="Arial Narrow" panose="020B0606020202030204" pitchFamily="34" charset="0"/>
              </a:rPr>
              <a:t>3. Социальные отклонения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1882536"/>
            <a:ext cx="5183188" cy="3223695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Arial Narrow" panose="020B0606020202030204" pitchFamily="34" charset="0"/>
              </a:rPr>
              <a:t>Агрессивное поведение в отношении окружающих, конфликтность; 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Нежелание признавать кого-либо в качестве авторитета; 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Членство в группе молодых людей со схожими поведенческими признаками; 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Намеренное провоцирование своими словами и действиями людей на агрессию: оскорблениями, грубыми шутками, и другими неуважительными поступками и словами</a:t>
            </a:r>
            <a:endParaRPr lang="ru-RU" sz="2000" dirty="0">
              <a:solidFill>
                <a:srgbClr val="1F4E79"/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937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119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ЛИНГВИСТИЧЕСКИЕ ПРИЗНАКИ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1054090"/>
            <a:ext cx="10366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1. Использование криминального сленга в речи: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4192" y="1791188"/>
            <a:ext cx="31546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>
                <a:latin typeface="Arial Narrow" panose="020B0606020202030204" pitchFamily="34" charset="0"/>
              </a:rPr>
              <a:t>aye</a:t>
            </a:r>
            <a:r>
              <a:rPr lang="ru-RU" dirty="0">
                <a:latin typeface="Arial Narrow" panose="020B0606020202030204" pitchFamily="34" charset="0"/>
              </a:rPr>
              <a:t>, А.У.Е, арестантское</a:t>
            </a:r>
          </a:p>
          <a:p>
            <a:pPr algn="just"/>
            <a:r>
              <a:rPr lang="ru-RU" dirty="0" err="1">
                <a:latin typeface="Arial Narrow" panose="020B0606020202030204" pitchFamily="34" charset="0"/>
              </a:rPr>
              <a:t>уркаганское</a:t>
            </a:r>
            <a:r>
              <a:rPr lang="ru-RU" dirty="0">
                <a:latin typeface="Arial Narrow" panose="020B0606020202030204" pitchFamily="34" charset="0"/>
              </a:rPr>
              <a:t> единство,</a:t>
            </a: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арестантский уклад един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братва, </a:t>
            </a:r>
            <a:r>
              <a:rPr lang="ru-RU" dirty="0" err="1">
                <a:latin typeface="Arial Narrow" panose="020B0606020202030204" pitchFamily="34" charset="0"/>
              </a:rPr>
              <a:t>басота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босота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dirty="0" err="1">
                <a:latin typeface="Arial Narrow" panose="020B0606020202030204" pitchFamily="34" charset="0"/>
              </a:rPr>
              <a:t>басоте</a:t>
            </a:r>
            <a:r>
              <a:rPr lang="ru-RU" dirty="0">
                <a:latin typeface="Arial Narrow" panose="020B0606020202030204" pitchFamily="34" charset="0"/>
              </a:rPr>
              <a:t> ход, </a:t>
            </a:r>
            <a:r>
              <a:rPr lang="ru-RU" dirty="0" smtClean="0">
                <a:latin typeface="Arial Narrow" panose="020B0606020202030204" pitchFamily="34" charset="0"/>
              </a:rPr>
              <a:t>людскому </a:t>
            </a:r>
            <a:r>
              <a:rPr lang="ru-RU" dirty="0">
                <a:latin typeface="Arial Narrow" panose="020B0606020202030204" pitchFamily="34" charset="0"/>
              </a:rPr>
              <a:t>ходу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ворам отдышка, ворам</a:t>
            </a: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свободу, жизнь ворам,</a:t>
            </a: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ходу воровскому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легавый, мусора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>
                <a:latin typeface="Arial Narrow" panose="020B0606020202030204" pitchFamily="34" charset="0"/>
              </a:rPr>
              <a:t>лхвс</a:t>
            </a:r>
            <a:endParaRPr lang="ru-RU" dirty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>
                <a:latin typeface="Arial Narrow" panose="020B0606020202030204" pitchFamily="34" charset="0"/>
              </a:rPr>
              <a:t>пацанский</a:t>
            </a:r>
            <a:endParaRPr lang="ru-RU" dirty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робу не </a:t>
            </a:r>
            <a:r>
              <a:rPr lang="ru-RU" dirty="0" smtClean="0">
                <a:latin typeface="Arial Narrow" panose="020B0606020202030204" pitchFamily="34" charset="0"/>
              </a:rPr>
              <a:t>одеть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смерть легавым, смерть</a:t>
            </a:r>
          </a:p>
          <a:p>
            <a:pPr algn="just"/>
            <a:r>
              <a:rPr lang="ru-RU" dirty="0" err="1">
                <a:latin typeface="Arial Narrow" panose="020B0606020202030204" pitchFamily="34" charset="0"/>
              </a:rPr>
              <a:t>мусорам</a:t>
            </a:r>
            <a:r>
              <a:rPr lang="ru-RU" dirty="0">
                <a:latin typeface="Arial Narrow" panose="020B0606020202030204" pitchFamily="34" charset="0"/>
              </a:rPr>
              <a:t>, легавому крышка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337304" y="1791188"/>
            <a:ext cx="35173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добрый </a:t>
            </a:r>
            <a:r>
              <a:rPr lang="ru-RU" dirty="0" err="1">
                <a:latin typeface="Arial Narrow" panose="020B0606020202030204" pitchFamily="34" charset="0"/>
              </a:rPr>
              <a:t>вечерочек</a:t>
            </a:r>
            <a:endParaRPr lang="ru-RU" dirty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>
                <a:latin typeface="Arial Narrow" panose="020B0606020202030204" pitchFamily="34" charset="0"/>
              </a:rPr>
              <a:t>чифир</a:t>
            </a:r>
            <a:endParaRPr lang="ru-RU" dirty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мы не враги, мы русские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продай </a:t>
            </a:r>
            <a:r>
              <a:rPr lang="ru-RU" dirty="0" err="1">
                <a:latin typeface="Arial Narrow" panose="020B0606020202030204" pitchFamily="34" charset="0"/>
              </a:rPr>
              <a:t>айпад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smtClean="0">
                <a:latin typeface="Arial Narrow" panose="020B0606020202030204" pitchFamily="34" charset="0"/>
              </a:rPr>
              <a:t>– купи </a:t>
            </a:r>
            <a:r>
              <a:rPr lang="ru-RU" dirty="0" err="1" smtClean="0">
                <a:latin typeface="Arial Narrow" panose="020B0606020202030204" pitchFamily="34" charset="0"/>
              </a:rPr>
              <a:t>травмат</a:t>
            </a:r>
            <a:endParaRPr lang="ru-RU" dirty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улицы гремят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щелкают затворы,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слышно </a:t>
            </a:r>
            <a:r>
              <a:rPr lang="ru-RU" dirty="0" err="1">
                <a:latin typeface="Arial Narrow" panose="020B0606020202030204" pitchFamily="34" charset="0"/>
              </a:rPr>
              <a:t>шмалево</a:t>
            </a:r>
            <a:endParaRPr lang="ru-RU" dirty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элитный </a:t>
            </a:r>
            <a:r>
              <a:rPr lang="ru-RU" dirty="0" err="1" smtClean="0">
                <a:latin typeface="Arial Narrow" panose="020B0606020202030204" pitchFamily="34" charset="0"/>
              </a:rPr>
              <a:t>движ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>
                <a:latin typeface="Arial Narrow" panose="020B0606020202030204" pitchFamily="34" charset="0"/>
              </a:rPr>
              <a:t>acab</a:t>
            </a:r>
            <a:r>
              <a:rPr lang="en-US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акаб</a:t>
            </a:r>
            <a:r>
              <a:rPr lang="ru-RU" dirty="0">
                <a:latin typeface="Arial Narrow" panose="020B0606020202030204" pitchFamily="34" charset="0"/>
              </a:rPr>
              <a:t>, эй си эй би, </a:t>
            </a:r>
            <a:endParaRPr lang="ru-RU" dirty="0" smtClean="0">
              <a:latin typeface="Arial Narrow" panose="020B0606020202030204" pitchFamily="34" charset="0"/>
            </a:endParaRPr>
          </a:p>
          <a:p>
            <a:pPr algn="just"/>
            <a:r>
              <a:rPr lang="en-US" dirty="0" smtClean="0">
                <a:latin typeface="Arial Narrow" panose="020B0606020202030204" pitchFamily="34" charset="0"/>
              </a:rPr>
              <a:t>all </a:t>
            </a:r>
            <a:r>
              <a:rPr lang="en-US" dirty="0">
                <a:latin typeface="Arial Narrow" panose="020B0606020202030204" pitchFamily="34" charset="0"/>
              </a:rPr>
              <a:t>cops are bastards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 Narrow" panose="020B0606020202030204" pitchFamily="34" charset="0"/>
              </a:rPr>
              <a:t>russian</a:t>
            </a:r>
            <a:r>
              <a:rPr lang="en-US" dirty="0" smtClean="0">
                <a:latin typeface="Arial Narrow" panose="020B0606020202030204" pitchFamily="34" charset="0"/>
              </a:rPr>
              <a:t> </a:t>
            </a:r>
            <a:r>
              <a:rPr lang="en-US" dirty="0">
                <a:latin typeface="Arial Narrow" panose="020B0606020202030204" pitchFamily="34" charset="0"/>
              </a:rPr>
              <a:t>hooligans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 Narrow" panose="020B0606020202030204" pitchFamily="34" charset="0"/>
              </a:rPr>
              <a:t>ultrapir</a:t>
            </a:r>
            <a:r>
              <a:rPr lang="en-US" dirty="0">
                <a:latin typeface="Arial Narrow" panose="020B0606020202030204" pitchFamily="34" charset="0"/>
              </a:rPr>
              <a:t>, ultras company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 Narrow" panose="020B0606020202030204" pitchFamily="34" charset="0"/>
              </a:rPr>
              <a:t>abiv</a:t>
            </a:r>
            <a:r>
              <a:rPr lang="en-US" dirty="0">
                <a:latin typeface="Arial Narrow" panose="020B0606020202030204" pitchFamily="34" charset="0"/>
              </a:rPr>
              <a:t>, </a:t>
            </a:r>
            <a:r>
              <a:rPr lang="ru-RU" dirty="0">
                <a:latin typeface="Arial Narrow" panose="020B0606020202030204" pitchFamily="34" charset="0"/>
              </a:rPr>
              <a:t>забив, </a:t>
            </a:r>
            <a:r>
              <a:rPr lang="ru-RU" dirty="0" err="1" smtClean="0">
                <a:latin typeface="Arial Narrow" panose="020B0606020202030204" pitchFamily="34" charset="0"/>
              </a:rPr>
              <a:t>забивыоф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 Narrow" panose="020B0606020202030204" pitchFamily="34" charset="0"/>
              </a:rPr>
              <a:t>доброе утро хулиганы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253984" y="1791188"/>
            <a:ext cx="3096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драться </a:t>
            </a:r>
            <a:r>
              <a:rPr lang="ru-RU" dirty="0">
                <a:latin typeface="Arial Narrow" panose="020B0606020202030204" pitchFamily="34" charset="0"/>
              </a:rPr>
              <a:t>всегда один на один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думай </a:t>
            </a:r>
            <a:r>
              <a:rPr lang="ru-RU" dirty="0">
                <a:latin typeface="Arial Narrow" panose="020B0606020202030204" pitchFamily="34" charset="0"/>
              </a:rPr>
              <a:t>головой — бей сильно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есть </a:t>
            </a:r>
            <a:r>
              <a:rPr lang="ru-RU" dirty="0">
                <a:latin typeface="Arial Narrow" panose="020B0606020202030204" pitchFamily="34" charset="0"/>
              </a:rPr>
              <a:t>нож - режь сук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злая </a:t>
            </a:r>
            <a:r>
              <a:rPr lang="ru-RU" dirty="0">
                <a:latin typeface="Arial Narrow" panose="020B0606020202030204" pitchFamily="34" charset="0"/>
              </a:rPr>
              <a:t>молодежь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крысы </a:t>
            </a:r>
            <a:r>
              <a:rPr lang="ru-RU" dirty="0">
                <a:latin typeface="Arial Narrow" panose="020B0606020202030204" pitchFamily="34" charset="0"/>
              </a:rPr>
              <a:t>обходят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кто </a:t>
            </a:r>
            <a:r>
              <a:rPr lang="ru-RU" dirty="0">
                <a:latin typeface="Arial Narrow" panose="020B0606020202030204" pitchFamily="34" charset="0"/>
              </a:rPr>
              <a:t>много шумит — того тихо гасят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лесные ребята, </a:t>
            </a:r>
            <a:r>
              <a:rPr lang="ru-RU" dirty="0">
                <a:latin typeface="Arial Narrow" panose="020B0606020202030204" pitchFamily="34" charset="0"/>
              </a:rPr>
              <a:t>лесной </a:t>
            </a:r>
            <a:r>
              <a:rPr lang="ru-RU" dirty="0" err="1">
                <a:latin typeface="Arial Narrow" panose="020B0606020202030204" pitchFamily="34" charset="0"/>
              </a:rPr>
              <a:t>движ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я </a:t>
            </a:r>
            <a:r>
              <a:rPr lang="ru-RU" dirty="0">
                <a:latin typeface="Arial Narrow" panose="020B0606020202030204" pitchFamily="34" charset="0"/>
              </a:rPr>
              <a:t>лучше буду жить среди воров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Narrow" panose="020B0606020202030204" pitchFamily="34" charset="0"/>
              </a:rPr>
              <a:t>я </a:t>
            </a:r>
            <a:r>
              <a:rPr lang="ru-RU" dirty="0">
                <a:latin typeface="Arial Narrow" panose="020B0606020202030204" pitchFamily="34" charset="0"/>
              </a:rPr>
              <a:t>плохой сын хорошей матери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Arial Narrow" panose="020B0606020202030204" pitchFamily="34" charset="0"/>
              </a:rPr>
              <a:t>офф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офник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 smtClean="0">
                <a:latin typeface="Arial Narrow" panose="020B0606020202030204" pitchFamily="34" charset="0"/>
              </a:rPr>
              <a:t>оффник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Arial Narrow" panose="020B0606020202030204" pitchFamily="34" charset="0"/>
              </a:rPr>
              <a:t>околофутбола</a:t>
            </a:r>
            <a:r>
              <a:rPr lang="ru-RU" dirty="0" smtClean="0">
                <a:latin typeface="Arial Narrow" panose="020B0606020202030204" pitchFamily="34" charset="0"/>
              </a:rPr>
              <a:t> </a:t>
            </a:r>
            <a:endParaRPr lang="ru-RU" dirty="0">
              <a:latin typeface="Arial Narrow" panose="020B0606020202030204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928872" y="1901952"/>
            <a:ext cx="0" cy="3255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833360" y="1901952"/>
            <a:ext cx="21336" cy="3255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815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119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2. Использование блатной </a:t>
            </a:r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лексики:</a:t>
            </a:r>
            <a:endParaRPr lang="ru-RU" sz="2800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072" y="1048512"/>
            <a:ext cx="1027785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0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«Брат за брата – так за основу взято»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80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Дай Бог, чтоб ваша хата не знала ни доктора, ни адвоката»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80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Уходя, гасите всех»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80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Мудрецу даны знания, мужику умения, пацану — понятия»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80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Мы в беспорядке чувствуем себя в порядке»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80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Мы не нарушаем правила, мы просто живем по своим»</a:t>
            </a:r>
          </a:p>
        </p:txBody>
      </p:sp>
    </p:spTree>
    <p:extLst>
      <p:ext uri="{BB962C8B-B14F-4D97-AF65-F5344CB8AC3E}">
        <p14:creationId xmlns:p14="http://schemas.microsoft.com/office/powerpoint/2010/main" val="3328273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392" y="365125"/>
            <a:ext cx="10515600" cy="8418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Признаки участия в анархистском движении</a:t>
            </a:r>
            <a:endParaRPr lang="ru-RU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8240" y="1207008"/>
            <a:ext cx="989990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ПОВЕДЕНЧЕСКИЕ </a:t>
            </a:r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ПРИЗНАКИ</a:t>
            </a:r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Внешний вид</a:t>
            </a:r>
          </a:p>
          <a:p>
            <a:pPr marL="514350" indent="-514350">
              <a:spcBef>
                <a:spcPts val="1200"/>
              </a:spcBef>
              <a:buAutoNum type="arabicPeriod"/>
            </a:pPr>
            <a:endParaRPr lang="ru-RU" sz="2800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509" y="3877956"/>
            <a:ext cx="1355320" cy="1355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344" y="2514885"/>
            <a:ext cx="3061095" cy="20407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391" y="2514884"/>
            <a:ext cx="2857023" cy="20407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6509" y="2514885"/>
            <a:ext cx="1272782" cy="12727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7446" y="2546538"/>
            <a:ext cx="1208327" cy="10995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1891" y="2514885"/>
            <a:ext cx="1244348" cy="20407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67447" y="3787668"/>
            <a:ext cx="1312618" cy="13126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51869" y="5533792"/>
            <a:ext cx="7956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Использование символики группы в предметах одежды</a:t>
            </a:r>
          </a:p>
        </p:txBody>
      </p:sp>
    </p:spTree>
    <p:extLst>
      <p:ext uri="{BB962C8B-B14F-4D97-AF65-F5344CB8AC3E}">
        <p14:creationId xmlns:p14="http://schemas.microsoft.com/office/powerpoint/2010/main" val="921901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26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2. Участие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в </a:t>
            </a:r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движениях</a:t>
            </a:r>
            <a:endParaRPr lang="ru-RU" sz="2800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918543"/>
            <a:ext cx="35631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«автономное действие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блок анархистов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«черная </a:t>
            </a:r>
            <a:r>
              <a:rPr lang="ru-RU" sz="2000" dirty="0">
                <a:latin typeface="Arial Narrow" panose="020B0606020202030204" pitchFamily="34" charset="0"/>
              </a:rPr>
              <a:t>гвардия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черное знамя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1512" y="918543"/>
            <a:ext cx="3678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«черные орды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черные полковники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черный крест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юрская федерация»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2282701"/>
            <a:ext cx="9912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3. Характерные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интересы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2846640"/>
            <a:ext cx="99120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Читает литературу анархистского содержания;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Интересуется </a:t>
            </a:r>
            <a:r>
              <a:rPr lang="ru-RU" sz="2000" dirty="0">
                <a:latin typeface="Arial Narrow" panose="020B0606020202030204" pitchFamily="34" charset="0"/>
              </a:rPr>
              <a:t>историей революций;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Выражает </a:t>
            </a:r>
            <a:r>
              <a:rPr lang="ru-RU" sz="2000" dirty="0">
                <a:latin typeface="Arial Narrow" panose="020B0606020202030204" pitchFamily="34" charset="0"/>
              </a:rPr>
              <a:t>желание поучаствовать в революции;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Призывает </a:t>
            </a:r>
            <a:r>
              <a:rPr lang="ru-RU" sz="2000" dirty="0">
                <a:latin typeface="Arial Narrow" panose="020B0606020202030204" pitchFamily="34" charset="0"/>
              </a:rPr>
              <a:t>окружающих свергнуть власть;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Выражает </a:t>
            </a:r>
            <a:r>
              <a:rPr lang="ru-RU" sz="2000" dirty="0">
                <a:latin typeface="Arial Narrow" panose="020B0606020202030204" pitchFamily="34" charset="0"/>
              </a:rPr>
              <a:t>негативное отношение к органам правопорядка (особенно ФСБ);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Выражает </a:t>
            </a:r>
            <a:r>
              <a:rPr lang="ru-RU" sz="2000" dirty="0">
                <a:latin typeface="Arial Narrow" panose="020B0606020202030204" pitchFamily="34" charset="0"/>
              </a:rPr>
              <a:t>негативное отношение к действующему правительству;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Интересуется </a:t>
            </a:r>
            <a:r>
              <a:rPr lang="ru-RU" sz="2000" dirty="0">
                <a:latin typeface="Arial Narrow" panose="020B0606020202030204" pitchFamily="34" charset="0"/>
              </a:rPr>
              <a:t>созданием оружия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Интересуется </a:t>
            </a:r>
            <a:r>
              <a:rPr lang="ru-RU" sz="2000" dirty="0">
                <a:latin typeface="Arial Narrow" panose="020B0606020202030204" pitchFamily="34" charset="0"/>
              </a:rPr>
              <a:t>взрывчатыми веществами, взрывами, поджогами;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Не </a:t>
            </a:r>
            <a:r>
              <a:rPr lang="ru-RU" sz="2000" dirty="0">
                <a:latin typeface="Arial Narrow" panose="020B0606020202030204" pitchFamily="34" charset="0"/>
              </a:rPr>
              <a:t>признает или отвергает существующие нормы поведения и правила;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Не </a:t>
            </a:r>
            <a:r>
              <a:rPr lang="ru-RU" sz="2000" dirty="0">
                <a:latin typeface="Arial Narrow" panose="020B0606020202030204" pitchFamily="34" charset="0"/>
              </a:rPr>
              <a:t>признает авторитетов;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Имеет </a:t>
            </a:r>
            <a:r>
              <a:rPr lang="ru-RU" sz="2000" dirty="0">
                <a:latin typeface="Arial Narrow" panose="020B0606020202030204" pitchFamily="34" charset="0"/>
              </a:rPr>
              <a:t>кумиров: революционеры прошлого и настоящего, Михаил </a:t>
            </a:r>
            <a:r>
              <a:rPr lang="ru-RU" sz="2000" dirty="0" err="1" smtClean="0">
                <a:latin typeface="Arial Narrow" panose="020B0606020202030204" pitchFamily="34" charset="0"/>
              </a:rPr>
              <a:t>Жлобицкий</a:t>
            </a:r>
            <a:r>
              <a:rPr lang="ru-RU" sz="2000" dirty="0">
                <a:latin typeface="Arial Narrow" panose="020B0606020202030204" pitchFamily="34" charset="0"/>
              </a:rPr>
              <a:t>, герой из фильма «V значит Вендетта».</a:t>
            </a:r>
          </a:p>
        </p:txBody>
      </p:sp>
    </p:spTree>
    <p:extLst>
      <p:ext uri="{BB962C8B-B14F-4D97-AF65-F5344CB8AC3E}">
        <p14:creationId xmlns:p14="http://schemas.microsoft.com/office/powerpoint/2010/main" val="3011995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Социальные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медиа в России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1149611"/>
              </p:ext>
            </p:extLst>
          </p:nvPr>
        </p:nvGraphicFramePr>
        <p:xfrm>
          <a:off x="838200" y="1825624"/>
          <a:ext cx="4721352" cy="4489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1352">
                  <a:extLst>
                    <a:ext uri="{9D8B030D-6E8A-4147-A177-3AD203B41FA5}">
                      <a16:colId xmlns:a16="http://schemas.microsoft.com/office/drawing/2014/main" val="69957953"/>
                    </a:ext>
                  </a:extLst>
                </a:gridCol>
              </a:tblGrid>
              <a:tr h="44898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936644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269630"/>
              </p:ext>
            </p:extLst>
          </p:nvPr>
        </p:nvGraphicFramePr>
        <p:xfrm>
          <a:off x="949452" y="1532191"/>
          <a:ext cx="4498848" cy="4846320"/>
        </p:xfrm>
        <a:graphic>
          <a:graphicData uri="http://schemas.openxmlformats.org/drawingml/2006/table">
            <a:tbl>
              <a:tblPr/>
              <a:tblGrid>
                <a:gridCol w="4498848">
                  <a:extLst>
                    <a:ext uri="{9D8B030D-6E8A-4147-A177-3AD203B41FA5}">
                      <a16:colId xmlns:a16="http://schemas.microsoft.com/office/drawing/2014/main" val="3150260132"/>
                    </a:ext>
                  </a:extLst>
                </a:gridCol>
              </a:tblGrid>
              <a:tr h="474268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230 млн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активных аккаунтов, пишущих на русском языке, которые принадлежат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80 млн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человек</a:t>
                      </a:r>
                      <a:endParaRPr lang="en-US" sz="24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89%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пользователей Интернет в России имеют аккаунты в социальных сетях. </a:t>
                      </a:r>
                      <a:endParaRPr lang="en-US" sz="24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143 минуты в день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пользователь в среднем проводит в социальных сетях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mpd="sng">
                      <a:solidFill>
                        <a:srgbClr val="336699"/>
                      </a:solidFill>
                      <a:prstDash val="solid"/>
                    </a:lnL>
                    <a:lnR w="9525" cmpd="sng">
                      <a:solidFill>
                        <a:srgbClr val="336699"/>
                      </a:solidFill>
                      <a:prstDash val="solid"/>
                    </a:lnR>
                    <a:lnT w="9525" cmpd="sng">
                      <a:solidFill>
                        <a:srgbClr val="336699"/>
                      </a:solidFill>
                      <a:prstDash val="solid"/>
                    </a:lnT>
                    <a:lnB w="9525" cmpd="sng">
                      <a:solidFill>
                        <a:srgbClr val="33669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970551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503297"/>
              </p:ext>
            </p:extLst>
          </p:nvPr>
        </p:nvGraphicFramePr>
        <p:xfrm>
          <a:off x="6083046" y="1532191"/>
          <a:ext cx="4636008" cy="4846320"/>
        </p:xfrm>
        <a:graphic>
          <a:graphicData uri="http://schemas.openxmlformats.org/drawingml/2006/table">
            <a:tbl>
              <a:tblPr/>
              <a:tblGrid>
                <a:gridCol w="4636008">
                  <a:extLst>
                    <a:ext uri="{9D8B030D-6E8A-4147-A177-3AD203B41FA5}">
                      <a16:colId xmlns:a16="http://schemas.microsoft.com/office/drawing/2014/main" val="1049458748"/>
                    </a:ext>
                  </a:extLst>
                </a:gridCol>
              </a:tblGrid>
              <a:tr h="474268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90 млн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сообщений в сутки публикуют в социальных медиа на русском языке. </a:t>
                      </a:r>
                      <a:endParaRPr lang="en-US" sz="24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В среднем у аккаунта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155 друзей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в социальных сетях. </a:t>
                      </a:r>
                      <a:endParaRPr lang="en-US" sz="24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До 100 тысяч </a:t>
                      </a:r>
                      <a:r>
                        <a:rPr lang="ru-RU" sz="24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лайков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в секунду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ставят пользователи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ВКонтакте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US" sz="24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9525" cmpd="sng">
                      <a:solidFill>
                        <a:srgbClr val="336699"/>
                      </a:solidFill>
                      <a:prstDash val="solid"/>
                    </a:lnL>
                    <a:lnR w="9525" cmpd="sng">
                      <a:solidFill>
                        <a:srgbClr val="336699"/>
                      </a:solidFill>
                      <a:prstDash val="solid"/>
                    </a:lnR>
                    <a:lnT w="9525" cmpd="sng">
                      <a:solidFill>
                        <a:srgbClr val="336699"/>
                      </a:solidFill>
                      <a:prstDash val="solid"/>
                    </a:lnT>
                    <a:lnB w="9525" cmpd="sng">
                      <a:solidFill>
                        <a:srgbClr val="33669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327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901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2615" y="464558"/>
            <a:ext cx="4836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ЛИНГВИСТИЧЕСКИЕ ПРИЗНАКИ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2615" y="987778"/>
            <a:ext cx="685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1. Использование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сленга и понятий анархизма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8512" y="1609344"/>
            <a:ext cx="31333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6020202030204" pitchFamily="34" charset="0"/>
              </a:rPr>
              <a:t>action </a:t>
            </a:r>
            <a:r>
              <a:rPr lang="en-US" sz="2000" dirty="0" err="1">
                <a:latin typeface="Arial Narrow" panose="020B0606020202030204" pitchFamily="34" charset="0"/>
              </a:rPr>
              <a:t>directe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 Narrow" panose="020B0606020202030204" pitchFamily="34" charset="0"/>
              </a:rPr>
              <a:t>crimethinc</a:t>
            </a:r>
            <a:r>
              <a:rPr lang="en-US" sz="2000" dirty="0" smtClean="0">
                <a:latin typeface="Arial Narrow" panose="020B0606020202030204" pitchFamily="34" charset="0"/>
              </a:rPr>
              <a:t>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 Narrow" panose="020B0606020202030204" pitchFamily="34" charset="0"/>
              </a:rPr>
              <a:t>international </a:t>
            </a:r>
            <a:r>
              <a:rPr lang="en-US" sz="2000" dirty="0">
                <a:latin typeface="Arial Narrow" panose="020B0606020202030204" pitchFamily="34" charset="0"/>
              </a:rPr>
              <a:t>workers association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 Narrow" panose="020B0606020202030204" pitchFamily="34" charset="0"/>
              </a:rPr>
              <a:t>wobblies</a:t>
            </a:r>
            <a:r>
              <a:rPr lang="en-US" sz="2000" dirty="0" smtClean="0">
                <a:latin typeface="Arial Narrow" panose="020B0606020202030204" pitchFamily="34" charset="0"/>
              </a:rPr>
              <a:t>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автономное </a:t>
            </a:r>
            <a:r>
              <a:rPr lang="ru-RU" sz="2000" dirty="0">
                <a:latin typeface="Arial Narrow" panose="020B0606020202030204" pitchFamily="34" charset="0"/>
              </a:rPr>
              <a:t>действие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ачк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банда </a:t>
            </a:r>
            <a:r>
              <a:rPr lang="ru-RU" sz="2000" dirty="0">
                <a:latin typeface="Arial Narrow" panose="020B0606020202030204" pitchFamily="34" charset="0"/>
              </a:rPr>
              <a:t>луки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блок </a:t>
            </a:r>
            <a:r>
              <a:rPr lang="ru-RU" sz="2000" dirty="0">
                <a:latin typeface="Arial Narrow" panose="020B0606020202030204" pitchFamily="34" charset="0"/>
              </a:rPr>
              <a:t>анархистов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борьба </a:t>
            </a:r>
            <a:r>
              <a:rPr lang="ru-RU" sz="2000" dirty="0">
                <a:latin typeface="Arial Narrow" panose="020B0606020202030204" pitchFamily="34" charset="0"/>
              </a:rPr>
              <a:t>с тоталитаризмом газета ситуация, журнал </a:t>
            </a:r>
            <a:r>
              <a:rPr lang="ru-RU" sz="2000" dirty="0" err="1">
                <a:latin typeface="Arial Narrow" panose="020B0606020202030204" pitchFamily="34" charset="0"/>
              </a:rPr>
              <a:t>автоном</a:t>
            </a:r>
            <a:r>
              <a:rPr lang="ru-RU" sz="2000" dirty="0">
                <a:latin typeface="Arial Narrow" panose="020B0606020202030204" pitchFamily="34" charset="0"/>
              </a:rPr>
              <a:t>, журнал </a:t>
            </a:r>
            <a:r>
              <a:rPr lang="ru-RU" sz="2000" dirty="0" smtClean="0">
                <a:latin typeface="Arial Narrow" panose="020B0606020202030204" pitchFamily="34" charset="0"/>
              </a:rPr>
              <a:t>винтовка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либертарные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коммунисты, </a:t>
            </a:r>
            <a:r>
              <a:rPr lang="ru-RU" sz="2000" dirty="0" err="1">
                <a:latin typeface="Arial Narrow" panose="020B0606020202030204" pitchFamily="34" charset="0"/>
              </a:rPr>
              <a:t>либертарный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коммунизм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анархия </a:t>
            </a:r>
            <a:r>
              <a:rPr lang="ru-RU" sz="2000" dirty="0">
                <a:latin typeface="Arial Narrow" panose="020B0606020202030204" pitchFamily="34" charset="0"/>
              </a:rPr>
              <a:t>– мать </a:t>
            </a:r>
            <a:r>
              <a:rPr lang="ru-RU" sz="2000" dirty="0" smtClean="0">
                <a:latin typeface="Arial Narrow" panose="020B0606020202030204" pitchFamily="34" charset="0"/>
              </a:rPr>
              <a:t>порядка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56299" y="1510998"/>
            <a:ext cx="30505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махновщина, </a:t>
            </a:r>
            <a:r>
              <a:rPr lang="ru-RU" sz="2000" dirty="0" err="1">
                <a:latin typeface="Arial Narrow" panose="020B0606020202030204" pitchFamily="34" charset="0"/>
              </a:rPr>
              <a:t>нестор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иванович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нестор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махно</a:t>
            </a:r>
            <a:endParaRPr lang="ru-RU" sz="2000" dirty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>
                <a:latin typeface="Arial Narrow" panose="020B0606020202030204" pitchFamily="34" charset="0"/>
              </a:rPr>
              <a:t>михаил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жлобицкий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мпст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мютюэлизм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мы против системы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пьер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прудон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р</a:t>
            </a:r>
            <a:r>
              <a:rPr lang="ru-RU" sz="2000" dirty="0" smtClean="0">
                <a:latin typeface="Arial Narrow" panose="020B0606020202030204" pitchFamily="34" charset="0"/>
              </a:rPr>
              <a:t>еволюционное действие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рикардо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санс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гарсия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рпау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сергей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нечаев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уоббли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>
                <a:latin typeface="Arial Narrow" panose="020B0606020202030204" pitchFamily="34" charset="0"/>
              </a:rPr>
              <a:t>фсб</a:t>
            </a:r>
            <a:r>
              <a:rPr lang="ru-RU" sz="2000" dirty="0">
                <a:latin typeface="Arial Narrow" panose="020B0606020202030204" pitchFamily="34" charset="0"/>
              </a:rPr>
              <a:t> главный террорист, </a:t>
            </a:r>
            <a:r>
              <a:rPr lang="ru-RU" sz="2000" dirty="0" err="1">
                <a:latin typeface="Arial Narrow" panose="020B0606020202030204" pitchFamily="34" charset="0"/>
              </a:rPr>
              <a:t>фсб</a:t>
            </a:r>
            <a:r>
              <a:rPr lang="ru-RU" sz="2000" dirty="0">
                <a:latin typeface="Arial Narrow" panose="020B0606020202030204" pitchFamily="34" charset="0"/>
              </a:rPr>
              <a:t> пытает ваших детей, </a:t>
            </a:r>
            <a:r>
              <a:rPr lang="ru-RU" sz="2000" dirty="0" err="1">
                <a:latin typeface="Arial Narrow" panose="020B0606020202030204" pitchFamily="34" charset="0"/>
              </a:rPr>
              <a:t>фсб</a:t>
            </a:r>
            <a:r>
              <a:rPr lang="ru-RU" sz="2000" dirty="0">
                <a:latin typeface="Arial Narrow" panose="020B0606020202030204" pitchFamily="34" charset="0"/>
              </a:rPr>
              <a:t> пытает </a:t>
            </a:r>
            <a:r>
              <a:rPr lang="ru-RU" sz="2000" dirty="0" err="1">
                <a:latin typeface="Arial Narrow" panose="020B0606020202030204" pitchFamily="34" charset="0"/>
              </a:rPr>
              <a:t>россию</a:t>
            </a:r>
            <a:endParaRPr lang="ru-RU" sz="2000" dirty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81341" y="1609344"/>
            <a:ext cx="29260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черная </a:t>
            </a:r>
            <a:r>
              <a:rPr lang="ru-RU" sz="2000" dirty="0">
                <a:latin typeface="Arial Narrow" panose="020B0606020202030204" pitchFamily="34" charset="0"/>
              </a:rPr>
              <a:t>гвардия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черное </a:t>
            </a:r>
            <a:r>
              <a:rPr lang="ru-RU" sz="2000" dirty="0">
                <a:latin typeface="Arial Narrow" panose="020B0606020202030204" pitchFamily="34" charset="0"/>
              </a:rPr>
              <a:t>знамя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черные </a:t>
            </a:r>
            <a:r>
              <a:rPr lang="ru-RU" sz="2000" dirty="0">
                <a:latin typeface="Arial Narrow" panose="020B0606020202030204" pitchFamily="34" charset="0"/>
              </a:rPr>
              <a:t>орды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черные </a:t>
            </a:r>
            <a:r>
              <a:rPr lang="ru-RU" sz="2000" dirty="0">
                <a:latin typeface="Arial Narrow" panose="020B0606020202030204" pitchFamily="34" charset="0"/>
              </a:rPr>
              <a:t>полковники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ч</a:t>
            </a:r>
            <a:r>
              <a:rPr lang="ru-RU" sz="2000" dirty="0" smtClean="0">
                <a:latin typeface="Arial Narrow" panose="020B0606020202030204" pitchFamily="34" charset="0"/>
              </a:rPr>
              <a:t>ерный </a:t>
            </a:r>
            <a:r>
              <a:rPr lang="ru-RU" sz="2000" dirty="0">
                <a:latin typeface="Arial Narrow" panose="020B0606020202030204" pitchFamily="34" charset="0"/>
              </a:rPr>
              <a:t>крест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юрская федерация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>
                <a:latin typeface="Arial Narrow" panose="020B0606020202030204" pitchFamily="34" charset="0"/>
              </a:rPr>
              <a:t>а</a:t>
            </a:r>
            <a:r>
              <a:rPr lang="ru-RU" sz="2000" dirty="0" err="1" smtClean="0">
                <a:latin typeface="Arial Narrow" panose="020B0606020202030204" pitchFamily="34" charset="0"/>
              </a:rPr>
              <a:t>втономизм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анархизм</a:t>
            </a:r>
            <a:r>
              <a:rPr lang="ru-RU" sz="2000" dirty="0">
                <a:latin typeface="Arial Narrow" panose="020B0606020202030204" pitchFamily="34" charset="0"/>
              </a:rPr>
              <a:t>, анархист, анархия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иллегализм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Arial Narrow" panose="020B0606020202030204" pitchFamily="34" charset="0"/>
              </a:rPr>
              <a:t>нечаевщина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389120" y="1901952"/>
            <a:ext cx="0" cy="3864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974076" y="1901952"/>
            <a:ext cx="12192" cy="3864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623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6048" y="499872"/>
            <a:ext cx="8631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2. Использование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в речи лозунгов и политических </a:t>
            </a:r>
            <a:r>
              <a:rPr lang="ru-RU" sz="2800" dirty="0" err="1">
                <a:solidFill>
                  <a:srgbClr val="1F4E79"/>
                </a:solidFill>
                <a:latin typeface="Arial Narrow" panose="020B0606020202030204" pitchFamily="34" charset="0"/>
              </a:rPr>
              <a:t>кричалок</a:t>
            </a:r>
            <a:endParaRPr lang="ru-RU" sz="2800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6048" y="1524000"/>
            <a:ext cx="496214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«</a:t>
            </a:r>
            <a:r>
              <a:rPr lang="ru-RU" sz="2000" dirty="0" err="1">
                <a:latin typeface="Arial Narrow" panose="020B0606020202030204" pitchFamily="34" charset="0"/>
              </a:rPr>
              <a:t>Свобда</a:t>
            </a:r>
            <a:r>
              <a:rPr lang="ru-RU" sz="2000" dirty="0">
                <a:latin typeface="Arial Narrow" panose="020B0606020202030204" pitchFamily="34" charset="0"/>
              </a:rPr>
              <a:t> или смерть»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Мы отрицаем государство, потому что государство отрицает свободу»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Анархия — мать порядка!»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Собственность — это кража»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Буржуев – на нары, рабочих – на Канары</a:t>
            </a:r>
            <a:r>
              <a:rPr lang="ru-RU" sz="2000" dirty="0" smtClean="0">
                <a:latin typeface="Arial Narrow" panose="020B0606020202030204" pitchFamily="34" charset="0"/>
              </a:rPr>
              <a:t>!»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Борись за класс, а не за расу</a:t>
            </a:r>
            <a:r>
              <a:rPr lang="ru-RU" sz="2000" dirty="0" smtClean="0">
                <a:latin typeface="Arial Narrow" panose="020B0606020202030204" pitchFamily="34" charset="0"/>
              </a:rPr>
              <a:t>!»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«Власть рождает паразитов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«Ешь богатых»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Жизнь, порядок – анархия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«Запрещено </a:t>
            </a:r>
            <a:r>
              <a:rPr lang="ru-RU" sz="2000" dirty="0">
                <a:latin typeface="Arial Narrow" panose="020B0606020202030204" pitchFamily="34" charset="0"/>
              </a:rPr>
              <a:t>запрещать»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37376" y="1524000"/>
            <a:ext cx="46817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Мир, созидание – анархия»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Мир народам, война властям</a:t>
            </a:r>
            <a:r>
              <a:rPr lang="ru-RU" sz="2000" dirty="0" smtClean="0">
                <a:latin typeface="Arial Narrow" panose="020B0606020202030204" pitchFamily="34" charset="0"/>
              </a:rPr>
              <a:t>!»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«Начальник </a:t>
            </a:r>
            <a:r>
              <a:rPr lang="ru-RU" sz="2000" dirty="0">
                <a:latin typeface="Arial Narrow" panose="020B0606020202030204" pitchFamily="34" charset="0"/>
              </a:rPr>
              <a:t>нуждается в тебе, ты не нуждаешься в начальнике»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Наша родина-весь мир, наш закон-свобода</a:t>
            </a:r>
            <a:r>
              <a:rPr lang="ru-RU" sz="2000" dirty="0" smtClean="0">
                <a:latin typeface="Arial Narrow" panose="020B0606020202030204" pitchFamily="34" charset="0"/>
              </a:rPr>
              <a:t>!»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Наше решение - самоуправление!»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Не верь. Не бойся. Не проси»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Не выбирай кого-то - решай сам»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Убей в себе государство!»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08192" y="1889760"/>
            <a:ext cx="0" cy="28043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9696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256" y="458164"/>
            <a:ext cx="11692128" cy="739712"/>
          </a:xfrm>
        </p:spPr>
        <p:txBody>
          <a:bodyPr>
            <a:noAutofit/>
          </a:bodyPr>
          <a:lstStyle/>
          <a:p>
            <a:r>
              <a:rPr lang="ru-RU" sz="34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Признаки участия в группах, посвященных </a:t>
            </a:r>
            <a:r>
              <a:rPr lang="ru-RU" sz="3400" b="1" dirty="0" err="1" smtClean="0">
                <a:solidFill>
                  <a:srgbClr val="1F4E79"/>
                </a:solidFill>
                <a:latin typeface="Arial Narrow" panose="020B0606020202030204" pitchFamily="34" charset="0"/>
              </a:rPr>
              <a:t>девиантному</a:t>
            </a:r>
            <a:r>
              <a:rPr lang="ru-RU" sz="34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 поведению: шок-контент, убийства, серийные убийства, пытки</a:t>
            </a:r>
            <a:endParaRPr lang="ru-RU" sz="3400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1104" y="1414790"/>
            <a:ext cx="8644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ПОВЕДЕНЧЕСКИЕ ПРИЗНАКИ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760" y="1938010"/>
            <a:ext cx="570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1. Характерные взгляды и мнения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1104" y="2461230"/>
            <a:ext cx="5279136" cy="4255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Высказывает одобрение и сочувствие убийцам, маньякам</a:t>
            </a:r>
            <a:r>
              <a:rPr lang="ru-RU" sz="2000" dirty="0" smtClean="0">
                <a:latin typeface="Arial Narrow" panose="020B0606020202030204" pitchFamily="34" charset="0"/>
              </a:rPr>
              <a:t>, преступникам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Интересуется </a:t>
            </a:r>
            <a:r>
              <a:rPr lang="ru-RU" sz="2000" dirty="0">
                <a:latin typeface="Arial Narrow" panose="020B0606020202030204" pitchFamily="34" charset="0"/>
              </a:rPr>
              <a:t>материалами с шок-контентом: убийствами</a:t>
            </a:r>
            <a:r>
              <a:rPr lang="ru-RU" sz="2000" dirty="0" smtClean="0">
                <a:latin typeface="Arial Narrow" panose="020B0606020202030204" pitchFamily="34" charset="0"/>
              </a:rPr>
              <a:t>, самоубийствами</a:t>
            </a:r>
            <a:r>
              <a:rPr lang="ru-RU" sz="2000" dirty="0">
                <a:latin typeface="Arial Narrow" panose="020B0606020202030204" pitchFamily="34" charset="0"/>
              </a:rPr>
              <a:t>, происшествиями, терроризмом, пытками</a:t>
            </a:r>
            <a:r>
              <a:rPr lang="ru-RU" sz="2000" dirty="0" smtClean="0">
                <a:latin typeface="Arial Narrow" panose="020B0606020202030204" pitchFamily="34" charset="0"/>
              </a:rPr>
              <a:t>, изнасилованиями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smtClean="0">
                <a:latin typeface="Arial Narrow" panose="020B0606020202030204" pitchFamily="34" charset="0"/>
              </a:rPr>
              <a:t>живодёрством;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Имеет </a:t>
            </a:r>
            <a:r>
              <a:rPr lang="ru-RU" sz="2000" dirty="0">
                <a:latin typeface="Arial Narrow" panose="020B0606020202030204" pitchFamily="34" charset="0"/>
              </a:rPr>
              <a:t>кумиров: знаменитые преступники, маньяки, убийцы</a:t>
            </a:r>
            <a:r>
              <a:rPr lang="ru-RU" sz="2000" dirty="0" smtClean="0">
                <a:latin typeface="Arial Narrow" panose="020B0606020202030204" pitchFamily="34" charset="0"/>
              </a:rPr>
              <a:t>, террористы</a:t>
            </a:r>
            <a:r>
              <a:rPr lang="ru-RU" sz="2000" dirty="0">
                <a:latin typeface="Arial Narrow" panose="020B0606020202030204" pitchFamily="34" charset="0"/>
              </a:rPr>
              <a:t>, диктаторы, злодеи из </a:t>
            </a:r>
            <a:r>
              <a:rPr lang="ru-RU" sz="2000" dirty="0" smtClean="0">
                <a:latin typeface="Arial Narrow" panose="020B0606020202030204" pitchFamily="34" charset="0"/>
              </a:rPr>
              <a:t>фильмов;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Называет </a:t>
            </a:r>
            <a:r>
              <a:rPr lang="ru-RU" sz="2000" dirty="0">
                <a:latin typeface="Arial Narrow" panose="020B0606020202030204" pitchFamily="34" charset="0"/>
              </a:rPr>
              <a:t>себя антигероем или злодеем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Интересуется оружием, возможно, носит его с собой;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71616" y="2461230"/>
            <a:ext cx="563270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Выражает </a:t>
            </a:r>
            <a:r>
              <a:rPr lang="ru-RU" sz="2000" dirty="0">
                <a:latin typeface="Arial Narrow" panose="020B0606020202030204" pitchFamily="34" charset="0"/>
              </a:rPr>
              <a:t>желание поучаствовать в чем-то </a:t>
            </a:r>
            <a:r>
              <a:rPr lang="ru-RU" sz="2000" dirty="0" smtClean="0">
                <a:latin typeface="Arial Narrow" panose="020B0606020202030204" pitchFamily="34" charset="0"/>
              </a:rPr>
              <a:t>шокирующем и </a:t>
            </a:r>
            <a:r>
              <a:rPr lang="ru-RU" sz="2000" dirty="0">
                <a:latin typeface="Arial Narrow" panose="020B0606020202030204" pitchFamily="34" charset="0"/>
              </a:rPr>
              <a:t>ужасном;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Проявляет </a:t>
            </a:r>
            <a:r>
              <a:rPr lang="ru-RU" sz="2000" dirty="0">
                <a:latin typeface="Arial Narrow" panose="020B0606020202030204" pitchFamily="34" charset="0"/>
              </a:rPr>
              <a:t>интерес к экстремизму, национализму</a:t>
            </a:r>
            <a:r>
              <a:rPr lang="ru-RU" sz="2000" dirty="0" smtClean="0">
                <a:latin typeface="Arial Narrow" panose="020B0606020202030204" pitchFamily="34" charset="0"/>
              </a:rPr>
              <a:t>, радикальности взглядов;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Проявляет </a:t>
            </a:r>
            <a:r>
              <a:rPr lang="ru-RU" sz="2000" dirty="0">
                <a:latin typeface="Arial Narrow" panose="020B0606020202030204" pitchFamily="34" charset="0"/>
              </a:rPr>
              <a:t>интерес к массовым убийцам, </a:t>
            </a:r>
            <a:r>
              <a:rPr lang="ru-RU" sz="2000" dirty="0" smtClean="0">
                <a:latin typeface="Arial Narrow" panose="020B0606020202030204" pitchFamily="34" charset="0"/>
              </a:rPr>
              <a:t>предпринимает попытки </a:t>
            </a:r>
            <a:r>
              <a:rPr lang="ru-RU" sz="2000" dirty="0">
                <a:latin typeface="Arial Narrow" panose="020B0606020202030204" pitchFamily="34" charset="0"/>
              </a:rPr>
              <a:t>подражания </a:t>
            </a:r>
            <a:r>
              <a:rPr lang="ru-RU" sz="2000" dirty="0" smtClean="0">
                <a:latin typeface="Arial Narrow" panose="020B0606020202030204" pitchFamily="34" charset="0"/>
              </a:rPr>
              <a:t>им;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Интересуется взрывчатыми веществами</a:t>
            </a:r>
            <a:r>
              <a:rPr lang="ru-RU" sz="2000" dirty="0">
                <a:latin typeface="Arial Narrow" panose="020B0606020202030204" pitchFamily="34" charset="0"/>
              </a:rPr>
              <a:t>, взрывами, </a:t>
            </a:r>
            <a:r>
              <a:rPr lang="ru-RU" sz="2000" dirty="0" smtClean="0">
                <a:latin typeface="Arial Narrow" panose="020B0606020202030204" pitchFamily="34" charset="0"/>
              </a:rPr>
              <a:t>поджогами;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Остро </a:t>
            </a:r>
            <a:r>
              <a:rPr lang="ru-RU" sz="2000" dirty="0">
                <a:latin typeface="Arial Narrow" panose="020B0606020202030204" pitchFamily="34" charset="0"/>
              </a:rPr>
              <a:t>негативно высказывается о людях, </a:t>
            </a:r>
            <a:r>
              <a:rPr lang="ru-RU" sz="2000" dirty="0" smtClean="0">
                <a:latin typeface="Arial Narrow" panose="020B0606020202030204" pitchFamily="34" charset="0"/>
              </a:rPr>
              <a:t>организациях, государстве</a:t>
            </a:r>
            <a:r>
              <a:rPr lang="ru-RU" sz="2000" dirty="0">
                <a:latin typeface="Arial Narrow" panose="020B0606020202030204" pitchFamily="34" charset="0"/>
              </a:rPr>
              <a:t>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815584" y="2816352"/>
            <a:ext cx="12192" cy="2968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218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2208" y="658368"/>
            <a:ext cx="10436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2. Эмоциональные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отклонения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2208" y="1341120"/>
            <a:ext cx="10436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Эмоциональные нарушения, проявляющиеся в неадекватной реакции на эмоционально заряженные ситуации, например: радуется плохому, грустит от хорошего;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Проявление </a:t>
            </a:r>
            <a:r>
              <a:rPr lang="ru-RU" sz="2000" dirty="0">
                <a:latin typeface="Arial Narrow" panose="020B0606020202030204" pitchFamily="34" charset="0"/>
              </a:rPr>
              <a:t>психических отклонений, проявления депрессии и суицидального </a:t>
            </a:r>
            <a:r>
              <a:rPr lang="ru-RU" sz="2000" dirty="0" smtClean="0">
                <a:latin typeface="Arial Narrow" panose="020B0606020202030204" pitchFamily="34" charset="0"/>
              </a:rPr>
              <a:t>поведения;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Проявление </a:t>
            </a:r>
            <a:r>
              <a:rPr lang="ru-RU" sz="2000" dirty="0">
                <a:latin typeface="Arial Narrow" panose="020B0606020202030204" pitchFamily="34" charset="0"/>
              </a:rPr>
              <a:t>в поведении склонности к насилию любой направленности: оскорбляет окружающих, причиняет физическую боль, бросает друзей в опасности, подстрекает окружающих к риску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2208" y="3439644"/>
            <a:ext cx="10436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3. Социальные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отклонения и характерное поведение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2208" y="4122396"/>
            <a:ext cx="104363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Имеет малое количество друзей, нежелание завести дружбу;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Имеет </a:t>
            </a:r>
            <a:r>
              <a:rPr lang="ru-RU" sz="2000" dirty="0">
                <a:latin typeface="Arial Narrow" panose="020B0606020202030204" pitchFamily="34" charset="0"/>
              </a:rPr>
              <a:t>в окружении людей со схожими признаками риска;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Использует </a:t>
            </a:r>
            <a:r>
              <a:rPr lang="ru-RU" sz="2000" dirty="0">
                <a:latin typeface="Arial Narrow" panose="020B0606020202030204" pitchFamily="34" charset="0"/>
              </a:rPr>
              <a:t>предметы как оружие: линейка, ручка, тяжёлые предметы;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Проявляет </a:t>
            </a:r>
            <a:r>
              <a:rPr lang="ru-RU" sz="2000" dirty="0">
                <a:latin typeface="Arial Narrow" panose="020B0606020202030204" pitchFamily="34" charset="0"/>
              </a:rPr>
              <a:t>жестокость к детям и животным.</a:t>
            </a:r>
          </a:p>
        </p:txBody>
      </p:sp>
    </p:spTree>
    <p:extLst>
      <p:ext uri="{BB962C8B-B14F-4D97-AF65-F5344CB8AC3E}">
        <p14:creationId xmlns:p14="http://schemas.microsoft.com/office/powerpoint/2010/main" val="23991069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7280" y="451104"/>
            <a:ext cx="10119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ЛИНГВИСТИЧЕСКИЕ ПРИЗНАКИ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97280" y="974324"/>
            <a:ext cx="10119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1. Использование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в речи слов и словосочетаний: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1248" y="1497544"/>
            <a:ext cx="34381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сожру вас бойтесь меня,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вам </a:t>
            </a:r>
            <a:r>
              <a:rPr lang="ru-RU" sz="2000" dirty="0">
                <a:latin typeface="Arial Narrow" panose="020B0606020202030204" pitchFamily="34" charset="0"/>
              </a:rPr>
              <a:t>стоит бояться меня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буду </a:t>
            </a:r>
            <a:r>
              <a:rPr lang="ru-RU" sz="2000" dirty="0">
                <a:latin typeface="Arial Narrow" panose="020B0606020202030204" pitchFamily="34" charset="0"/>
              </a:rPr>
              <a:t>издеваться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буду </a:t>
            </a:r>
            <a:r>
              <a:rPr lang="ru-RU" sz="2000" dirty="0">
                <a:latin typeface="Arial Narrow" panose="020B0606020202030204" pitchFamily="34" charset="0"/>
              </a:rPr>
              <a:t>кошмаром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буду </a:t>
            </a:r>
            <a:r>
              <a:rPr lang="ru-RU" sz="2000" dirty="0">
                <a:latin typeface="Arial Narrow" panose="020B0606020202030204" pitchFamily="34" charset="0"/>
              </a:rPr>
              <a:t>насиловать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буду </a:t>
            </a:r>
            <a:r>
              <a:rPr lang="ru-RU" sz="2000" dirty="0">
                <a:latin typeface="Arial Narrow" panose="020B0606020202030204" pitchFamily="34" charset="0"/>
              </a:rPr>
              <a:t>самым страшным, буду самым ужасным, буду сеять ужас, буду сеять хаос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всажу </a:t>
            </a:r>
            <a:r>
              <a:rPr lang="ru-RU" sz="2000" dirty="0">
                <a:latin typeface="Arial Narrow" panose="020B0606020202030204" pitchFamily="34" charset="0"/>
              </a:rPr>
              <a:t>в сердце, всажу нож, всех порежу, горло перережу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все </a:t>
            </a:r>
            <a:r>
              <a:rPr lang="ru-RU" sz="2000" dirty="0">
                <a:latin typeface="Arial Narrow" panose="020B0606020202030204" pitchFamily="34" charset="0"/>
              </a:rPr>
              <a:t>должны умереть, все умрете, вы будете умирать, вы скоро сдохнете, вы умрете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вы </a:t>
            </a:r>
            <a:r>
              <a:rPr lang="ru-RU" sz="2000" dirty="0">
                <a:latin typeface="Arial Narrow" panose="020B0606020202030204" pitchFamily="34" charset="0"/>
              </a:rPr>
              <a:t>не достойны жизни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выбираем </a:t>
            </a:r>
            <a:r>
              <a:rPr lang="ru-RU" sz="2000" dirty="0">
                <a:latin typeface="Arial Narrow" panose="020B0606020202030204" pitchFamily="34" charset="0"/>
              </a:rPr>
              <a:t>себе жертв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35424" y="1497543"/>
            <a:ext cx="34503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выкопаю труп, выпотрошу труп, закопаю труп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готовьте </a:t>
            </a:r>
            <a:r>
              <a:rPr lang="ru-RU" sz="2000" dirty="0">
                <a:latin typeface="Arial Narrow" panose="020B0606020202030204" pitchFamily="34" charset="0"/>
              </a:rPr>
              <a:t>гроб, готовьте могилу, готовь гроб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должны </a:t>
            </a:r>
            <a:r>
              <a:rPr lang="ru-RU" sz="2000" dirty="0">
                <a:latin typeface="Arial Narrow" panose="020B0606020202030204" pitchFamily="34" charset="0"/>
              </a:rPr>
              <a:t>быть </a:t>
            </a:r>
            <a:r>
              <a:rPr lang="ru-RU" sz="2000" dirty="0" smtClean="0">
                <a:latin typeface="Arial Narrow" panose="020B0606020202030204" pitchFamily="34" charset="0"/>
              </a:rPr>
              <a:t>расстреляны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должны умереть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было бы оружие, я бы…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вас </a:t>
            </a:r>
            <a:r>
              <a:rPr lang="ru-RU" sz="2000" dirty="0">
                <a:latin typeface="Arial Narrow" panose="020B0606020202030204" pitchFamily="34" charset="0"/>
              </a:rPr>
              <a:t>нужно убить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взлетит </a:t>
            </a:r>
            <a:r>
              <a:rPr lang="ru-RU" sz="2000" dirty="0">
                <a:latin typeface="Arial Narrow" panose="020B0606020202030204" pitchFamily="34" charset="0"/>
              </a:rPr>
              <a:t>на воздух, взорвать к чертям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вломлюсь </a:t>
            </a:r>
            <a:r>
              <a:rPr lang="ru-RU" sz="2000" dirty="0">
                <a:latin typeface="Arial Narrow" panose="020B0606020202030204" pitchFamily="34" charset="0"/>
              </a:rPr>
              <a:t>в…, вломлюсь к…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возьмем </a:t>
            </a:r>
            <a:r>
              <a:rPr lang="ru-RU" sz="2000" dirty="0">
                <a:latin typeface="Arial Narrow" panose="020B0606020202030204" pitchFamily="34" charset="0"/>
              </a:rPr>
              <a:t>в заложники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время </a:t>
            </a:r>
            <a:r>
              <a:rPr lang="ru-RU" sz="2000" dirty="0">
                <a:latin typeface="Arial Narrow" panose="020B0606020202030204" pitchFamily="34" charset="0"/>
              </a:rPr>
              <a:t>отправиться в ад, встретимся в аду, до встречи в аду, заберу вас в ад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41792" y="1497544"/>
            <a:ext cx="33162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заберу ваши жизни, заберу с собой в мир иной, заберу с собой в преисподнюю, заберу с собой на тот свет, заберу твою </a:t>
            </a:r>
            <a:r>
              <a:rPr lang="ru-RU" sz="2000" dirty="0" smtClean="0">
                <a:latin typeface="Arial Narrow" panose="020B0606020202030204" pitchFamily="34" charset="0"/>
              </a:rPr>
              <a:t>жизнь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заложу </a:t>
            </a:r>
            <a:r>
              <a:rPr lang="ru-RU" sz="2000" dirty="0">
                <a:latin typeface="Arial Narrow" panose="020B0606020202030204" pitchFamily="34" charset="0"/>
              </a:rPr>
              <a:t>бомбу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их </a:t>
            </a:r>
            <a:r>
              <a:rPr lang="ru-RU" sz="2000" dirty="0">
                <a:latin typeface="Arial Narrow" panose="020B0606020202030204" pitchFamily="34" charset="0"/>
              </a:rPr>
              <a:t>нужно убить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как </a:t>
            </a:r>
            <a:r>
              <a:rPr lang="ru-RU" sz="2000" dirty="0">
                <a:latin typeface="Arial Narrow" panose="020B0606020202030204" pitchFamily="34" charset="0"/>
              </a:rPr>
              <a:t>избавиться от трупа, как спрятать труп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люблю </a:t>
            </a:r>
            <a:r>
              <a:rPr lang="ru-RU" sz="2000" dirty="0">
                <a:latin typeface="Arial Narrow" panose="020B0606020202030204" pitchFamily="34" charset="0"/>
              </a:rPr>
              <a:t>вид крови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могу </a:t>
            </a:r>
            <a:r>
              <a:rPr lang="ru-RU" sz="2000" dirty="0">
                <a:latin typeface="Arial Narrow" panose="020B0606020202030204" pitchFamily="34" charset="0"/>
              </a:rPr>
              <a:t>предложить самоубийство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могу </a:t>
            </a:r>
            <a:r>
              <a:rPr lang="ru-RU" sz="2000" dirty="0">
                <a:latin typeface="Arial Narrow" panose="020B0606020202030204" pitchFamily="34" charset="0"/>
              </a:rPr>
              <a:t>предложить убийство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могу убить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убить </a:t>
            </a:r>
            <a:r>
              <a:rPr lang="ru-RU" sz="2000" dirty="0">
                <a:latin typeface="Arial Narrow" panose="020B0606020202030204" pitchFamily="34" charset="0"/>
              </a:rPr>
              <a:t>человека легко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89120" y="1853184"/>
            <a:ext cx="24384" cy="3974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101584" y="1853184"/>
            <a:ext cx="24384" cy="3974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25601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2896" y="609600"/>
            <a:ext cx="10082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Признаки участия в группах </a:t>
            </a:r>
            <a:r>
              <a:rPr lang="ru-RU" sz="4400" b="1" dirty="0" err="1" smtClean="0">
                <a:solidFill>
                  <a:srgbClr val="1F4E79"/>
                </a:solidFill>
                <a:latin typeface="Arial Narrow" panose="020B0606020202030204" pitchFamily="34" charset="0"/>
              </a:rPr>
              <a:t>скулшутинга</a:t>
            </a:r>
            <a:endParaRPr lang="ru-RU" sz="4400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2896" y="1469808"/>
            <a:ext cx="7656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ПОВЕДЕНЧЕСКИЕ ПРИЗНАКИ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2896" y="2083796"/>
            <a:ext cx="587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1. Внешний вид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719" y="2697786"/>
            <a:ext cx="1212913" cy="18226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954" y="2607017"/>
            <a:ext cx="1222166" cy="19134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4442" y="2697784"/>
            <a:ext cx="1822149" cy="18221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2913" y="2697784"/>
            <a:ext cx="1832626" cy="18326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86256" y="4621180"/>
            <a:ext cx="9656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Подражание </a:t>
            </a:r>
            <a:r>
              <a:rPr lang="ru-RU" sz="2000" dirty="0" err="1">
                <a:latin typeface="Arial Narrow" panose="020B0606020202030204" pitchFamily="34" charset="0"/>
              </a:rPr>
              <a:t>скулшутерам</a:t>
            </a:r>
            <a:r>
              <a:rPr lang="ru-RU" sz="2000" dirty="0">
                <a:latin typeface="Arial Narrow" panose="020B0606020202030204" pitchFamily="34" charset="0"/>
              </a:rPr>
              <a:t> во внешнем виде (одежда, прически, аксессуары), в речи (ключевые фразы и лингвистические особенности), в мимике и жестах, в поведении (режим дня, увлечения, симпатии/антипатии и т.п</a:t>
            </a:r>
            <a:r>
              <a:rPr lang="ru-RU" sz="2000" dirty="0" smtClean="0">
                <a:latin typeface="Arial Narrow" panose="020B0606020202030204" pitchFamily="34" charset="0"/>
              </a:rPr>
              <a:t>.)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Использование нацисткой, фашисткой и </a:t>
            </a:r>
            <a:r>
              <a:rPr lang="ru-RU" sz="2000" dirty="0" smtClean="0">
                <a:latin typeface="Arial Narrow" panose="020B0606020202030204" pitchFamily="34" charset="0"/>
              </a:rPr>
              <a:t>сатанинской символики</a:t>
            </a:r>
            <a:r>
              <a:rPr lang="ru-RU" sz="2000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14839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9472" y="28041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2. Характерные интересы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09472" y="803636"/>
            <a:ext cx="991209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Проявляет интерес к </a:t>
            </a:r>
            <a:r>
              <a:rPr lang="ru-RU" sz="2000" dirty="0" err="1">
                <a:latin typeface="Arial Narrow" panose="020B0606020202030204" pitchFamily="34" charset="0"/>
              </a:rPr>
              <a:t>скулшутингу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скулшутерам</a:t>
            </a:r>
            <a:r>
              <a:rPr lang="ru-RU" sz="2000" dirty="0">
                <a:latin typeface="Arial Narrow" panose="020B0606020202030204" pitchFamily="34" charset="0"/>
              </a:rPr>
              <a:t>, убийствам и убийцам;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Признается </a:t>
            </a:r>
            <a:r>
              <a:rPr lang="ru-RU" sz="2000" dirty="0">
                <a:latin typeface="Arial Narrow" panose="020B0606020202030204" pitchFamily="34" charset="0"/>
              </a:rPr>
              <a:t>в любви или выражение </a:t>
            </a:r>
            <a:r>
              <a:rPr lang="ru-RU" sz="2000" dirty="0" err="1">
                <a:latin typeface="Arial Narrow" panose="020B0606020202030204" pitchFamily="34" charset="0"/>
              </a:rPr>
              <a:t>эмпатии</a:t>
            </a:r>
            <a:r>
              <a:rPr lang="ru-RU" sz="2000" dirty="0">
                <a:latin typeface="Arial Narrow" panose="020B0606020202030204" pitchFamily="34" charset="0"/>
              </a:rPr>
              <a:t> убийцам;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Имеет </a:t>
            </a:r>
            <a:r>
              <a:rPr lang="ru-RU" sz="2000" dirty="0">
                <a:latin typeface="Arial Narrow" panose="020B0606020202030204" pitchFamily="34" charset="0"/>
              </a:rPr>
              <a:t>большое количество аудиозаписей, характерных для культуры </a:t>
            </a:r>
            <a:r>
              <a:rPr lang="ru-RU" sz="2000" dirty="0" err="1">
                <a:latin typeface="Arial Narrow" panose="020B0606020202030204" pitchFamily="34" charset="0"/>
              </a:rPr>
              <a:t>скулшутеров</a:t>
            </a:r>
            <a:r>
              <a:rPr lang="ru-RU" sz="2000" dirty="0">
                <a:latin typeface="Arial Narrow" panose="020B0606020202030204" pitchFamily="34" charset="0"/>
              </a:rPr>
              <a:t>: </a:t>
            </a:r>
            <a:r>
              <a:rPr lang="ru-RU" sz="2000" dirty="0" err="1">
                <a:latin typeface="Arial Narrow" panose="020B0606020202030204" pitchFamily="34" charset="0"/>
              </a:rPr>
              <a:t>Foster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 smtClean="0">
                <a:latin typeface="Arial Narrow" panose="020B0606020202030204" pitchFamily="34" charset="0"/>
              </a:rPr>
              <a:t>The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 err="1" smtClean="0">
                <a:latin typeface="Arial Narrow" panose="020B0606020202030204" pitchFamily="34" charset="0"/>
              </a:rPr>
              <a:t>People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- </a:t>
            </a:r>
            <a:r>
              <a:rPr lang="ru-RU" sz="2000" dirty="0" err="1">
                <a:latin typeface="Arial Narrow" panose="020B0606020202030204" pitchFamily="34" charset="0"/>
              </a:rPr>
              <a:t>Pumped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up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Kicks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Rammstein</a:t>
            </a:r>
            <a:r>
              <a:rPr lang="ru-RU" sz="2000" dirty="0">
                <a:latin typeface="Arial Narrow" panose="020B0606020202030204" pitchFamily="34" charset="0"/>
              </a:rPr>
              <a:t>, KMFDM и другие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Имеет глубокие знания о </a:t>
            </a:r>
            <a:r>
              <a:rPr lang="ru-RU" sz="2000" dirty="0" err="1">
                <a:latin typeface="Arial Narrow" panose="020B0606020202030204" pitchFamily="34" charset="0"/>
              </a:rPr>
              <a:t>скулшутинге</a:t>
            </a:r>
            <a:r>
              <a:rPr lang="ru-RU" sz="2000" dirty="0">
                <a:latin typeface="Arial Narrow" panose="020B0606020202030204" pitchFamily="34" charset="0"/>
              </a:rPr>
              <a:t>, насилии, </a:t>
            </a:r>
            <a:r>
              <a:rPr lang="ru-RU" sz="2000" dirty="0" smtClean="0">
                <a:latin typeface="Arial Narrow" panose="020B0606020202030204" pitchFamily="34" charset="0"/>
              </a:rPr>
              <a:t>личности убийц</a:t>
            </a:r>
            <a:r>
              <a:rPr lang="ru-RU" sz="2000" dirty="0">
                <a:latin typeface="Arial Narrow" panose="020B0606020202030204" pitchFamily="34" charset="0"/>
              </a:rPr>
              <a:t>: дневниковые записи, записи из медицинских карт</a:t>
            </a:r>
            <a:r>
              <a:rPr lang="ru-RU" sz="2000" dirty="0" smtClean="0">
                <a:latin typeface="Arial Narrow" panose="020B0606020202030204" pitchFamily="34" charset="0"/>
              </a:rPr>
              <a:t>, фото </a:t>
            </a:r>
            <a:r>
              <a:rPr lang="ru-RU" sz="2000" dirty="0">
                <a:latin typeface="Arial Narrow" panose="020B0606020202030204" pitchFamily="34" charset="0"/>
              </a:rPr>
              <a:t>из семейного архива, подробное </a:t>
            </a:r>
            <a:r>
              <a:rPr lang="ru-RU" sz="2000" dirty="0" smtClean="0">
                <a:latin typeface="Arial Narrow" panose="020B0606020202030204" pitchFamily="34" charset="0"/>
              </a:rPr>
              <a:t>описание последовательности </a:t>
            </a:r>
            <a:r>
              <a:rPr lang="ru-RU" sz="2000" dirty="0">
                <a:latin typeface="Arial Narrow" panose="020B0606020202030204" pitchFamily="34" charset="0"/>
              </a:rPr>
              <a:t>событий преступления; тип оружия</a:t>
            </a:r>
            <a:r>
              <a:rPr lang="ru-RU" sz="2000" dirty="0" smtClean="0">
                <a:latin typeface="Arial Narrow" panose="020B0606020202030204" pitchFamily="34" charset="0"/>
              </a:rPr>
              <a:t>, предпочтения </a:t>
            </a:r>
            <a:r>
              <a:rPr lang="ru-RU" sz="2000" dirty="0">
                <a:latin typeface="Arial Narrow" panose="020B0606020202030204" pitchFamily="34" charset="0"/>
              </a:rPr>
              <a:t>в еде;</a:t>
            </a:r>
          </a:p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Активно реагирует на информацию, </a:t>
            </a:r>
            <a:r>
              <a:rPr lang="ru-RU" sz="2000" dirty="0" smtClean="0">
                <a:latin typeface="Arial Narrow" panose="020B0606020202030204" pitchFamily="34" charset="0"/>
              </a:rPr>
              <a:t>посвящённую </a:t>
            </a:r>
            <a:r>
              <a:rPr lang="ru-RU" sz="2000" dirty="0" err="1" smtClean="0">
                <a:latin typeface="Arial Narrow" panose="020B0606020202030204" pitchFamily="34" charset="0"/>
              </a:rPr>
              <a:t>скулшутингу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скулшутерам</a:t>
            </a:r>
            <a:r>
              <a:rPr lang="ru-RU" sz="2000" dirty="0">
                <a:latin typeface="Arial Narrow" panose="020B0606020202030204" pitchFamily="34" charset="0"/>
              </a:rPr>
              <a:t>, убийствам и убийцам;</a:t>
            </a:r>
          </a:p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Интересуется материалами с шок-контентом: убийства</a:t>
            </a:r>
            <a:r>
              <a:rPr lang="ru-RU" sz="2000" dirty="0" smtClean="0">
                <a:latin typeface="Arial Narrow" panose="020B0606020202030204" pitchFamily="34" charset="0"/>
              </a:rPr>
              <a:t>, самоубийства</a:t>
            </a:r>
            <a:r>
              <a:rPr lang="ru-RU" sz="2000" dirty="0">
                <a:latin typeface="Arial Narrow" panose="020B0606020202030204" pitchFamily="34" charset="0"/>
              </a:rPr>
              <a:t>, происшествия, терроризм, пытки</a:t>
            </a:r>
            <a:r>
              <a:rPr lang="ru-RU" sz="2000" dirty="0" smtClean="0">
                <a:latin typeface="Arial Narrow" panose="020B0606020202030204" pitchFamily="34" charset="0"/>
              </a:rPr>
              <a:t>, живодёрство</a:t>
            </a:r>
            <a:r>
              <a:rPr lang="ru-RU" sz="2000" dirty="0">
                <a:latin typeface="Arial Narrow" panose="020B0606020202030204" pitchFamily="34" charset="0"/>
              </a:rPr>
              <a:t>;</a:t>
            </a:r>
          </a:p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Интересуется информацией, содержащей </a:t>
            </a:r>
            <a:r>
              <a:rPr lang="ru-RU" sz="2000" dirty="0" smtClean="0">
                <a:latin typeface="Arial Narrow" panose="020B0606020202030204" pitchFamily="34" charset="0"/>
              </a:rPr>
              <a:t>описание методов </a:t>
            </a:r>
            <a:r>
              <a:rPr lang="ru-RU" sz="2000" dirty="0">
                <a:latin typeface="Arial Narrow" panose="020B0606020202030204" pitchFamily="34" charset="0"/>
              </a:rPr>
              <a:t>и способов </a:t>
            </a:r>
            <a:r>
              <a:rPr lang="ru-RU" sz="2000" dirty="0" smtClean="0">
                <a:latin typeface="Arial Narrow" panose="020B0606020202030204" pitchFamily="34" charset="0"/>
              </a:rPr>
              <a:t>убийства/насилия/самоубийства/изготовления </a:t>
            </a:r>
            <a:r>
              <a:rPr lang="ru-RU" sz="2000" dirty="0">
                <a:latin typeface="Arial Narrow" panose="020B0606020202030204" pitchFamily="34" charset="0"/>
              </a:rPr>
              <a:t>оружия и взрывчатки;</a:t>
            </a:r>
          </a:p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Оправдывает убийства и убийц, выражает мысли о </a:t>
            </a:r>
            <a:r>
              <a:rPr lang="ru-RU" sz="2000" dirty="0" smtClean="0">
                <a:latin typeface="Arial Narrow" panose="020B0606020202030204" pitchFamily="34" charset="0"/>
              </a:rPr>
              <a:t>красоте убийства</a:t>
            </a:r>
            <a:r>
              <a:rPr lang="ru-RU" sz="2000" dirty="0">
                <a:latin typeface="Arial Narrow" panose="020B0606020202030204" pitchFamily="34" charset="0"/>
              </a:rPr>
              <a:t>;</a:t>
            </a:r>
          </a:p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Выражает ненависть к конкретному человеку / группе </a:t>
            </a:r>
            <a:r>
              <a:rPr lang="ru-RU" sz="2000" dirty="0" smtClean="0">
                <a:latin typeface="Arial Narrow" panose="020B0606020202030204" pitchFamily="34" charset="0"/>
              </a:rPr>
              <a:t>людей/ </a:t>
            </a:r>
            <a:r>
              <a:rPr lang="ru-RU" sz="2000" dirty="0">
                <a:latin typeface="Arial Narrow" panose="020B0606020202030204" pitchFamily="34" charset="0"/>
              </a:rPr>
              <a:t>организации / социальному слою, угрожает или </a:t>
            </a:r>
            <a:r>
              <a:rPr lang="ru-RU" sz="2000" dirty="0" smtClean="0">
                <a:latin typeface="Arial Narrow" panose="020B0606020202030204" pitchFamily="34" charset="0"/>
              </a:rPr>
              <a:t>выражает желание </a:t>
            </a:r>
            <a:r>
              <a:rPr lang="ru-RU" sz="2000" dirty="0">
                <a:latin typeface="Arial Narrow" panose="020B0606020202030204" pitchFamily="34" charset="0"/>
              </a:rPr>
              <a:t>нанести вред;</a:t>
            </a:r>
          </a:p>
          <a:p>
            <a:pPr marL="342900" indent="-3429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Присоединяет себя к списку </a:t>
            </a:r>
            <a:r>
              <a:rPr lang="ru-RU" sz="2000" dirty="0" err="1">
                <a:latin typeface="Arial Narrow" panose="020B0606020202030204" pitchFamily="34" charset="0"/>
              </a:rPr>
              <a:t>скулшутеров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smtClean="0">
                <a:latin typeface="Arial Narrow" panose="020B0606020202030204" pitchFamily="34" charset="0"/>
              </a:rPr>
              <a:t>совершивших нападение </a:t>
            </a:r>
            <a:r>
              <a:rPr lang="ru-RU" sz="2000" dirty="0">
                <a:latin typeface="Arial Narrow" panose="020B0606020202030204" pitchFamily="34" charset="0"/>
              </a:rPr>
              <a:t>ранее.</a:t>
            </a:r>
          </a:p>
        </p:txBody>
      </p:sp>
    </p:spTree>
    <p:extLst>
      <p:ext uri="{BB962C8B-B14F-4D97-AF65-F5344CB8AC3E}">
        <p14:creationId xmlns:p14="http://schemas.microsoft.com/office/powerpoint/2010/main" val="38914205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4816" y="353568"/>
            <a:ext cx="1000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Характерное </a:t>
            </a:r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поведение и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социальные отклонения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2272" y="876788"/>
            <a:ext cx="11094720" cy="5837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Создание псевдонима </a:t>
            </a:r>
            <a:r>
              <a:rPr lang="ru-RU" sz="2000" dirty="0" smtClean="0">
                <a:latin typeface="Arial Narrow" panose="020B0606020202030204" pitchFamily="34" charset="0"/>
              </a:rPr>
              <a:t>с личными данными убийц и </a:t>
            </a:r>
            <a:r>
              <a:rPr lang="ru-RU" sz="2000" dirty="0" err="1" smtClean="0">
                <a:latin typeface="Arial Narrow" panose="020B0606020202030204" pitchFamily="34" charset="0"/>
              </a:rPr>
              <a:t>скулшутеров</a:t>
            </a:r>
            <a:r>
              <a:rPr lang="ru-RU" sz="2000" dirty="0" smtClean="0">
                <a:latin typeface="Arial Narrow" panose="020B0606020202030204" pitchFamily="34" charset="0"/>
              </a:rPr>
              <a:t>;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Наличие в окружении 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друзей увлекающихся </a:t>
            </a:r>
            <a:r>
              <a:rPr lang="ru-RU" sz="2000" b="1" dirty="0" err="1" smtClean="0">
                <a:solidFill>
                  <a:srgbClr val="1F4E79"/>
                </a:solidFill>
                <a:latin typeface="Arial Narrow" panose="020B0606020202030204" pitchFamily="34" charset="0"/>
              </a:rPr>
              <a:t>скулшутингом</a:t>
            </a:r>
            <a:r>
              <a:rPr lang="ru-RU" sz="2000" dirty="0" smtClean="0">
                <a:latin typeface="Arial Narrow" panose="020B0606020202030204" pitchFamily="34" charset="0"/>
              </a:rPr>
              <a:t>, насилием, убийствами и убийцами;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Посвящение 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собственного творчества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 err="1" smtClean="0">
                <a:latin typeface="Arial Narrow" panose="020B0606020202030204" pitchFamily="34" charset="0"/>
              </a:rPr>
              <a:t>скулшутингу</a:t>
            </a:r>
            <a:r>
              <a:rPr lang="ru-RU" sz="2000" dirty="0" smtClean="0">
                <a:latin typeface="Arial Narrow" panose="020B0606020202030204" pitchFamily="34" charset="0"/>
              </a:rPr>
              <a:t>, </a:t>
            </a:r>
            <a:r>
              <a:rPr lang="ru-RU" sz="2000" dirty="0" err="1" smtClean="0">
                <a:latin typeface="Arial Narrow" panose="020B0606020202030204" pitchFamily="34" charset="0"/>
              </a:rPr>
              <a:t>скулшутерам</a:t>
            </a:r>
            <a:r>
              <a:rPr lang="ru-RU" sz="2000" dirty="0" smtClean="0">
                <a:latin typeface="Arial Narrow" panose="020B0606020202030204" pitchFamily="34" charset="0"/>
              </a:rPr>
              <a:t>, убийствам и убийцам;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Участие в 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ролевых играх</a:t>
            </a:r>
            <a:r>
              <a:rPr lang="ru-RU" sz="2000" dirty="0" smtClean="0">
                <a:latin typeface="Arial Narrow" panose="020B0606020202030204" pitchFamily="34" charset="0"/>
              </a:rPr>
              <a:t>, касающихся тем </a:t>
            </a:r>
            <a:r>
              <a:rPr lang="ru-RU" sz="2000" dirty="0" err="1" smtClean="0">
                <a:latin typeface="Arial Narrow" panose="020B0606020202030204" pitchFamily="34" charset="0"/>
              </a:rPr>
              <a:t>скулшутинга</a:t>
            </a:r>
            <a:r>
              <a:rPr lang="ru-RU" sz="2000" dirty="0" smtClean="0">
                <a:latin typeface="Arial Narrow" panose="020B0606020202030204" pitchFamily="34" charset="0"/>
              </a:rPr>
              <a:t>, насилия и личности убийц;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Использование 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сленг</a:t>
            </a:r>
            <a:r>
              <a:rPr lang="ru-RU" sz="2000" dirty="0" smtClean="0">
                <a:latin typeface="Arial Narrow" panose="020B0606020202030204" pitchFamily="34" charset="0"/>
              </a:rPr>
              <a:t>а поклонников </a:t>
            </a:r>
            <a:r>
              <a:rPr lang="ru-RU" sz="2000" dirty="0" err="1" smtClean="0">
                <a:latin typeface="Arial Narrow" panose="020B0606020202030204" pitchFamily="34" charset="0"/>
              </a:rPr>
              <a:t>скулшутеров</a:t>
            </a:r>
            <a:r>
              <a:rPr lang="ru-RU" sz="2000" dirty="0" smtClean="0">
                <a:latin typeface="Arial Narrow" panose="020B0606020202030204" pitchFamily="34" charset="0"/>
              </a:rPr>
              <a:t> и убийц;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Интерес к оружию </a:t>
            </a:r>
            <a:r>
              <a:rPr lang="ru-RU" sz="2000" dirty="0" smtClean="0">
                <a:latin typeface="Arial Narrow" panose="020B0606020202030204" pitchFamily="34" charset="0"/>
              </a:rPr>
              <a:t>и, возможно, ношение оружия; использование предметов как оружия: линейка, ручка, тяжелые предметы;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Малое количество друзей</a:t>
            </a:r>
            <a:r>
              <a:rPr lang="ru-RU" sz="2000" dirty="0" smtClean="0">
                <a:latin typeface="Arial Narrow" panose="020B0606020202030204" pitchFamily="34" charset="0"/>
              </a:rPr>
              <a:t>, отсутствие желания завести дружбу;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Наличие признаков 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депрессии</a:t>
            </a:r>
            <a:r>
              <a:rPr lang="ru-RU" sz="2000" dirty="0" smtClean="0">
                <a:latin typeface="Arial Narrow" panose="020B0606020202030204" pitchFamily="34" charset="0"/>
              </a:rPr>
              <a:t>, 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склонности к насилию</a:t>
            </a:r>
            <a:r>
              <a:rPr lang="ru-RU" sz="2000" dirty="0" smtClean="0">
                <a:latin typeface="Arial Narrow" panose="020B0606020202030204" pitchFamily="34" charset="0"/>
              </a:rPr>
              <a:t>, наркомании, 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суицидального поведения</a:t>
            </a:r>
            <a:r>
              <a:rPr lang="ru-RU" sz="2000" dirty="0" smtClean="0">
                <a:latin typeface="Arial Narrow" panose="020B0606020202030204" pitchFamily="34" charset="0"/>
              </a:rPr>
              <a:t>, экстремизма и терроризма;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Выражение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 желания нападения </a:t>
            </a:r>
            <a:r>
              <a:rPr lang="ru-RU" sz="2000" dirty="0" smtClean="0">
                <a:latin typeface="Arial Narrow" panose="020B0606020202030204" pitchFamily="34" charset="0"/>
              </a:rPr>
              <a:t>на школу; 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угрозы</a:t>
            </a:r>
            <a:r>
              <a:rPr lang="ru-RU" sz="2000" dirty="0" smtClean="0">
                <a:latin typeface="Arial Narrow" panose="020B0606020202030204" pitchFamily="34" charset="0"/>
              </a:rPr>
              <a:t> убийства / расстрела / подрыва одноклассникам, учителям, другим людям; прямое предупреждение окружающих о подготовке нападения;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Призыв</a:t>
            </a:r>
            <a:r>
              <a:rPr lang="ru-RU" sz="2000" dirty="0" smtClean="0">
                <a:latin typeface="Arial Narrow" panose="020B0606020202030204" pitchFamily="34" charset="0"/>
              </a:rPr>
              <a:t> других людей к совершению нападения, </a:t>
            </a: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поиск соучастника </a:t>
            </a:r>
            <a:r>
              <a:rPr lang="ru-RU" sz="2000" dirty="0" smtClean="0">
                <a:latin typeface="Arial Narrow" panose="020B0606020202030204" pitchFamily="34" charset="0"/>
              </a:rPr>
              <a:t>или оказание поддержки на этапе планирования другим потенциальным </a:t>
            </a:r>
            <a:r>
              <a:rPr lang="ru-RU" sz="2000" dirty="0" err="1" smtClean="0">
                <a:latin typeface="Arial Narrow" panose="020B0606020202030204" pitchFamily="34" charset="0"/>
              </a:rPr>
              <a:t>скулшутерам</a:t>
            </a:r>
            <a:r>
              <a:rPr lang="ru-RU" sz="2000" dirty="0" smtClean="0">
                <a:latin typeface="Arial Narrow" panose="020B0606020202030204" pitchFamily="34" charset="0"/>
              </a:rPr>
              <a:t>;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Публикация</a:t>
            </a:r>
            <a:r>
              <a:rPr lang="ru-RU" sz="2000" dirty="0" smtClean="0">
                <a:latin typeface="Arial Narrow" panose="020B0606020202030204" pitchFamily="34" charset="0"/>
              </a:rPr>
              <a:t> в социальных медиа сообщения с датой, ключевой фразой или другим неочевидным намеком на будущее событие с использованием характерных смайликов оружие, черепа и других, или в сочетании с другими признаками риска.</a:t>
            </a:r>
            <a:endParaRPr lang="ru-RU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2949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707136"/>
            <a:ext cx="1068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1F4E79"/>
                </a:solidFill>
                <a:latin typeface="Arial Narrow" panose="020B0606020202030204" pitchFamily="34" charset="0"/>
              </a:rPr>
              <a:t>ЛИНГВИСТИЧЕСКИЕ ПРИЗНАКИ</a:t>
            </a:r>
            <a:endParaRPr lang="ru-RU" sz="2800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1316736"/>
            <a:ext cx="10314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Использование в речи слов и словосочетаний</a:t>
            </a:r>
            <a:r>
              <a:rPr lang="ru-RU" dirty="0">
                <a:solidFill>
                  <a:srgbClr val="1F4E79"/>
                </a:solidFill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7408" y="1926336"/>
            <a:ext cx="35234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бойня в школе,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организуем бойню;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будем брать в заложники;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будет кровища;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буду как </a:t>
            </a:r>
            <a:r>
              <a:rPr lang="ru-RU" sz="2000" dirty="0" err="1">
                <a:latin typeface="Arial Narrow" panose="020B0606020202030204" pitchFamily="34" charset="0"/>
              </a:rPr>
              <a:t>пивнев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smtClean="0">
                <a:latin typeface="Arial Narrow" panose="020B0606020202030204" pitchFamily="34" charset="0"/>
              </a:rPr>
              <a:t>буду  как </a:t>
            </a:r>
            <a:r>
              <a:rPr lang="ru-RU" sz="2000" dirty="0" err="1">
                <a:latin typeface="Arial Narrow" panose="020B0606020202030204" pitchFamily="34" charset="0"/>
              </a:rPr>
              <a:t>росляков</a:t>
            </a:r>
            <a:r>
              <a:rPr lang="ru-RU" sz="2000" dirty="0">
                <a:latin typeface="Arial Narrow" panose="020B0606020202030204" pitchFamily="34" charset="0"/>
              </a:rPr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буду </a:t>
            </a:r>
            <a:r>
              <a:rPr lang="ru-RU" sz="2000" dirty="0" smtClean="0">
                <a:latin typeface="Arial Narrow" panose="020B0606020202030204" pitchFamily="34" charset="0"/>
              </a:rPr>
              <a:t>стрелять в </a:t>
            </a:r>
            <a:r>
              <a:rPr lang="ru-RU" sz="2000" dirty="0" err="1">
                <a:latin typeface="Arial Narrow" panose="020B0606020202030204" pitchFamily="34" charset="0"/>
              </a:rPr>
              <a:t>одногруппника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smtClean="0">
                <a:latin typeface="Arial Narrow" panose="020B0606020202030204" pitchFamily="34" charset="0"/>
              </a:rPr>
              <a:t>буду стрелять в одноклассника</a:t>
            </a:r>
            <a:r>
              <a:rPr lang="ru-RU" sz="2000" dirty="0">
                <a:latin typeface="Arial Narrow" panose="020B0606020202030204" pitchFamily="34" charset="0"/>
              </a:rPr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буду убивать учеников</a:t>
            </a:r>
            <a:r>
              <a:rPr lang="ru-RU" sz="2000" dirty="0" smtClean="0">
                <a:latin typeface="Arial Narrow" panose="020B0606020202030204" pitchFamily="34" charset="0"/>
              </a:rPr>
              <a:t>, буду </a:t>
            </a:r>
            <a:r>
              <a:rPr lang="ru-RU" sz="2000" dirty="0">
                <a:latin typeface="Arial Narrow" panose="020B0606020202030204" pitchFamily="34" charset="0"/>
              </a:rPr>
              <a:t>убивать учителей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  <a:r>
              <a:rPr lang="en-US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буду </a:t>
            </a:r>
            <a:r>
              <a:rPr lang="ru-RU" sz="2000" dirty="0">
                <a:latin typeface="Arial Narrow" panose="020B0606020202030204" pitchFamily="34" charset="0"/>
              </a:rPr>
              <a:t>убивать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  <a:endParaRPr lang="en-US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обстрел школы отомщу им за все;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4736" y="1938528"/>
            <a:ext cx="34137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взорву всех, взорву школку, иду взорвать школу, пойду взрывать школу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вышибу </a:t>
            </a:r>
            <a:r>
              <a:rPr lang="ru-RU" sz="2000" dirty="0">
                <a:latin typeface="Arial Narrow" panose="020B0606020202030204" pitchFamily="34" charset="0"/>
              </a:rPr>
              <a:t>мозги </a:t>
            </a:r>
            <a:r>
              <a:rPr lang="ru-RU" sz="2000" dirty="0" err="1">
                <a:latin typeface="Arial Narrow" panose="020B0606020202030204" pitchFamily="34" charset="0"/>
              </a:rPr>
              <a:t>одногруппникам</a:t>
            </a:r>
            <a:r>
              <a:rPr lang="ru-RU" sz="2000" dirty="0">
                <a:latin typeface="Arial Narrow" panose="020B0606020202030204" pitchFamily="34" charset="0"/>
              </a:rPr>
              <a:t>, вышибу мозги </a:t>
            </a:r>
            <a:r>
              <a:rPr lang="ru-RU" sz="2000" dirty="0" err="1">
                <a:latin typeface="Arial Narrow" panose="020B0606020202030204" pitchFamily="34" charset="0"/>
              </a:rPr>
              <a:t>училке</a:t>
            </a:r>
            <a:r>
              <a:rPr lang="ru-RU" sz="2000" dirty="0">
                <a:latin typeface="Arial Narrow" panose="020B0606020202030204" pitchFamily="34" charset="0"/>
              </a:rPr>
              <a:t>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давай </a:t>
            </a:r>
            <a:r>
              <a:rPr lang="ru-RU" sz="2000" dirty="0">
                <a:latin typeface="Arial Narrow" panose="020B0606020202030204" pitchFamily="34" charset="0"/>
              </a:rPr>
              <a:t>нападем, давай расстреляем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захвачу </a:t>
            </a:r>
            <a:r>
              <a:rPr lang="ru-RU" sz="2000" dirty="0">
                <a:latin typeface="Arial Narrow" panose="020B0606020202030204" pitchFamily="34" charset="0"/>
              </a:rPr>
              <a:t>в школу оружие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массовый </a:t>
            </a:r>
            <a:r>
              <a:rPr lang="ru-RU" sz="2000" dirty="0" smtClean="0">
                <a:latin typeface="Arial Narrow" panose="020B0606020202030204" pitchFamily="34" charset="0"/>
              </a:rPr>
              <a:t>расстрел в </a:t>
            </a:r>
            <a:r>
              <a:rPr lang="ru-RU" sz="2000" dirty="0">
                <a:latin typeface="Arial Narrow" panose="020B0606020202030204" pitchFamily="34" charset="0"/>
              </a:rPr>
              <a:t>школе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не приходи завтра </a:t>
            </a:r>
            <a:r>
              <a:rPr lang="ru-RU" sz="2000" dirty="0" smtClean="0">
                <a:latin typeface="Arial Narrow" panose="020B0606020202030204" pitchFamily="34" charset="0"/>
              </a:rPr>
              <a:t>в школу</a:t>
            </a:r>
            <a:r>
              <a:rPr lang="ru-RU" sz="2000" dirty="0">
                <a:latin typeface="Arial Narrow" panose="020B0606020202030204" pitchFamily="34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обожаю </a:t>
            </a:r>
            <a:r>
              <a:rPr lang="ru-RU" sz="2000" dirty="0" err="1">
                <a:latin typeface="Arial Narrow" panose="020B0606020202030204" pitchFamily="34" charset="0"/>
              </a:rPr>
              <a:t>пивнева</a:t>
            </a:r>
            <a:r>
              <a:rPr lang="ru-RU" sz="2000" dirty="0" smtClean="0">
                <a:latin typeface="Arial Narrow" panose="020B0606020202030204" pitchFamily="34" charset="0"/>
              </a:rPr>
              <a:t>, обожаю </a:t>
            </a:r>
            <a:r>
              <a:rPr lang="ru-RU" sz="2000" dirty="0" err="1">
                <a:latin typeface="Arial Narrow" panose="020B0606020202030204" pitchFamily="34" charset="0"/>
              </a:rPr>
              <a:t>рослякова</a:t>
            </a:r>
            <a:r>
              <a:rPr lang="ru-RU" sz="2000" dirty="0" smtClean="0">
                <a:latin typeface="Arial Narrow" panose="020B0606020202030204" pitchFamily="34" charset="0"/>
              </a:rPr>
              <a:t>,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22336" y="1926336"/>
            <a:ext cx="35722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err="1">
                <a:latin typeface="Arial Narrow" panose="020B0606020202030204" pitchFamily="34" charset="0"/>
              </a:rPr>
              <a:t>пивнев</a:t>
            </a:r>
            <a:r>
              <a:rPr lang="ru-RU" sz="2000" dirty="0">
                <a:latin typeface="Arial Narrow" panose="020B0606020202030204" pitchFamily="34" charset="0"/>
              </a:rPr>
              <a:t> молодец, </a:t>
            </a:r>
            <a:r>
              <a:rPr lang="ru-RU" sz="2000" dirty="0" err="1">
                <a:latin typeface="Arial Narrow" panose="020B0606020202030204" pitchFamily="34" charset="0"/>
              </a:rPr>
              <a:t>росляков</a:t>
            </a:r>
            <a:r>
              <a:rPr lang="ru-RU" sz="2000" dirty="0">
                <a:latin typeface="Arial Narrow" panose="020B0606020202030204" pitchFamily="34" charset="0"/>
              </a:rPr>
              <a:t> молодец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разнесем </a:t>
            </a:r>
            <a:r>
              <a:rPr lang="ru-RU" sz="2000" dirty="0">
                <a:latin typeface="Arial Narrow" panose="020B0606020202030204" pitchFamily="34" charset="0"/>
              </a:rPr>
              <a:t>столовку;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р</a:t>
            </a:r>
            <a:r>
              <a:rPr lang="ru-RU" sz="2000" dirty="0" smtClean="0">
                <a:latin typeface="Arial Narrow" panose="020B0606020202030204" pitchFamily="34" charset="0"/>
              </a:rPr>
              <a:t>асстреляю </a:t>
            </a:r>
            <a:r>
              <a:rPr lang="ru-RU" sz="2000" dirty="0" err="1" smtClean="0">
                <a:latin typeface="Arial Narrow" panose="020B0606020202030204" pitchFamily="34" charset="0"/>
              </a:rPr>
              <a:t>школоту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скоро </a:t>
            </a:r>
            <a:r>
              <a:rPr lang="ru-RU" sz="2000" dirty="0">
                <a:latin typeface="Arial Narrow" panose="020B0606020202030204" pitchFamily="34" charset="0"/>
              </a:rPr>
              <a:t>вы все будете умирать;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у </a:t>
            </a:r>
            <a:r>
              <a:rPr lang="ru-RU" sz="2000" dirty="0">
                <a:latin typeface="Arial Narrow" panose="020B0606020202030204" pitchFamily="34" charset="0"/>
              </a:rPr>
              <a:t>меня есть оружие;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у</a:t>
            </a:r>
            <a:r>
              <a:rPr lang="ru-RU" sz="2000" dirty="0" smtClean="0">
                <a:latin typeface="Arial Narrow" panose="020B0606020202030204" pitchFamily="34" charset="0"/>
              </a:rPr>
              <a:t>скорим естественный </a:t>
            </a:r>
            <a:r>
              <a:rPr lang="ru-RU" sz="2000" dirty="0">
                <a:latin typeface="Arial Narrow" panose="020B0606020202030204" pitchFamily="34" charset="0"/>
              </a:rPr>
              <a:t>отбор;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хочу </a:t>
            </a:r>
            <a:r>
              <a:rPr lang="ru-RU" sz="2000" dirty="0">
                <a:latin typeface="Arial Narrow" panose="020B0606020202030204" pitchFamily="34" charset="0"/>
              </a:rPr>
              <a:t>стать массовым убийцей, хочу стать серийным убийцей;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я </a:t>
            </a:r>
            <a:r>
              <a:rPr lang="ru-RU" sz="2000" dirty="0">
                <a:latin typeface="Arial Narrow" panose="020B0606020202030204" pitchFamily="34" charset="0"/>
              </a:rPr>
              <a:t>убью вас всех;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6020202030204" pitchFamily="34" charset="0"/>
              </a:rPr>
              <a:t>s</a:t>
            </a:r>
            <a:r>
              <a:rPr lang="ru-RU" sz="2000" dirty="0" err="1" smtClean="0">
                <a:latin typeface="Arial Narrow" panose="020B0606020202030204" pitchFamily="34" charset="0"/>
              </a:rPr>
              <a:t>choolshooter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скулшутер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скулшутинг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236720" y="2304288"/>
            <a:ext cx="12192" cy="3407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882128" y="2304288"/>
            <a:ext cx="36576" cy="3407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2148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904" y="719328"/>
            <a:ext cx="11033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Признаки участия в группах наркомании</a:t>
            </a:r>
            <a:endParaRPr lang="ru-RU" sz="4400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904" y="1647265"/>
            <a:ext cx="8607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ПОВЕДЕНЧЕСКИЕ ПРИЗНАКИ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984" y="4717226"/>
            <a:ext cx="4876800" cy="11105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04" y="2712521"/>
            <a:ext cx="1636014" cy="2010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080" y="2803299"/>
            <a:ext cx="18288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9042" y="2712521"/>
            <a:ext cx="1653656" cy="19875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6860" y="2712521"/>
            <a:ext cx="1886596" cy="18865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904" y="2194952"/>
            <a:ext cx="5059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1. Внешний вид</a:t>
            </a:r>
            <a:endParaRPr lang="ru-RU" sz="2800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1249" y="5682070"/>
            <a:ext cx="6896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Narrow" panose="020B0606020202030204" pitchFamily="34" charset="0"/>
              </a:rPr>
              <a:t>Использование символики наркомании в одежде, </a:t>
            </a:r>
            <a:r>
              <a:rPr lang="ru-RU" sz="2400" dirty="0" smtClean="0">
                <a:latin typeface="Arial Narrow" panose="020B0606020202030204" pitchFamily="34" charset="0"/>
              </a:rPr>
              <a:t>вещах</a:t>
            </a:r>
            <a:endParaRPr lang="ru-RU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598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2930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Социальные сети — не только место</a:t>
            </a:r>
            <a:b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</a:br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коммуникации, но и поле распространения</a:t>
            </a:r>
            <a:b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</a:br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деструктивной информации</a:t>
            </a:r>
            <a:r>
              <a:rPr lang="ru-RU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/>
            </a:r>
            <a:br>
              <a:rPr lang="ru-RU" dirty="0" smtClean="0">
                <a:solidFill>
                  <a:srgbClr val="1F4E79"/>
                </a:solidFill>
                <a:latin typeface="Arial Narrow" panose="020B0606020202030204" pitchFamily="34" charset="0"/>
              </a:rPr>
            </a:br>
            <a:endParaRPr lang="ru-RU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55519"/>
            <a:ext cx="10515600" cy="39336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Основные деструктивные течения в социальных сетях: </a:t>
            </a:r>
            <a:endParaRPr lang="en-US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1. </a:t>
            </a:r>
            <a:r>
              <a:rPr lang="ru-RU" dirty="0" err="1" smtClean="0">
                <a:latin typeface="Arial Narrow" panose="020B0606020202030204" pitchFamily="34" charset="0"/>
              </a:rPr>
              <a:t>Кибербуллинг</a:t>
            </a:r>
            <a:r>
              <a:rPr lang="ru-RU" dirty="0" smtClean="0">
                <a:latin typeface="Arial Narrow" panose="020B0606020202030204" pitchFamily="34" charset="0"/>
              </a:rPr>
              <a:t>, </a:t>
            </a:r>
            <a:r>
              <a:rPr lang="ru-RU" dirty="0" err="1" smtClean="0">
                <a:latin typeface="Arial Narrow" panose="020B0606020202030204" pitchFamily="34" charset="0"/>
              </a:rPr>
              <a:t>троллинг</a:t>
            </a:r>
            <a:r>
              <a:rPr lang="ru-RU" dirty="0" smtClean="0">
                <a:latin typeface="Arial Narrow" panose="020B0606020202030204" pitchFamily="34" charset="0"/>
              </a:rPr>
              <a:t> </a:t>
            </a:r>
            <a:endParaRPr lang="en-US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2. Экстремизм/радикализм </a:t>
            </a:r>
            <a:endParaRPr lang="en-US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3. Наркомания </a:t>
            </a:r>
            <a:endParaRPr lang="en-US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4. Педофилия и сексуальные извращения </a:t>
            </a:r>
            <a:endParaRPr lang="en-US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5. Опасные игры и «</a:t>
            </a:r>
            <a:r>
              <a:rPr lang="ru-RU" dirty="0" err="1" smtClean="0">
                <a:latin typeface="Arial Narrow" panose="020B0606020202030204" pitchFamily="34" charset="0"/>
              </a:rPr>
              <a:t>челленджи</a:t>
            </a:r>
            <a:r>
              <a:rPr lang="ru-RU" dirty="0" smtClean="0">
                <a:latin typeface="Arial Narrow" panose="020B0606020202030204" pitchFamily="34" charset="0"/>
              </a:rPr>
              <a:t>» </a:t>
            </a:r>
            <a:endParaRPr lang="en-US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6. Опасные субкультуры (</a:t>
            </a:r>
            <a:r>
              <a:rPr lang="ru-RU" dirty="0" err="1" smtClean="0">
                <a:latin typeface="Arial Narrow" panose="020B0606020202030204" pitchFamily="34" charset="0"/>
              </a:rPr>
              <a:t>скулшутеры</a:t>
            </a:r>
            <a:r>
              <a:rPr lang="ru-RU" dirty="0" smtClean="0">
                <a:latin typeface="Arial Narrow" panose="020B0606020202030204" pitchFamily="34" charset="0"/>
              </a:rPr>
              <a:t>, </a:t>
            </a:r>
            <a:r>
              <a:rPr lang="ru-RU" dirty="0" err="1" smtClean="0">
                <a:latin typeface="Arial Narrow" panose="020B0606020202030204" pitchFamily="34" charset="0"/>
              </a:rPr>
              <a:t>а.у.е</a:t>
            </a:r>
            <a:r>
              <a:rPr lang="ru-RU" dirty="0" smtClean="0">
                <a:latin typeface="Arial Narrow" panose="020B0606020202030204" pitchFamily="34" charset="0"/>
              </a:rPr>
              <a:t>., </a:t>
            </a:r>
            <a:r>
              <a:rPr lang="ru-RU" dirty="0" err="1" smtClean="0">
                <a:latin typeface="Arial Narrow" panose="020B0606020202030204" pitchFamily="34" charset="0"/>
              </a:rPr>
              <a:t>ультрадвижение</a:t>
            </a:r>
            <a:r>
              <a:rPr lang="ru-RU" dirty="0" smtClean="0">
                <a:latin typeface="Arial Narrow" panose="020B0606020202030204" pitchFamily="34" charset="0"/>
              </a:rPr>
              <a:t>) </a:t>
            </a:r>
            <a:endParaRPr lang="en-US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7. Шок-контент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2245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31392" y="768096"/>
            <a:ext cx="807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2. Характерные интересы</a:t>
            </a:r>
            <a:endParaRPr lang="ru-RU" sz="2800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1392" y="1475232"/>
            <a:ext cx="95341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Интерес к наркотикам и наркотическим средствам;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Знание </a:t>
            </a:r>
            <a:r>
              <a:rPr lang="ru-RU" sz="2000" dirty="0">
                <a:latin typeface="Arial Narrow" panose="020B0606020202030204" pitchFamily="34" charset="0"/>
              </a:rPr>
              <a:t>названий нераспространенных наркотических средств, </a:t>
            </a:r>
            <a:r>
              <a:rPr lang="ru-RU" sz="2000" dirty="0" smtClean="0">
                <a:latin typeface="Arial Narrow" panose="020B0606020202030204" pitchFamily="34" charset="0"/>
              </a:rPr>
              <a:t>например: </a:t>
            </a:r>
            <a:r>
              <a:rPr lang="ru-RU" sz="2000" dirty="0" err="1">
                <a:latin typeface="Arial Narrow" panose="020B0606020202030204" pitchFamily="34" charset="0"/>
              </a:rPr>
              <a:t>альфапродин</a:t>
            </a:r>
            <a:r>
              <a:rPr lang="ru-RU" sz="2000" dirty="0">
                <a:latin typeface="Arial Narrow" panose="020B0606020202030204" pitchFamily="34" charset="0"/>
              </a:rPr>
              <a:t>, крокодил, </a:t>
            </a:r>
            <a:r>
              <a:rPr lang="ru-RU" sz="2000" dirty="0" err="1">
                <a:latin typeface="Arial Narrow" panose="020B0606020202030204" pitchFamily="34" charset="0"/>
              </a:rPr>
              <a:t>этизолам</a:t>
            </a:r>
            <a:r>
              <a:rPr lang="ru-RU" sz="2000" dirty="0">
                <a:latin typeface="Arial Narrow" panose="020B0606020202030204" pitchFamily="34" charset="0"/>
              </a:rPr>
              <a:t>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Использование </a:t>
            </a:r>
            <a:r>
              <a:rPr lang="ru-RU" sz="2000" dirty="0">
                <a:latin typeface="Arial Narrow" panose="020B0606020202030204" pitchFamily="34" charset="0"/>
              </a:rPr>
              <a:t>сленга наркоманов, например, слов: гидра, закладка, </a:t>
            </a:r>
            <a:r>
              <a:rPr lang="ru-RU" sz="2000" dirty="0" err="1">
                <a:latin typeface="Arial Narrow" panose="020B0606020202030204" pitchFamily="34" charset="0"/>
              </a:rPr>
              <a:t>кладмен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гаштет</a:t>
            </a:r>
            <a:r>
              <a:rPr lang="ru-RU" sz="2000" dirty="0">
                <a:latin typeface="Arial Narrow" panose="020B0606020202030204" pitchFamily="34" charset="0"/>
              </a:rPr>
              <a:t>, баш, </a:t>
            </a:r>
            <a:r>
              <a:rPr lang="ru-RU" sz="2000" dirty="0" err="1">
                <a:latin typeface="Arial Narrow" panose="020B0606020202030204" pitchFamily="34" charset="0"/>
              </a:rPr>
              <a:t>ханка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забуторить</a:t>
            </a:r>
            <a:r>
              <a:rPr lang="ru-RU" sz="2000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31392" y="3444252"/>
            <a:ext cx="905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3. Неадекватность эмоциональных реакций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1392" y="4151388"/>
            <a:ext cx="95341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Неустойчивое эмоциональное состояние, в частности, периодическая депрессия;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Грубость</a:t>
            </a:r>
            <a:r>
              <a:rPr lang="ru-RU" sz="2000" dirty="0">
                <a:latin typeface="Arial Narrow" panose="020B0606020202030204" pitchFamily="34" charset="0"/>
              </a:rPr>
              <a:t>, резкость, конфликтность, нервность;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«</a:t>
            </a:r>
            <a:r>
              <a:rPr lang="ru-RU" sz="2000" dirty="0">
                <a:latin typeface="Arial Narrow" panose="020B0606020202030204" pitchFamily="34" charset="0"/>
              </a:rPr>
              <a:t>Выпадение» из реальности, без возможности привлечения внимания внешними стимулами.</a:t>
            </a:r>
          </a:p>
        </p:txBody>
      </p:sp>
    </p:spTree>
    <p:extLst>
      <p:ext uri="{BB962C8B-B14F-4D97-AF65-F5344CB8AC3E}">
        <p14:creationId xmlns:p14="http://schemas.microsoft.com/office/powerpoint/2010/main" val="22376913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7968" y="457521"/>
            <a:ext cx="942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4. Необычные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проблемы со здоровьем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67968" y="980741"/>
            <a:ext cx="87416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Отсутствие аппетита или повышенный аппетит;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Резкое </a:t>
            </a:r>
            <a:r>
              <a:rPr lang="ru-RU" sz="2000" dirty="0">
                <a:latin typeface="Arial Narrow" panose="020B0606020202030204" pitchFamily="34" charset="0"/>
              </a:rPr>
              <a:t>снижение веса, не связанное с другими причинами;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Частые </a:t>
            </a:r>
            <a:r>
              <a:rPr lang="ru-RU" sz="2000" dirty="0">
                <a:latin typeface="Arial Narrow" panose="020B0606020202030204" pitchFamily="34" charset="0"/>
              </a:rPr>
              <a:t>носовые кровотечения без наличия соответствующих </a:t>
            </a:r>
            <a:r>
              <a:rPr lang="ru-RU" sz="2000" dirty="0" smtClean="0">
                <a:latin typeface="Arial Narrow" panose="020B0606020202030204" pitchFamily="34" charset="0"/>
              </a:rPr>
              <a:t>заболеваний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Тремор</a:t>
            </a:r>
            <a:r>
              <a:rPr lang="ru-RU" sz="2000" dirty="0">
                <a:latin typeface="Arial Narrow" panose="020B0606020202030204" pitchFamily="34" charset="0"/>
              </a:rPr>
              <a:t>, потоотделение, одышка, не связанные с другими </a:t>
            </a:r>
            <a:r>
              <a:rPr lang="ru-RU" sz="2000" dirty="0" smtClean="0">
                <a:latin typeface="Arial Narrow" panose="020B0606020202030204" pitchFamily="34" charset="0"/>
              </a:rPr>
              <a:t>признаками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Физиологические </a:t>
            </a:r>
            <a:r>
              <a:rPr lang="ru-RU" sz="2000" dirty="0">
                <a:latin typeface="Arial Narrow" panose="020B0606020202030204" pitchFamily="34" charset="0"/>
              </a:rPr>
              <a:t>маркеры употребления наркотиков. Индивидуально для каждого наркотического средства: расширенные/суженные зрачки, сухость губ, бледность кожных покровов</a:t>
            </a:r>
            <a:r>
              <a:rPr lang="ru-RU" sz="2000" dirty="0" smtClean="0">
                <a:latin typeface="Arial Narrow" panose="020B0606020202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7968" y="3310449"/>
            <a:ext cx="942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5. Отклонения </a:t>
            </a:r>
            <a:r>
              <a:rPr lang="ru-RU" sz="2800" dirty="0">
                <a:solidFill>
                  <a:srgbClr val="1F4E79"/>
                </a:solidFill>
                <a:latin typeface="Arial Narrow" panose="020B0606020202030204" pitchFamily="34" charset="0"/>
              </a:rPr>
              <a:t>и необычное в поведении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67968" y="3833669"/>
            <a:ext cx="942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Употребление таблеток без предписания врачей;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Частые немотивированные прогулы школы;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Вымогательство или частое одалживание </a:t>
            </a:r>
            <a:r>
              <a:rPr lang="ru-RU" sz="2000" dirty="0" smtClean="0">
                <a:latin typeface="Arial Narrow" panose="020B0606020202030204" pitchFamily="34" charset="0"/>
              </a:rPr>
              <a:t>денег у </a:t>
            </a:r>
            <a:r>
              <a:rPr lang="ru-RU" sz="2000" dirty="0">
                <a:latin typeface="Arial Narrow" panose="020B0606020202030204" pitchFamily="34" charset="0"/>
              </a:rPr>
              <a:t>окружающих, зачастую без возврата;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Появление денежных средств из неизвестных источников;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Поиск спрятанных предметов в неожиданных местах, или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«закладка» предметов в неожиданных местах;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Скрытное поведение;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Narrow" panose="020B0606020202030204" pitchFamily="34" charset="0"/>
              </a:rPr>
              <a:t>В окружении есть люди со схожими признаками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18752250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825942"/>
          </a:xfrm>
        </p:spPr>
        <p:txBody>
          <a:bodyPr/>
          <a:lstStyle/>
          <a:p>
            <a:r>
              <a:rPr lang="ru-RU" dirty="0">
                <a:solidFill>
                  <a:srgbClr val="1F4E79"/>
                </a:solidFill>
                <a:latin typeface="Arial Narrow" panose="020B0606020202030204" pitchFamily="34" charset="0"/>
              </a:rPr>
              <a:t>РЕКОМЕНДАЦИИ</a:t>
            </a:r>
            <a:r>
              <a:rPr lang="ru-RU" dirty="0"/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3184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6048" y="231648"/>
            <a:ext cx="997305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Общие требования безопасности</a:t>
            </a:r>
            <a:r>
              <a:rPr lang="ru-RU" sz="2000" b="1" dirty="0">
                <a:latin typeface="Arial Narrow" panose="020B0606020202030204" pitchFamily="34" charset="0"/>
              </a:rPr>
              <a:t>. </a:t>
            </a:r>
            <a:r>
              <a:rPr lang="ru-RU" sz="2000" dirty="0">
                <a:latin typeface="Arial Narrow" panose="020B0606020202030204" pitchFamily="34" charset="0"/>
              </a:rPr>
              <a:t>Усиление охраны и тщательная проверка на предмет наличия всех видов оружия, любых колющих и режущих предметов, взрывоопасных веществ, любых самодельных предметов и инструментов для их создания (изолента, веревка, гайки и гвозди, и т.п.); рекомендуется усиление техники безопасности с колюще-режущими предметами (канцелярские ножи, ножницы и т.п.);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Инструктаж </a:t>
            </a: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учителям </a:t>
            </a:r>
            <a:r>
              <a:rPr lang="ru-RU" sz="2000" dirty="0">
                <a:latin typeface="Arial Narrow" panose="020B0606020202030204" pitchFamily="34" charset="0"/>
              </a:rPr>
              <a:t>на предмет выявления признаков риска в поведении </a:t>
            </a:r>
            <a:r>
              <a:rPr lang="ru-RU" sz="2000" dirty="0" smtClean="0">
                <a:latin typeface="Arial Narrow" panose="020B0606020202030204" pitchFamily="34" charset="0"/>
              </a:rPr>
              <a:t>учеников;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Привлечение </a:t>
            </a: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специалистов. </a:t>
            </a:r>
            <a:r>
              <a:rPr lang="ru-RU" sz="2000" dirty="0">
                <a:latin typeface="Arial Narrow" panose="020B0606020202030204" pitchFamily="34" charset="0"/>
              </a:rPr>
              <a:t>Привлечь штатного психолога к анализу учеников учебного заведения на предмет наличия признаков риска в поведении; Групповые занятия. Организовать групповые тренинги с штатным психологом для подростков из группы риска (при наличии соответствующих компетенций у психолога);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Наблюдение</a:t>
            </a: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.</a:t>
            </a:r>
            <a:r>
              <a:rPr lang="ru-RU" sz="2000" b="1" dirty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При обнаружении признаков риска поведения у ученика установить за ним очевидное наблюдение на весь год;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Исключить </a:t>
            </a: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профилактические беседы администрации школы с учеником и его родителями </a:t>
            </a:r>
            <a:r>
              <a:rPr lang="ru-RU" sz="2000" dirty="0">
                <a:latin typeface="Arial Narrow" panose="020B0606020202030204" pitchFamily="34" charset="0"/>
              </a:rPr>
              <a:t>по факту обнаружения признаков риска поведения у ученика (не допускать к ученику с выявленными признаками риска специалистов, не имеющих психологического образования и опыта/знаний в сфере взаимодействия с подростками с аналогичным риском поведения</a:t>
            </a:r>
            <a:r>
              <a:rPr lang="ru-RU" sz="2000" dirty="0" smtClean="0">
                <a:latin typeface="Arial Narrow" panose="020B0606020202030204" pitchFamily="34" charset="0"/>
              </a:rPr>
              <a:t>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Поддержка </a:t>
            </a: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учеников. </a:t>
            </a:r>
            <a:r>
              <a:rPr lang="ru-RU" sz="2000" dirty="0">
                <a:latin typeface="Arial Narrow" panose="020B0606020202030204" pitchFamily="34" charset="0"/>
              </a:rPr>
              <a:t>Исключить возможность борьбы и противостояния учеников с администрацией учебного заведения. Учебное заведение должно быть на стороне </a:t>
            </a:r>
            <a:r>
              <a:rPr lang="ru-RU" sz="2000" dirty="0" smtClean="0">
                <a:latin typeface="Arial Narrow" panose="020B0606020202030204" pitchFamily="34" charset="0"/>
              </a:rPr>
              <a:t>ученика;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0835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1664" y="560832"/>
            <a:ext cx="10046208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Дополнительные возможности для психологической разгрузки </a:t>
            </a:r>
            <a:r>
              <a:rPr lang="ru-RU" sz="2000" dirty="0">
                <a:latin typeface="Arial Narrow" panose="020B0606020202030204" pitchFamily="34" charset="0"/>
              </a:rPr>
              <a:t>и отдыха учеников на территории учебного заведения (комнаты отдыха и игровые комнаты);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Выработать </a:t>
            </a: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процедуры борьбы с травлей</a:t>
            </a:r>
            <a:r>
              <a:rPr lang="ru-RU" sz="2000" dirty="0">
                <a:latin typeface="Arial Narrow" panose="020B0606020202030204" pitchFamily="34" charset="0"/>
              </a:rPr>
              <a:t>. При обнаружении травли, не пытаться это решить публично со всем классом. Первым шагом нужно поговорить с жертвой и с теми, кто на них нападает. Вторым шагом оказать поддержку жертве, применить жесткие санкции против нападающих. Третьим шагом помочь жертве в адаптации к коллективу. Все этапы должны проводиться психологом, возможно участие завуча. Санкции против травли учениками (как на территории школы, так и за ее пределами);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Выработать </a:t>
            </a: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процедуры «присоединения». </a:t>
            </a:r>
            <a:r>
              <a:rPr lang="ru-RU" sz="2000" dirty="0">
                <a:latin typeface="Arial Narrow" panose="020B0606020202030204" pitchFamily="34" charset="0"/>
              </a:rPr>
              <a:t>При обнаружении признаков участия в деструктивном движении не стоит пытаться сразу переубедить подростка. Первым шагом является присоединение. Без осуждения и угроз нужно узнать, почему подростку нравится это движение, что он ожидает получить от него. Вторым шагом необходимо установить существующие ресурсы, способные решить проблемы подростка и удовлетворить его потребности. Помощь подростку должна быть оказана с позиции сопровождающего (старшего товарища, наставника), а не с позиции обвиняющего и контролирующего</a:t>
            </a:r>
            <a:r>
              <a:rPr lang="ru-RU" sz="2000" dirty="0" smtClean="0">
                <a:latin typeface="Arial Narrow" panose="020B0606020202030204" pitchFamily="34" charset="0"/>
              </a:rPr>
              <a:t>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Процедура </a:t>
            </a: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быстрого реагирования</a:t>
            </a:r>
            <a:r>
              <a:rPr lang="ru-RU" sz="2000" dirty="0">
                <a:solidFill>
                  <a:srgbClr val="1F4E79"/>
                </a:solidFill>
                <a:latin typeface="Arial Narrow" panose="020B0606020202030204" pitchFamily="34" charset="0"/>
              </a:rPr>
              <a:t>. </a:t>
            </a:r>
            <a:r>
              <a:rPr lang="ru-RU" sz="2000" dirty="0">
                <a:latin typeface="Arial Narrow" panose="020B0606020202030204" pitchFamily="34" charset="0"/>
              </a:rPr>
              <a:t>При обнаружении признаков высокой готовности к совершению деструктивного деяния, подростка необходимо изолировать от других детей, затем привлечь специалистов (психолог, психиатр, полицейский, нарколог и т.п.);</a:t>
            </a:r>
          </a:p>
        </p:txBody>
      </p:sp>
    </p:spTree>
    <p:extLst>
      <p:ext uri="{BB962C8B-B14F-4D97-AF65-F5344CB8AC3E}">
        <p14:creationId xmlns:p14="http://schemas.microsoft.com/office/powerpoint/2010/main" val="4875129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0848" y="1048512"/>
            <a:ext cx="9619488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Оценка уровня готовности к совершению деструктивного действия.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latin typeface="Arial Narrow" panose="020B0606020202030204" pitchFamily="34" charset="0"/>
              </a:rPr>
              <a:t>Всего </a:t>
            </a:r>
            <a:r>
              <a:rPr lang="ru-RU" sz="2000" dirty="0">
                <a:latin typeface="Arial Narrow" panose="020B0606020202030204" pitchFamily="34" charset="0"/>
              </a:rPr>
              <a:t>существует </a:t>
            </a:r>
            <a:r>
              <a:rPr lang="ru-RU" sz="2000" b="1" dirty="0">
                <a:latin typeface="Arial Narrow" panose="020B0606020202030204" pitchFamily="34" charset="0"/>
              </a:rPr>
              <a:t>три уровня готовности</a:t>
            </a:r>
            <a:r>
              <a:rPr lang="ru-RU" sz="2000" dirty="0">
                <a:latin typeface="Arial Narrow" panose="020B0606020202030204" pitchFamily="34" charset="0"/>
              </a:rPr>
              <a:t>: первый – </a:t>
            </a:r>
            <a:r>
              <a:rPr lang="ru-RU" sz="2000" b="1" dirty="0">
                <a:latin typeface="Arial Narrow" panose="020B0606020202030204" pitchFamily="34" charset="0"/>
              </a:rPr>
              <a:t>размышление о возможности</a:t>
            </a:r>
            <a:r>
              <a:rPr lang="ru-RU" sz="2000" dirty="0">
                <a:latin typeface="Arial Narrow" panose="020B0606020202030204" pitchFamily="34" charset="0"/>
              </a:rPr>
              <a:t>; второе – </a:t>
            </a:r>
            <a:r>
              <a:rPr lang="ru-RU" sz="2000" b="1" dirty="0">
                <a:latin typeface="Arial Narrow" panose="020B0606020202030204" pitchFamily="34" charset="0"/>
              </a:rPr>
              <a:t>формирование желания</a:t>
            </a:r>
            <a:r>
              <a:rPr lang="ru-RU" sz="2000" dirty="0">
                <a:latin typeface="Arial Narrow" panose="020B0606020202030204" pitchFamily="34" charset="0"/>
              </a:rPr>
              <a:t>, третье – </a:t>
            </a:r>
            <a:r>
              <a:rPr lang="ru-RU" sz="2000" b="1" dirty="0">
                <a:latin typeface="Arial Narrow" panose="020B0606020202030204" pitchFamily="34" charset="0"/>
              </a:rPr>
              <a:t>планирование</a:t>
            </a:r>
            <a:r>
              <a:rPr lang="ru-RU" sz="2000" dirty="0">
                <a:latin typeface="Arial Narrow" panose="020B0606020202030204" pitchFamily="34" charset="0"/>
              </a:rPr>
              <a:t>, затем – </a:t>
            </a:r>
            <a:r>
              <a:rPr lang="ru-RU" sz="2000" b="1" dirty="0">
                <a:latin typeface="Arial Narrow" panose="020B0606020202030204" pitchFamily="34" charset="0"/>
              </a:rPr>
              <a:t>совершение</a:t>
            </a:r>
            <a:r>
              <a:rPr lang="ru-RU" sz="2000" b="1" dirty="0" smtClean="0">
                <a:latin typeface="Arial Narrow" panose="020B0606020202030204" pitchFamily="34" charset="0"/>
              </a:rPr>
              <a:t>.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Процедуры нейтрализации деструктивных намерений на разных этапах: 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000" dirty="0" smtClean="0">
                <a:latin typeface="Arial Narrow" panose="020B0606020202030204" pitchFamily="34" charset="0"/>
              </a:rPr>
              <a:t>На </a:t>
            </a:r>
            <a:r>
              <a:rPr lang="ru-RU" sz="2000" dirty="0">
                <a:latin typeface="Arial Narrow" panose="020B0606020202030204" pitchFamily="34" charset="0"/>
              </a:rPr>
              <a:t>этапе размышления о возможности необходимо разъяснять подростку негативные последствия такого поведения, аккуратно переключить внимание на другую сферу</a:t>
            </a:r>
            <a:r>
              <a:rPr lang="ru-RU" sz="2000" dirty="0" smtClean="0">
                <a:latin typeface="Arial Narrow" panose="020B0606020202030204" pitchFamily="34" charset="0"/>
              </a:rPr>
              <a:t>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000" dirty="0" smtClean="0">
                <a:latin typeface="Arial Narrow" panose="020B0606020202030204" pitchFamily="34" charset="0"/>
              </a:rPr>
              <a:t>На </a:t>
            </a:r>
            <a:r>
              <a:rPr lang="ru-RU" sz="2000" dirty="0">
                <a:latin typeface="Arial Narrow" panose="020B0606020202030204" pitchFamily="34" charset="0"/>
              </a:rPr>
              <a:t>этапе формирования желания необходимо разъяснить негативные последствия такого поведения, а затем, используя имеющиеся ресурсы, приступить к решению проблем подростка, оказывать ему сопровождение.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000" dirty="0" smtClean="0">
                <a:latin typeface="Arial Narrow" panose="020B0606020202030204" pitchFamily="34" charset="0"/>
              </a:rPr>
              <a:t>На </a:t>
            </a:r>
            <a:r>
              <a:rPr lang="ru-RU" sz="2000" dirty="0">
                <a:latin typeface="Arial Narrow" panose="020B0606020202030204" pitchFamily="34" charset="0"/>
              </a:rPr>
              <a:t>этапе планирования необходимо сказать о негативных последствиях такого поведения, а затем, используя ресурсы, помочь в решении проблем подростка и поставить его на учет психолога для коррекционной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24390125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8256" y="2194560"/>
            <a:ext cx="8497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СПАСИБО ЗА ВНИМАНИЕ!</a:t>
            </a:r>
            <a:endParaRPr lang="ru-RU" sz="6000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513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1207008"/>
            <a:ext cx="8351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Всероссийское исследование цифровой компетентности подростков и родителей, Фонд Развития Интернет (2009-2016</a:t>
            </a:r>
            <a:r>
              <a:rPr lang="ru-RU" dirty="0" smtClean="0"/>
              <a:t>)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/>
              <a:t>МЕТОДИЧЕСКОЕ ПОСОБИЕ ПО ВЫЯВЛЕНИЮ ПРИЗНАКОВ РИСКА ПОВЕДЕНИЯ В СОЦИАЛЬНЫХ </a:t>
            </a:r>
            <a:r>
              <a:rPr lang="ru-RU" dirty="0" smtClean="0"/>
              <a:t>МЕДИА. </a:t>
            </a:r>
            <a:r>
              <a:rPr lang="ru-RU" dirty="0"/>
              <a:t>ЦИФРОВАЯ ГИГИЕНА. </a:t>
            </a:r>
            <a:r>
              <a:rPr lang="ru-RU" dirty="0" smtClean="0"/>
              <a:t> Молодежь в сети. АО </a:t>
            </a:r>
            <a:r>
              <a:rPr lang="ru-RU" dirty="0"/>
              <a:t>«</a:t>
            </a:r>
            <a:r>
              <a:rPr lang="ru-RU" dirty="0" err="1"/>
              <a:t>Крибрум</a:t>
            </a:r>
            <a:r>
              <a:rPr lang="ru-RU" dirty="0"/>
              <a:t>»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Лекция «Деструктивные течения в социальных медиа и способы их </a:t>
            </a:r>
            <a:r>
              <a:rPr lang="ru-RU" dirty="0" smtClean="0"/>
              <a:t>выявления», Ольга </a:t>
            </a:r>
            <a:r>
              <a:rPr lang="ru-RU" dirty="0" err="1" smtClean="0"/>
              <a:t>Самосват</a:t>
            </a:r>
            <a:r>
              <a:rPr lang="ru-RU" dirty="0" smtClean="0"/>
              <a:t>, кандидат психологических наук, поведенческий психолог </a:t>
            </a:r>
          </a:p>
          <a:p>
            <a:endParaRPr lang="ru-RU" dirty="0"/>
          </a:p>
          <a:p>
            <a:r>
              <a:rPr lang="ru-RU" dirty="0" smtClean="0"/>
              <a:t>Информационный буклет «</a:t>
            </a:r>
            <a:r>
              <a:rPr lang="ru-RU" dirty="0" err="1" smtClean="0"/>
              <a:t>Скулшутинг</a:t>
            </a:r>
            <a:r>
              <a:rPr lang="ru-RU" dirty="0"/>
              <a:t>», </a:t>
            </a:r>
            <a:r>
              <a:rPr lang="ru-RU" dirty="0" smtClean="0"/>
              <a:t>Центр мониторинга социальных сетей, Проект </a:t>
            </a:r>
            <a:r>
              <a:rPr lang="ru-RU" dirty="0"/>
              <a:t>«</a:t>
            </a:r>
            <a:r>
              <a:rPr lang="ru-RU" dirty="0" err="1"/>
              <a:t>Киберлаборатория</a:t>
            </a:r>
            <a:r>
              <a:rPr lang="ru-RU" dirty="0"/>
              <a:t> по вопросам </a:t>
            </a:r>
            <a:r>
              <a:rPr lang="ru-RU" dirty="0" err="1"/>
              <a:t>медиабезопасности</a:t>
            </a:r>
            <a:r>
              <a:rPr lang="ru-RU" dirty="0"/>
              <a:t>» </a:t>
            </a:r>
            <a:r>
              <a:rPr lang="ru-RU" dirty="0" smtClean="0"/>
              <a:t>http://resurs-center.ru/kiberlab_Main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977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182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Деструктивные движения активно растут</a:t>
            </a:r>
            <a:endParaRPr lang="ru-RU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9335722"/>
              </p:ext>
            </p:extLst>
          </p:nvPr>
        </p:nvGraphicFramePr>
        <p:xfrm>
          <a:off x="838200" y="1483424"/>
          <a:ext cx="10515600" cy="3866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513122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272871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816977426"/>
                    </a:ext>
                  </a:extLst>
                </a:gridCol>
              </a:tblGrid>
              <a:tr h="103289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Тематика</a:t>
                      </a:r>
                      <a:endParaRPr lang="ru-RU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Narrow" panose="020B0606020202030204" pitchFamily="34" charset="0"/>
                        </a:rPr>
                        <a:t>Общее число участников</a:t>
                      </a:r>
                      <a:endParaRPr lang="ru-RU" sz="24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Narrow" panose="020B0606020202030204" pitchFamily="34" charset="0"/>
                        </a:rPr>
                        <a:t>Число подростков</a:t>
                      </a:r>
                      <a:endParaRPr lang="ru-RU" sz="24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239746"/>
                  </a:ext>
                </a:extLst>
              </a:tr>
              <a:tr h="42645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АУЕ, </a:t>
                      </a:r>
                      <a:r>
                        <a:rPr lang="ru-RU" sz="2000" dirty="0" err="1" smtClean="0">
                          <a:latin typeface="Arial Narrow" panose="020B0606020202030204" pitchFamily="34" charset="0"/>
                        </a:rPr>
                        <a:t>ультрадвижение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6 млн.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1 млн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0598437"/>
                  </a:ext>
                </a:extLst>
              </a:tr>
              <a:tr h="42645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Наркотики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613 </a:t>
                      </a:r>
                      <a:r>
                        <a:rPr lang="ru-RU" sz="2000" dirty="0" err="1" smtClean="0">
                          <a:latin typeface="Arial Narrow" panose="020B0606020202030204" pitchFamily="34" charset="0"/>
                        </a:rPr>
                        <a:t>тыс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80 </a:t>
                      </a:r>
                      <a:r>
                        <a:rPr lang="ru-RU" sz="2000" dirty="0" err="1" smtClean="0">
                          <a:latin typeface="Arial Narrow" panose="020B0606020202030204" pitchFamily="34" charset="0"/>
                        </a:rPr>
                        <a:t>тыс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1257676"/>
                  </a:ext>
                </a:extLst>
              </a:tr>
              <a:tr h="69970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Школьные расстрелы, </a:t>
                      </a:r>
                    </a:p>
                    <a:p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убийства и убийцы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345 тыс.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98 тыс.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805965"/>
                  </a:ext>
                </a:extLst>
              </a:tr>
              <a:tr h="42645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Издевательства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12 млн.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2.5 млн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4846974"/>
                  </a:ext>
                </a:extLst>
              </a:tr>
              <a:tr h="42645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Суицидальные группы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133 тыс.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15 </a:t>
                      </a:r>
                      <a:r>
                        <a:rPr lang="ru-RU" sz="2000" dirty="0" err="1" smtClean="0">
                          <a:latin typeface="Arial Narrow" panose="020B0606020202030204" pitchFamily="34" charset="0"/>
                        </a:rPr>
                        <a:t>тыс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029665"/>
                  </a:ext>
                </a:extLst>
              </a:tr>
              <a:tr h="42645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Деструктивные группы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315 </a:t>
                      </a:r>
                      <a:r>
                        <a:rPr lang="ru-RU" sz="2000" dirty="0" err="1" smtClean="0">
                          <a:latin typeface="Arial Narrow" panose="020B0606020202030204" pitchFamily="34" charset="0"/>
                        </a:rPr>
                        <a:t>тыс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anose="020B0606020202030204" pitchFamily="34" charset="0"/>
                        </a:rPr>
                        <a:t>69,7 тыс.</a:t>
                      </a:r>
                      <a:endParaRPr lang="ru-RU" sz="20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758694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5944703"/>
            <a:ext cx="1051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Деструктивному воздействию подвергается 5 миллионов подростков.</a:t>
            </a:r>
            <a:endParaRPr lang="ru-RU" sz="28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4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454640" cy="142036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Зачем вовлекают в деструктивные течения?</a:t>
            </a:r>
            <a:endParaRPr lang="ru-RU" sz="4400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6827520" y="2057400"/>
            <a:ext cx="3746095" cy="4342606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62670" y="2057400"/>
            <a:ext cx="5890196" cy="4342606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Сбор послушной аудитории: </a:t>
            </a:r>
            <a:r>
              <a:rPr lang="ru-RU" sz="2000" dirty="0" smtClean="0">
                <a:latin typeface="Arial Narrow" panose="020B0606020202030204" pitchFamily="34" charset="0"/>
              </a:rPr>
              <a:t>затягивание молодёжи с помощью «воронок вовлечения», дрессировка, манипуляция. </a:t>
            </a:r>
          </a:p>
          <a:p>
            <a:pPr marL="342900" indent="-342900">
              <a:buAutoNum type="arabicPeriod"/>
            </a:pPr>
            <a:r>
              <a:rPr lang="ru-RU" sz="2000" dirty="0" err="1" smtClean="0">
                <a:solidFill>
                  <a:srgbClr val="1F4E79"/>
                </a:solidFill>
                <a:latin typeface="Arial Narrow" panose="020B0606020202030204" pitchFamily="34" charset="0"/>
              </a:rPr>
              <a:t>Перепрошивка</a:t>
            </a:r>
            <a:r>
              <a:rPr lang="ru-RU" sz="20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: </a:t>
            </a:r>
            <a:r>
              <a:rPr lang="ru-RU" sz="2000" dirty="0" smtClean="0">
                <a:latin typeface="Arial Narrow" panose="020B0606020202030204" pitchFamily="34" charset="0"/>
              </a:rPr>
              <a:t>обесценивание традиционных ценностей, формирование искаженных ценностей.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Накрутка: </a:t>
            </a:r>
            <a:r>
              <a:rPr lang="ru-RU" sz="2000" dirty="0" smtClean="0">
                <a:latin typeface="Arial Narrow" panose="020B0606020202030204" pitchFamily="34" charset="0"/>
              </a:rPr>
              <a:t>создание ощущения неблагополучия и опасности в объективной реальности, приучение к идее насилия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Подготовка к действиям</a:t>
            </a:r>
            <a:r>
              <a:rPr lang="ru-RU" sz="2000" dirty="0" smtClean="0">
                <a:latin typeface="Arial Narrow" panose="020B0606020202030204" pitchFamily="34" charset="0"/>
              </a:rPr>
              <a:t>: вывод деструктивной активности в реальную жизнь.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Конечные политические цели</a:t>
            </a:r>
            <a:r>
              <a:rPr lang="ru-RU" sz="2000" dirty="0" smtClean="0">
                <a:latin typeface="Arial Narrow" panose="020B0606020202030204" pitchFamily="34" charset="0"/>
              </a:rPr>
              <a:t>: дестабилизация социальной и политической жизни государства.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СПРЫГНИ С ОБРЫВА&#10;В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2" t="2186" r="2173" b="2852"/>
          <a:stretch/>
        </p:blipFill>
        <p:spPr bwMode="auto">
          <a:xfrm>
            <a:off x="6827520" y="2057400"/>
            <a:ext cx="3746095" cy="434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052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1F4E79"/>
                </a:solidFill>
                <a:latin typeface="Arial Narrow" panose="020B0606020202030204" pitchFamily="34" charset="0"/>
              </a:rPr>
              <a:t> </a:t>
            </a:r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   Воронка вовлечения </a:t>
            </a:r>
            <a:endParaRPr lang="ru-RU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048" y="1303975"/>
            <a:ext cx="6016752" cy="5004364"/>
          </a:xfrm>
        </p:spPr>
      </p:pic>
      <p:sp>
        <p:nvSpPr>
          <p:cNvPr id="11" name="TextBox 10"/>
          <p:cNvSpPr txBox="1"/>
          <p:nvPr/>
        </p:nvSpPr>
        <p:spPr>
          <a:xfrm>
            <a:off x="5897880" y="1796863"/>
            <a:ext cx="4937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 широкого тематического охвата</a:t>
            </a:r>
            <a:endParaRPr lang="ru-RU" sz="20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25768" y="2687566"/>
            <a:ext cx="3681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 более узкой тематики</a:t>
            </a:r>
            <a:endParaRPr lang="ru-RU" sz="20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1464" y="3606102"/>
            <a:ext cx="2450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Частные группы</a:t>
            </a:r>
            <a:endParaRPr lang="ru-RU" sz="20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35824" y="5276841"/>
            <a:ext cx="1261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Реальные действия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35824" y="4484251"/>
            <a:ext cx="164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Приватное общение</a:t>
            </a:r>
            <a:endParaRPr lang="ru-RU" dirty="0">
              <a:ln>
                <a:solidFill>
                  <a:schemeClr val="tx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1565619"/>
            <a:ext cx="4498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Narrow" panose="020B0606020202030204" pitchFamily="34" charset="0"/>
              </a:rPr>
              <a:t>Открытые группы </a:t>
            </a:r>
            <a:r>
              <a:rPr lang="ru-RU" dirty="0" smtClean="0">
                <a:latin typeface="Arial Narrow" panose="020B0606020202030204" pitchFamily="34" charset="0"/>
              </a:rPr>
              <a:t>по темам (самоубийства, травля, депрессия): общая информация, пропаганда темы. </a:t>
            </a:r>
            <a:endParaRPr lang="ru-RU" dirty="0">
              <a:latin typeface="Arial Narrow" panose="020B0606020202030204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457200" y="2458583"/>
            <a:ext cx="5175504" cy="42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7200" y="2441345"/>
            <a:ext cx="5175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Narrow" panose="020B0606020202030204" pitchFamily="34" charset="0"/>
              </a:rPr>
              <a:t>Группы для тех, кто «созрел». </a:t>
            </a:r>
            <a:r>
              <a:rPr lang="ru-RU" dirty="0" smtClean="0">
                <a:latin typeface="Arial Narrow" panose="020B0606020202030204" pitchFamily="34" charset="0"/>
              </a:rPr>
              <a:t>Условия вступления. Надо выполнять задания. Появляется иерархия власти. </a:t>
            </a:r>
            <a:endParaRPr lang="ru-RU" dirty="0">
              <a:latin typeface="Arial Narrow" panose="020B0606020202030204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>
            <a:off x="457200" y="3388963"/>
            <a:ext cx="5806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57200" y="3344492"/>
            <a:ext cx="5666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Narrow" panose="020B0606020202030204" pitchFamily="34" charset="0"/>
              </a:rPr>
              <a:t>Группы для «своих». </a:t>
            </a:r>
            <a:r>
              <a:rPr lang="ru-RU" dirty="0" smtClean="0">
                <a:latin typeface="Arial Narrow" panose="020B0606020202030204" pitchFamily="34" charset="0"/>
              </a:rPr>
              <a:t>Конкретное течение в теме. Задания. Субкультура, которую надо соблюдать, чтоб быть «своим».</a:t>
            </a:r>
            <a:endParaRPr lang="ru-RU" dirty="0">
              <a:latin typeface="Arial Narrow" panose="020B0606020202030204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>
            <a:off x="457200" y="4312293"/>
            <a:ext cx="6467856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57200" y="4292110"/>
            <a:ext cx="6684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Закрытые чаты и личные сообщения для «созревших». </a:t>
            </a:r>
            <a:r>
              <a:rPr lang="ru-RU" sz="2000" dirty="0" smtClean="0">
                <a:latin typeface="Arial Narrow" panose="020B0606020202030204" pitchFamily="34" charset="0"/>
              </a:rPr>
              <a:t>Реальный статус в реальном мире. Подготовка к действиям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H="1">
            <a:off x="457200" y="5276841"/>
            <a:ext cx="7086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48640" y="5276841"/>
            <a:ext cx="7187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Выполнение заданий в реальном мире. </a:t>
            </a:r>
            <a:r>
              <a:rPr lang="ru-RU" sz="2000" dirty="0" smtClean="0">
                <a:latin typeface="Arial Narrow" panose="020B0606020202030204" pitchFamily="34" charset="0"/>
              </a:rPr>
              <a:t>Создаётся ощущение близости, повышается статус в группе. Даются бонусы.</a:t>
            </a:r>
            <a:endParaRPr lang="ru-RU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93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396" y="401256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Особенности личности подростка, попадающего в подобные группы</a:t>
            </a:r>
            <a:endParaRPr lang="ru-RU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4920" y="1825625"/>
            <a:ext cx="9451848" cy="43513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64920" y="1825625"/>
            <a:ext cx="2695956" cy="1283335"/>
          </a:xfrm>
          <a:prstGeom prst="roundRect">
            <a:avLst/>
          </a:prstGeom>
          <a:solidFill>
            <a:srgbClr val="1F4E79"/>
          </a:solidFill>
          <a:ln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Ведомость,</a:t>
            </a:r>
          </a:p>
          <a:p>
            <a:pPr algn="ctr"/>
            <a:r>
              <a:rPr lang="ru-RU" dirty="0" smtClean="0"/>
              <a:t>внушаемость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39056" y="1825625"/>
            <a:ext cx="2703576" cy="1283335"/>
          </a:xfrm>
          <a:prstGeom prst="roundRect">
            <a:avLst/>
          </a:prstGeom>
          <a:solidFill>
            <a:srgbClr val="2B6C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Эмоциональная нестабильность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34528" y="1825625"/>
            <a:ext cx="2682240" cy="1283335"/>
          </a:xfrm>
          <a:prstGeom prst="roundRect">
            <a:avLst/>
          </a:prstGeom>
          <a:solidFill>
            <a:srgbClr val="388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Чрезмерная впечатлительность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64920" y="3348800"/>
            <a:ext cx="2695956" cy="1255395"/>
          </a:xfrm>
          <a:prstGeom prst="roundRect">
            <a:avLst/>
          </a:prstGeom>
          <a:solidFill>
            <a:srgbClr val="5DAE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Склонность к рискованному поведению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39056" y="3348798"/>
            <a:ext cx="2703576" cy="1255395"/>
          </a:xfrm>
          <a:prstGeom prst="roundRect">
            <a:avLst/>
          </a:prstGeom>
          <a:solidFill>
            <a:srgbClr val="30B0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Склонность к магическому мышлению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045196" y="3348799"/>
            <a:ext cx="2671572" cy="1255395"/>
          </a:xfrm>
          <a:prstGeom prst="roundRect">
            <a:avLst/>
          </a:prstGeom>
          <a:solidFill>
            <a:srgbClr val="62CE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Чрезмерная увлеченность виртуальным миром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64920" y="4844035"/>
            <a:ext cx="2695956" cy="1332928"/>
          </a:xfrm>
          <a:prstGeom prst="roundRect">
            <a:avLst/>
          </a:prstGeom>
          <a:solidFill>
            <a:srgbClr val="9FC7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Деформированное ощущение реальности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39056" y="4844031"/>
            <a:ext cx="2703576" cy="1332932"/>
          </a:xfrm>
          <a:prstGeom prst="roundRect">
            <a:avLst/>
          </a:prstGeom>
          <a:solidFill>
            <a:srgbClr val="CDCD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Сопутствующие психические расстройства или акцентуации характера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020812" y="4844035"/>
            <a:ext cx="2685288" cy="1332928"/>
          </a:xfrm>
          <a:prstGeom prst="roundRect">
            <a:avLst/>
          </a:prstGeom>
          <a:solidFill>
            <a:srgbClr val="D09B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Острая нерешенная жизненная проблема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7280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864997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Поведенческие паттерны в деструктивных движениях</a:t>
            </a:r>
            <a:endParaRPr lang="ru-RU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2788793"/>
            <a:ext cx="10515600" cy="28317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 smtClean="0">
                <a:latin typeface="Arial Narrow" panose="020B0606020202030204" pitchFamily="34" charset="0"/>
              </a:rPr>
              <a:t>Обесценивание подростками норм морали и ключевых человеческих ценностей; </a:t>
            </a: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2. Выраженная симпатия подростков к антигероям, </a:t>
            </a:r>
            <a:r>
              <a:rPr lang="ru-RU" dirty="0" err="1" smtClean="0">
                <a:latin typeface="Arial Narrow" panose="020B0606020202030204" pitchFamily="34" charset="0"/>
              </a:rPr>
              <a:t>антидвижениям</a:t>
            </a:r>
            <a:r>
              <a:rPr lang="ru-RU" dirty="0" smtClean="0">
                <a:latin typeface="Arial Narrow" panose="020B0606020202030204" pitchFamily="34" charset="0"/>
              </a:rPr>
              <a:t> и всему, что можно назвать «темной стороной» (зло) </a:t>
            </a: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3. Стремление подростков к разрушению на всех уровнях </a:t>
            </a:r>
          </a:p>
          <a:p>
            <a:pPr marL="0" indent="0">
              <a:buNone/>
            </a:pPr>
            <a:r>
              <a:rPr lang="ru-RU" dirty="0" smtClean="0">
                <a:latin typeface="Arial Narrow" panose="020B0606020202030204" pitchFamily="34" charset="0"/>
              </a:rPr>
              <a:t>4. Склонность подростков действовать по шаблону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836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1808" y="2719515"/>
            <a:ext cx="9144000" cy="2387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Методика выявления </a:t>
            </a:r>
            <a:b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</a:br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признаков рисков поведения </a:t>
            </a:r>
            <a:b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</a:br>
            <a:r>
              <a:rPr lang="ru-RU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в социальных медиа</a:t>
            </a:r>
            <a:endParaRPr lang="ru-RU" b="1" dirty="0">
              <a:solidFill>
                <a:srgbClr val="1F4E79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3062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</TotalTime>
  <Words>3670</Words>
  <Application>Microsoft Office PowerPoint</Application>
  <PresentationFormat>Широкоэкранный</PresentationFormat>
  <Paragraphs>421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Arial Narrow</vt:lpstr>
      <vt:lpstr>Calibri</vt:lpstr>
      <vt:lpstr>Calibri Light</vt:lpstr>
      <vt:lpstr>Courier New</vt:lpstr>
      <vt:lpstr>Тема Office</vt:lpstr>
      <vt:lpstr>Деструктивные течения в социальных медиа и способы их выявления</vt:lpstr>
      <vt:lpstr>Социальные медиа в России</vt:lpstr>
      <vt:lpstr>Социальные сети — не только место коммуникации, но и поле распространения деструктивной информации </vt:lpstr>
      <vt:lpstr>Деструктивные движения активно растут</vt:lpstr>
      <vt:lpstr>Зачем вовлекают в деструктивные течения?</vt:lpstr>
      <vt:lpstr>    Воронка вовлечения </vt:lpstr>
      <vt:lpstr>Особенности личности подростка, попадающего в подобные группы</vt:lpstr>
      <vt:lpstr>Поведенческие паттерны в деструктивных движениях</vt:lpstr>
      <vt:lpstr>Методика выявления  признаков рисков поведения  в социальных медиа</vt:lpstr>
      <vt:lpstr>Поведенческие особенности, формируемые под воздействием деструктивной информации</vt:lpstr>
      <vt:lpstr>ОБЩИЕ ПРИЗНАКИ ОРИЕНТАЦИИ ПОДРОСТКА НА ДЕСТРУКТИВНОЕ ПОВЕДЕНИЕ</vt:lpstr>
      <vt:lpstr>Презентация PowerPoint</vt:lpstr>
      <vt:lpstr>Презентация PowerPoint</vt:lpstr>
      <vt:lpstr>Признаки участия в ультрадвижении</vt:lpstr>
      <vt:lpstr>Презентация PowerPoint</vt:lpstr>
      <vt:lpstr>ЛИНГВИСТИЧЕСКИЕ ПРИЗНАКИ</vt:lpstr>
      <vt:lpstr>2. Использование блатной лексики:</vt:lpstr>
      <vt:lpstr>Признаки участия в анархистском движении</vt:lpstr>
      <vt:lpstr>2. Участие в движениях</vt:lpstr>
      <vt:lpstr>Презентация PowerPoint</vt:lpstr>
      <vt:lpstr>Презентация PowerPoint</vt:lpstr>
      <vt:lpstr>Признаки участия в группах, посвященных девиантному поведению: шок-контент, убийства, серийные убийства, пытки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Деструктивные течения в социальных медиа и способы их выявления</dc:title>
  <dc:creator>ADMIN</dc:creator>
  <cp:lastModifiedBy>ADMIN</cp:lastModifiedBy>
  <cp:revision>62</cp:revision>
  <dcterms:created xsi:type="dcterms:W3CDTF">2020-08-07T08:10:34Z</dcterms:created>
  <dcterms:modified xsi:type="dcterms:W3CDTF">2022-11-05T12:21:17Z</dcterms:modified>
</cp:coreProperties>
</file>