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71" r:id="rId2"/>
    <p:sldId id="256" r:id="rId3"/>
    <p:sldId id="257" r:id="rId4"/>
    <p:sldId id="258" r:id="rId5"/>
    <p:sldId id="273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2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6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DA1185-D0F4-4E4E-BF20-11658C648E59}" type="datetimeFigureOut">
              <a:rPr lang="ru-RU" smtClean="0"/>
              <a:pPr/>
              <a:t>05.11.2022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3FC720-5D4D-44D4-9F2A-86D41F92573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3FC720-5D4D-44D4-9F2A-86D41F925736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593E3-912C-4F04-B13E-3ADC6586969C}" type="datetimeFigureOut">
              <a:rPr lang="ru-RU" smtClean="0"/>
              <a:pPr/>
              <a:t>05.11.2022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681772-CF80-4D23-8809-8FA67615B7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593E3-912C-4F04-B13E-3ADC6586969C}" type="datetimeFigureOut">
              <a:rPr lang="ru-RU" smtClean="0"/>
              <a:pPr/>
              <a:t>05.11.2022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681772-CF80-4D23-8809-8FA67615B7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593E3-912C-4F04-B13E-3ADC6586969C}" type="datetimeFigureOut">
              <a:rPr lang="ru-RU" smtClean="0"/>
              <a:pPr/>
              <a:t>05.11.2022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681772-CF80-4D23-8809-8FA67615B7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593E3-912C-4F04-B13E-3ADC6586969C}" type="datetimeFigureOut">
              <a:rPr lang="ru-RU" smtClean="0"/>
              <a:pPr/>
              <a:t>05.11.2022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681772-CF80-4D23-8809-8FA67615B7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593E3-912C-4F04-B13E-3ADC6586969C}" type="datetimeFigureOut">
              <a:rPr lang="ru-RU" smtClean="0"/>
              <a:pPr/>
              <a:t>05.11.2022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681772-CF80-4D23-8809-8FA67615B7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593E3-912C-4F04-B13E-3ADC6586969C}" type="datetimeFigureOut">
              <a:rPr lang="ru-RU" smtClean="0"/>
              <a:pPr/>
              <a:t>05.11.2022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681772-CF80-4D23-8809-8FA67615B7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593E3-912C-4F04-B13E-3ADC6586969C}" type="datetimeFigureOut">
              <a:rPr lang="ru-RU" smtClean="0"/>
              <a:pPr/>
              <a:t>05.11.2022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681772-CF80-4D23-8809-8FA67615B7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593E3-912C-4F04-B13E-3ADC6586969C}" type="datetimeFigureOut">
              <a:rPr lang="ru-RU" smtClean="0"/>
              <a:pPr/>
              <a:t>05.11.2022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681772-CF80-4D23-8809-8FA67615B7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593E3-912C-4F04-B13E-3ADC6586969C}" type="datetimeFigureOut">
              <a:rPr lang="ru-RU" smtClean="0"/>
              <a:pPr/>
              <a:t>05.11.2022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681772-CF80-4D23-8809-8FA67615B7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593E3-912C-4F04-B13E-3ADC6586969C}" type="datetimeFigureOut">
              <a:rPr lang="ru-RU" smtClean="0"/>
              <a:pPr/>
              <a:t>05.11.2022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681772-CF80-4D23-8809-8FA67615B7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593E3-912C-4F04-B13E-3ADC6586969C}" type="datetimeFigureOut">
              <a:rPr lang="ru-RU" smtClean="0"/>
              <a:pPr/>
              <a:t>05.11.2022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681772-CF80-4D23-8809-8FA67615B7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D593E3-912C-4F04-B13E-3ADC6586969C}" type="datetimeFigureOut">
              <a:rPr lang="ru-RU" smtClean="0"/>
              <a:pPr/>
              <a:t>05.11.2022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681772-CF80-4D23-8809-8FA67615B7E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rot="21173912">
            <a:off x="125724" y="1262403"/>
            <a:ext cx="8696683" cy="2161472"/>
          </a:xfrm>
        </p:spPr>
        <p:txBody>
          <a:bodyPr/>
          <a:lstStyle/>
          <a:p>
            <a:r>
              <a:rPr lang="ru-RU" sz="4000" i="1" dirty="0" smtClean="0">
                <a:latin typeface="Times New Roman" pitchFamily="18" charset="0"/>
                <a:cs typeface="Times New Roman" pitchFamily="18" charset="0"/>
              </a:rPr>
              <a:t>Формы работы с семьей внутри детского сада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4211960" y="3886200"/>
            <a:ext cx="4320480" cy="1752600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Подготовила: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  воспитатель 1 кв. категории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 Вандышева В.И.</a:t>
            </a:r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755576" y="476672"/>
            <a:ext cx="77048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Структурное подразделение МОБУ </a:t>
            </a:r>
            <a:r>
              <a:rPr lang="ru-RU" sz="2000" b="1" dirty="0" err="1" smtClean="0"/>
              <a:t>Поздеевская</a:t>
            </a:r>
            <a:r>
              <a:rPr lang="ru-RU" sz="2000" b="1" dirty="0" smtClean="0"/>
              <a:t> СОШ-</a:t>
            </a:r>
          </a:p>
          <a:p>
            <a:pPr algn="ctr"/>
            <a:r>
              <a:rPr lang="ru-RU" sz="2000" b="1" dirty="0" smtClean="0"/>
              <a:t>Детский сад «Солнышко»</a:t>
            </a:r>
            <a:endParaRPr lang="ru-RU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142852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ru-RU" sz="2700" i="1" u="sng" dirty="0" smtClean="0">
                <a:latin typeface="Times New Roman" pitchFamily="18" charset="0"/>
                <a:cs typeface="Times New Roman" pitchFamily="18" charset="0"/>
              </a:rPr>
              <a:t>7) Групповые </a:t>
            </a:r>
            <a:r>
              <a:rPr lang="ru-RU" sz="2700" i="1" u="sng" dirty="0">
                <a:latin typeface="Times New Roman" pitchFamily="18" charset="0"/>
                <a:cs typeface="Times New Roman" pitchFamily="18" charset="0"/>
              </a:rPr>
              <a:t>собрания </a:t>
            </a:r>
            <a:r>
              <a:rPr lang="ru-RU" sz="2700" i="1" u="sng" dirty="0" smtClean="0">
                <a:latin typeface="Times New Roman" pitchFamily="18" charset="0"/>
                <a:cs typeface="Times New Roman" pitchFamily="18" charset="0"/>
              </a:rPr>
              <a:t>родителей.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785794"/>
            <a:ext cx="8786874" cy="3286148"/>
          </a:xfrm>
        </p:spPr>
        <p:txBody>
          <a:bodyPr>
            <a:normAutofit/>
          </a:bodyPr>
          <a:lstStyle/>
          <a:p>
            <a:r>
              <a:rPr lang="ru-RU" sz="2000" u="sng" dirty="0" smtClean="0">
                <a:latin typeface="Times New Roman" pitchFamily="18" charset="0"/>
                <a:cs typeface="Times New Roman" pitchFamily="18" charset="0"/>
              </a:rPr>
              <a:t>Цели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: знакомство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 содержанием, задачами и методами воспитания детей определенного возраста в условиях детского сада и семьи.</a:t>
            </a:r>
          </a:p>
          <a:p>
            <a:r>
              <a:rPr lang="ru-RU" sz="2000" u="sng" dirty="0" smtClean="0">
                <a:latin typeface="Times New Roman" pitchFamily="18" charset="0"/>
                <a:cs typeface="Times New Roman" pitchFamily="18" charset="0"/>
              </a:rPr>
              <a:t>Повестка: </a:t>
            </a:r>
          </a:p>
          <a:p>
            <a:pPr marL="514350" indent="-514350">
              <a:buAutoNum type="arabicParenR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Педагогическая беседа (доклад);</a:t>
            </a:r>
          </a:p>
          <a:p>
            <a:pPr marL="514350" indent="-514350">
              <a:buAutoNum type="arabicParenR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Выступление врача или медицинской сестры;</a:t>
            </a:r>
          </a:p>
          <a:p>
            <a:pPr marL="514350" indent="-514350">
              <a:buAutoNum type="arabicParenR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ыступление специалистов;</a:t>
            </a:r>
          </a:p>
          <a:p>
            <a:pPr marL="514350" indent="-514350">
              <a:buAutoNum type="arabicParenR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Сообщение какого – либо из родителей об опыте семейного воспитания;</a:t>
            </a:r>
          </a:p>
          <a:p>
            <a:pPr marL="514350" indent="-514350">
              <a:buAutoNum type="arabicParenR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Обсуждение текущих организационных вопросов.</a:t>
            </a:r>
          </a:p>
          <a:p>
            <a:pPr marL="514350" indent="-514350">
              <a:buAutoNum type="arabicParenR"/>
            </a:pPr>
            <a:endParaRPr lang="ru-RU" dirty="0"/>
          </a:p>
        </p:txBody>
      </p:sp>
      <p:pic>
        <p:nvPicPr>
          <p:cNvPr id="7" name="Picture 4" descr="C:\Users\Администратор\Desktop\4736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1519" y="4437112"/>
            <a:ext cx="4506117" cy="214952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6" name="Picture 2" descr="F:\Фотографии\фото садик\IMG_20211216_15412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932040" y="3933056"/>
            <a:ext cx="3816424" cy="26888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142852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ru-RU" sz="2400" i="1" u="sng" dirty="0" smtClean="0">
                <a:latin typeface="Times New Roman" pitchFamily="18" charset="0"/>
                <a:cs typeface="Times New Roman" pitchFamily="18" charset="0"/>
              </a:rPr>
              <a:t>8) "Круглый </a:t>
            </a:r>
            <a:r>
              <a:rPr lang="ru-RU" sz="2400" i="1" u="sng" dirty="0">
                <a:latin typeface="Times New Roman" pitchFamily="18" charset="0"/>
                <a:cs typeface="Times New Roman" pitchFamily="18" charset="0"/>
              </a:rPr>
              <a:t>стол" с </a:t>
            </a:r>
            <a:r>
              <a:rPr lang="ru-RU" sz="2400" i="1" u="sng" dirty="0" smtClean="0">
                <a:latin typeface="Times New Roman" pitchFamily="18" charset="0"/>
                <a:cs typeface="Times New Roman" pitchFamily="18" charset="0"/>
              </a:rPr>
              <a:t>родителями.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928670"/>
            <a:ext cx="8461604" cy="1924265"/>
          </a:xfrm>
        </p:spPr>
        <p:txBody>
          <a:bodyPr>
            <a:normAutofit fontScale="40000" lnSpcReduction="20000"/>
          </a:bodyPr>
          <a:lstStyle/>
          <a:p>
            <a:r>
              <a:rPr lang="ru-RU" sz="6000" u="sng" dirty="0"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6000" dirty="0">
                <a:latin typeface="Times New Roman" pitchFamily="18" charset="0"/>
                <a:cs typeface="Times New Roman" pitchFamily="18" charset="0"/>
              </a:rPr>
              <a:t>: в нетрадиционной обстановке с обязательным участием специалистов обсудить с родителями актуальные проблемы воспитания</a:t>
            </a: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6000" dirty="0" smtClean="0"/>
              <a:t> На заседание "круглого стола" приглашаются родители, письменно или устно выразившие желание участвовать в обсуждении той или другой темы со специалистами.</a:t>
            </a: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  <p:pic>
        <p:nvPicPr>
          <p:cNvPr id="5123" name="Picture 3" descr="C:\Users\Администратор\Desktop\445985297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11560" y="3284984"/>
            <a:ext cx="3405103" cy="255527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2" descr="C:\Users\Администратор\Desktop\Новая папка (2)\82945874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644008" y="3212976"/>
            <a:ext cx="4197109" cy="31478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142852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ru-RU" sz="2700" i="1" u="sng" dirty="0" smtClean="0">
                <a:latin typeface="Times New Roman" pitchFamily="18" charset="0"/>
                <a:cs typeface="Times New Roman" pitchFamily="18" charset="0"/>
              </a:rPr>
              <a:t>9) Конференция </a:t>
            </a:r>
            <a:r>
              <a:rPr lang="ru-RU" sz="2700" i="1" u="sng" dirty="0"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ru-RU" sz="2700" i="1" u="sng" dirty="0" smtClean="0">
                <a:latin typeface="Times New Roman" pitchFamily="18" charset="0"/>
                <a:cs typeface="Times New Roman" pitchFamily="18" charset="0"/>
              </a:rPr>
              <a:t>родителями.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714357"/>
            <a:ext cx="8229600" cy="3286148"/>
          </a:xfrm>
        </p:spPr>
        <p:txBody>
          <a:bodyPr>
            <a:normAutofit/>
          </a:bodyPr>
          <a:lstStyle/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На конференции в занимательной форме педагоги, профильные специалисты и родители моделируют жизненные ситуации, проигрывая их. </a:t>
            </a:r>
          </a:p>
          <a:p>
            <a:r>
              <a:rPr lang="ru-RU" sz="2000" u="sng" dirty="0" smtClean="0">
                <a:latin typeface="Times New Roman" pitchFamily="18" charset="0"/>
                <a:cs typeface="Times New Roman" pitchFamily="18" charset="0"/>
              </a:rPr>
              <a:t>Тематика </a:t>
            </a:r>
            <a:r>
              <a:rPr lang="ru-RU" sz="2000" u="sng" dirty="0">
                <a:latin typeface="Times New Roman" pitchFamily="18" charset="0"/>
                <a:cs typeface="Times New Roman" pitchFamily="18" charset="0"/>
              </a:rPr>
              <a:t>конференций для </a:t>
            </a:r>
            <a:r>
              <a:rPr lang="ru-RU" sz="2000" u="sng" dirty="0" smtClean="0">
                <a:latin typeface="Times New Roman" pitchFamily="18" charset="0"/>
                <a:cs typeface="Times New Roman" pitchFamily="18" charset="0"/>
              </a:rPr>
              <a:t>родителей: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Эстетическое воспитание дошкольников.</a:t>
            </a:r>
          </a:p>
          <a:p>
            <a:pPr lvl="0"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Растим будущих мам и пап.</a:t>
            </a:r>
          </a:p>
          <a:p>
            <a:pPr lvl="0"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Физическая и психологическая готовность ребенка к обучению в школе.</a:t>
            </a:r>
          </a:p>
          <a:p>
            <a:pPr lvl="0"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"Школьное завтра" наших детей.</a:t>
            </a:r>
          </a:p>
          <a:p>
            <a:endParaRPr lang="ru-RU" dirty="0"/>
          </a:p>
        </p:txBody>
      </p:sp>
      <p:pic>
        <p:nvPicPr>
          <p:cNvPr id="6" name="Рисунок 5" descr="DSC00988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0" y="4203218"/>
            <a:ext cx="3635896" cy="2654781"/>
          </a:xfrm>
          <a:prstGeom prst="rect">
            <a:avLst/>
          </a:prstGeom>
        </p:spPr>
      </p:pic>
      <p:pic>
        <p:nvPicPr>
          <p:cNvPr id="7" name="Рисунок 6" descr="DSC00976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7164288" y="1124744"/>
            <a:ext cx="1692696" cy="1692696"/>
          </a:xfrm>
          <a:prstGeom prst="rect">
            <a:avLst/>
          </a:prstGeom>
        </p:spPr>
      </p:pic>
      <p:pic>
        <p:nvPicPr>
          <p:cNvPr id="8" name="Рисунок 7" descr="IMG_20210521_164146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4139952" y="3501008"/>
            <a:ext cx="3960440" cy="29120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142852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ru-RU" sz="2700" i="1" u="sng" dirty="0" smtClean="0">
                <a:latin typeface="Times New Roman" pitchFamily="18" charset="0"/>
                <a:cs typeface="Times New Roman" pitchFamily="18" charset="0"/>
              </a:rPr>
              <a:t>10) Общие </a:t>
            </a:r>
            <a:r>
              <a:rPr lang="ru-RU" sz="2700" i="1" u="sng" dirty="0">
                <a:latin typeface="Times New Roman" pitchFamily="18" charset="0"/>
                <a:cs typeface="Times New Roman" pitchFamily="18" charset="0"/>
              </a:rPr>
              <a:t>собрания </a:t>
            </a:r>
            <a:r>
              <a:rPr lang="ru-RU" sz="2700" i="1" u="sng" dirty="0" smtClean="0">
                <a:latin typeface="Times New Roman" pitchFamily="18" charset="0"/>
                <a:cs typeface="Times New Roman" pitchFamily="18" charset="0"/>
              </a:rPr>
              <a:t>родителей.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785794"/>
            <a:ext cx="8786874" cy="2071702"/>
          </a:xfrm>
        </p:spPr>
        <p:txBody>
          <a:bodyPr>
            <a:normAutofit/>
          </a:bodyPr>
          <a:lstStyle/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На собраниях обсуждаются общие организационные вопросы совместной работы всего дошкольного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учреждения.</a:t>
            </a:r>
          </a:p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Планирует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и проводит общее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родительское собрание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заведующая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детским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садом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совместно с родительским комитетом и воспитателями. </a:t>
            </a:r>
          </a:p>
          <a:p>
            <a:endParaRPr lang="ru-RU" dirty="0"/>
          </a:p>
        </p:txBody>
      </p:sp>
      <p:pic>
        <p:nvPicPr>
          <p:cNvPr id="11268" name="Picture 4" descr="C:\Users\Администратор\Desktop\Новая папка (2)\big_6916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000892" y="2571744"/>
            <a:ext cx="2025289" cy="287179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269" name="Picture 5" descr="C:\Users\Администратор\Desktop\Новая папка (2)\110082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929190" y="3714752"/>
            <a:ext cx="2029156" cy="292893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 descr="SDC17090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395536" y="3284984"/>
            <a:ext cx="4262874" cy="26642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142852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ru-RU" sz="2700" i="1" u="sng" dirty="0" smtClean="0">
                <a:latin typeface="Times New Roman" pitchFamily="18" charset="0"/>
                <a:cs typeface="Times New Roman" pitchFamily="18" charset="0"/>
              </a:rPr>
              <a:t>11) Наглядная пропаганда.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785794"/>
            <a:ext cx="8786874" cy="2643206"/>
          </a:xfrm>
        </p:spPr>
        <p:txBody>
          <a:bodyPr>
            <a:normAutofit/>
          </a:bodyPr>
          <a:lstStyle/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 работе дошкольных учреждений рекомендуется использовать разные средства наглядной пропаганды. Одно из таких средств — привлечение родителей к посещению детского сада с постановкой перед ними конкретных педагогических задач: наблюдение за деятельностью воспитателя группы, отношениями между сверстниками, а также взрослыми и детьми, за играми, занятиями дошкольников, за поведением своего собственного ребенка; ознакомление с бытовыми условиями в детском саду.</a:t>
            </a:r>
          </a:p>
          <a:p>
            <a:endParaRPr lang="ru-RU" dirty="0"/>
          </a:p>
        </p:txBody>
      </p:sp>
      <p:pic>
        <p:nvPicPr>
          <p:cNvPr id="6" name="Рисунок 5" descr="DSC00985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395536" y="3645024"/>
            <a:ext cx="2859372" cy="2808312"/>
          </a:xfrm>
          <a:prstGeom prst="rect">
            <a:avLst/>
          </a:prstGeom>
        </p:spPr>
      </p:pic>
      <p:pic>
        <p:nvPicPr>
          <p:cNvPr id="7" name="Рисунок 6" descr="IMG-20220412-WA0045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5580112" y="4293096"/>
            <a:ext cx="3216589" cy="2166700"/>
          </a:xfrm>
          <a:prstGeom prst="rect">
            <a:avLst/>
          </a:prstGeom>
        </p:spPr>
      </p:pic>
      <p:pic>
        <p:nvPicPr>
          <p:cNvPr id="9" name="Рисунок 8" descr="IMG_20211216_161345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3347864" y="3645024"/>
            <a:ext cx="2016224" cy="278491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642982"/>
          </a:xfrm>
        </p:spPr>
        <p:txBody>
          <a:bodyPr>
            <a:normAutofit/>
          </a:bodyPr>
          <a:lstStyle/>
          <a:p>
            <a:r>
              <a:rPr lang="ru-RU" sz="2400" i="1" u="sng" dirty="0" smtClean="0">
                <a:latin typeface="Times New Roman" pitchFamily="18" charset="0"/>
                <a:cs typeface="Times New Roman" pitchFamily="18" charset="0"/>
              </a:rPr>
              <a:t>Современные работы с семьей:</a:t>
            </a:r>
            <a:endParaRPr lang="ru-RU" sz="2400" i="1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428604"/>
            <a:ext cx="8472518" cy="6215106"/>
          </a:xfrm>
        </p:spPr>
        <p:txBody>
          <a:bodyPr>
            <a:normAutofit lnSpcReduction="10000"/>
          </a:bodyPr>
          <a:lstStyle/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Первые визиты в детский сад.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Вводные собрания.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Когда приводить и забирать ребенка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Телефонные звонки.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Конференции родителей и воспитателей.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Как использовать письменные формы общения?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Брошюры.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Пособия.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Бюллетень.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Еженедельные записки.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Неформальные записки.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Личные блокноты.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Доска объявлений.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Ящик для предложений.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Отчеты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Гость группы.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Доброволец.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Член родительского собрания.</a:t>
            </a: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362" name="Picture 2" descr="C:\Users\Администратор\Desktop\Новая папка (2)\868a532db2dd48aae3b13e6ed300411a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857620" y="2571744"/>
            <a:ext cx="4932093" cy="35004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142852"/>
            <a:ext cx="8229600" cy="1143000"/>
          </a:xfrm>
        </p:spPr>
        <p:txBody>
          <a:bodyPr>
            <a:normAutofit/>
          </a:bodyPr>
          <a:lstStyle/>
          <a:p>
            <a:r>
              <a:rPr lang="ru-RU" sz="2400" i="1" u="sng" dirty="0">
                <a:latin typeface="Times New Roman" pitchFamily="18" charset="0"/>
                <a:cs typeface="Times New Roman" pitchFamily="18" charset="0"/>
              </a:rPr>
              <a:t>Как развивать работу, направленную на родителей?</a:t>
            </a:r>
            <a:br>
              <a:rPr lang="ru-RU" sz="2400" i="1" u="sng" dirty="0">
                <a:latin typeface="Times New Roman" pitchFamily="18" charset="0"/>
                <a:cs typeface="Times New Roman" pitchFamily="18" charset="0"/>
              </a:rPr>
            </a:br>
            <a:endParaRPr lang="ru-RU" sz="2400" i="1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928671"/>
            <a:ext cx="5143536" cy="3857651"/>
          </a:xfrm>
        </p:spPr>
        <p:txBody>
          <a:bodyPr/>
          <a:lstStyle/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Сотрудничество родителей друг с другом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Информация для родителей и их обучение.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Неформальные встречи родителей и воспитателей.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Использование коммуникативных ресурсов.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Обмен литературой.</a:t>
            </a:r>
          </a:p>
          <a:p>
            <a:endParaRPr lang="ru-RU" dirty="0" smtClean="0"/>
          </a:p>
        </p:txBody>
      </p:sp>
      <p:pic>
        <p:nvPicPr>
          <p:cNvPr id="14338" name="Picture 2" descr="C:\Users\Администратор\Desktop\Новая папка (2)\263391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857752" y="2071678"/>
            <a:ext cx="2014223" cy="302459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4339" name="Picture 3" descr="C:\Users\Администратор\Desktop\Новая папка (2)\00000027021b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643174" y="3714752"/>
            <a:ext cx="2071895" cy="29936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4340" name="Picture 4" descr="C:\Users\Администратор\Desktop\Новая папка (2)\1003216759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28596" y="3714752"/>
            <a:ext cx="2085566" cy="29765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4341" name="Picture 5" descr="C:\Users\Администратор\Desktop\00000024190b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929454" y="1000108"/>
            <a:ext cx="2071702" cy="306349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214291"/>
            <a:ext cx="8229600" cy="328614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i="1" u="sng" dirty="0">
                <a:latin typeface="Times New Roman" pitchFamily="18" charset="0"/>
                <a:cs typeface="Times New Roman" pitchFamily="18" charset="0"/>
              </a:rPr>
              <a:t>Что могут делать родители в детском саду:</a:t>
            </a:r>
          </a:p>
          <a:p>
            <a:pPr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- читать детям рассказы, сказки, истории;</a:t>
            </a:r>
          </a:p>
          <a:p>
            <a:pPr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- приносить различные игрушки для общих игр;</a:t>
            </a:r>
          </a:p>
          <a:p>
            <a:pPr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- собирать природные материалы для деятельности детей: камешки, семена, раковины и т. п.;</a:t>
            </a:r>
          </a:p>
          <a:p>
            <a:pPr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- участвовать в праздниках </a:t>
            </a: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(например, к празднику «День моей семьи» принести альбомы, семейные реликвии, рассказать детям о себе, своей семье и т. д.)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5" name="Рисунок 4" descr="DSC00481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323528" y="3068960"/>
            <a:ext cx="3126482" cy="3501008"/>
          </a:xfrm>
          <a:prstGeom prst="rect">
            <a:avLst/>
          </a:prstGeom>
        </p:spPr>
      </p:pic>
      <p:pic>
        <p:nvPicPr>
          <p:cNvPr id="6" name="Рисунок 5" descr="DSC00464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4445824" y="3254176"/>
            <a:ext cx="3685910" cy="32403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3000372"/>
            <a:ext cx="5643602" cy="703282"/>
          </a:xfrm>
        </p:spPr>
        <p:txBody>
          <a:bodyPr>
            <a:normAutofit/>
          </a:bodyPr>
          <a:lstStyle/>
          <a:p>
            <a:pPr algn="l"/>
            <a:r>
              <a:rPr lang="ru-RU" sz="2400" i="1" u="sng" dirty="0" smtClean="0">
                <a:latin typeface="Times New Roman" pitchFamily="18" charset="0"/>
                <a:cs typeface="Times New Roman" pitchFamily="18" charset="0"/>
              </a:rPr>
              <a:t>Использованная литература:</a:t>
            </a:r>
            <a:endParaRPr lang="ru-RU" sz="2400" i="1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3571876"/>
            <a:ext cx="8229600" cy="3071834"/>
          </a:xfrm>
        </p:spPr>
        <p:txBody>
          <a:bodyPr>
            <a:norm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Журнал «Дошкольное воспитание» № 9, 1998г. И. Григорьева, Л. Козлова «Как мы работаем с родителями»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Журнал «Дошкольное воспитание» № 3, 2006г.  Т. Киреева «Всей семьёй - на старт!»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Журнал "Управление дошкольным учреждением", приложение "Работа с родителями в ДОУ".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Ж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урнал "Дошкольное воспитание« № 5, 2011г</a:t>
            </a:r>
            <a:r>
              <a:rPr lang="ru-RU" sz="2000" dirty="0" smtClean="0"/>
              <a:t>.</a:t>
            </a:r>
          </a:p>
        </p:txBody>
      </p:sp>
      <p:pic>
        <p:nvPicPr>
          <p:cNvPr id="12290" name="Picture 2" descr="C:\Users\Администратор\Desktop\Новая папка (2)\dbc4c2c7eea1ffa5a0fdda1031cb95c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285852" y="214290"/>
            <a:ext cx="6500858" cy="28534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0"/>
            <a:ext cx="7772400" cy="1041421"/>
          </a:xfrm>
        </p:spPr>
        <p:txBody>
          <a:bodyPr>
            <a:normAutofit/>
          </a:bodyPr>
          <a:lstStyle/>
          <a:p>
            <a:r>
              <a:rPr lang="ru-RU" sz="2400" i="1" u="sng" dirty="0" smtClean="0">
                <a:latin typeface="Times New Roman" pitchFamily="18" charset="0"/>
                <a:cs typeface="Times New Roman" pitchFamily="18" charset="0"/>
              </a:rPr>
              <a:t>Перечень форм работы:</a:t>
            </a:r>
            <a:endParaRPr lang="ru-RU" sz="2400" i="1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844" y="1142984"/>
            <a:ext cx="6215106" cy="3643338"/>
          </a:xfrm>
        </p:spPr>
        <p:txBody>
          <a:bodyPr>
            <a:normAutofit fontScale="92500" lnSpcReduction="20000"/>
          </a:bodyPr>
          <a:lstStyle/>
          <a:p>
            <a:pPr marL="457200" indent="-457200" algn="l">
              <a:buAutoNum type="arabicParenR"/>
            </a:pP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Презентация дошкольного учреждения;</a:t>
            </a:r>
          </a:p>
          <a:p>
            <a:pPr marL="457200" indent="-457200" algn="l">
              <a:buAutoNum type="arabicParenR"/>
            </a:pP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Открытые занятия с детьми в ДОО для родителей;</a:t>
            </a:r>
          </a:p>
          <a:p>
            <a:pPr marL="457200" indent="-457200" algn="l">
              <a:buAutoNum type="arabicParenR"/>
            </a:pP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Педагогический совет с участием родителей;</a:t>
            </a:r>
          </a:p>
          <a:p>
            <a:pPr marL="457200" indent="-457200" algn="l">
              <a:buAutoNum type="arabicParenR"/>
            </a:pP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Посещение семьи; </a:t>
            </a:r>
          </a:p>
          <a:p>
            <a:pPr marL="457200" indent="-457200" algn="l">
              <a:buAutoNum type="arabicParenR"/>
            </a:pP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Педагогические беседы с родителями; </a:t>
            </a:r>
          </a:p>
          <a:p>
            <a:pPr marL="457200" indent="-457200" algn="l">
              <a:buAutoNum type="arabicParenR"/>
            </a:pP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Тематические консультации;</a:t>
            </a:r>
          </a:p>
          <a:p>
            <a:pPr marL="457200" indent="-457200" algn="l">
              <a:buAutoNum type="arabicParenR"/>
            </a:pP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Групповые собрания с родителями;</a:t>
            </a:r>
          </a:p>
          <a:p>
            <a:pPr marL="457200" indent="-457200" algn="l">
              <a:buAutoNum type="arabicParenR"/>
            </a:pP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«Круглый стол» с родителями;</a:t>
            </a:r>
          </a:p>
          <a:p>
            <a:pPr marL="457200" indent="-457200" algn="l">
              <a:buAutoNum type="arabicParenR"/>
            </a:pP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Конференция с родителями;</a:t>
            </a:r>
          </a:p>
          <a:p>
            <a:pPr marL="457200" indent="-457200" algn="l">
              <a:buAutoNum type="arabicParenR"/>
            </a:pP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Общие собрания родителей;</a:t>
            </a:r>
          </a:p>
          <a:p>
            <a:pPr marL="457200" indent="-457200" algn="l">
              <a:buAutoNum type="arabicParenR"/>
            </a:pP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Наглядная пропаганда.</a:t>
            </a:r>
          </a:p>
          <a:p>
            <a:pPr marL="457200" indent="-457200" algn="l">
              <a:buAutoNum type="arabicParenR"/>
            </a:pPr>
            <a:endPara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 algn="l">
              <a:buAutoNum type="arabicParenR"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390" name="Picture 6" descr="C:\Users\Администратор\Desktop\ghj(3)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857620" y="3714752"/>
            <a:ext cx="5102236" cy="262453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142852"/>
            <a:ext cx="7043758" cy="989034"/>
          </a:xfrm>
        </p:spPr>
        <p:txBody>
          <a:bodyPr>
            <a:normAutofit/>
          </a:bodyPr>
          <a:lstStyle/>
          <a:p>
            <a:pPr algn="l"/>
            <a:r>
              <a:rPr lang="ru-RU" sz="2400" i="1" u="sng" dirty="0" smtClean="0">
                <a:latin typeface="Times New Roman" pitchFamily="18" charset="0"/>
                <a:cs typeface="Times New Roman" pitchFamily="18" charset="0"/>
              </a:rPr>
              <a:t>1) Презентация дошкольного учреждения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071546"/>
            <a:ext cx="8229600" cy="2643205"/>
          </a:xfrm>
        </p:spPr>
        <p:txBody>
          <a:bodyPr>
            <a:normAutofit/>
          </a:bodyPr>
          <a:lstStyle/>
          <a:p>
            <a:r>
              <a:rPr lang="ru-RU" sz="2000" u="sng" dirty="0">
                <a:latin typeface="Times New Roman" pitchFamily="18" charset="0"/>
                <a:cs typeface="Times New Roman" pitchFamily="18" charset="0"/>
              </a:rPr>
              <a:t>Цели: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познакомить родителей с дошкольным учреждением, его уставом, программой развития и коллективом педагогов; показать </a:t>
            </a: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(фрагментарно)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все виды деятельности по развитию личности каждого ребенка.</a:t>
            </a:r>
          </a:p>
          <a:p>
            <a:r>
              <a:rPr lang="ru-RU" sz="2000" u="sng" dirty="0" smtClean="0">
                <a:latin typeface="Times New Roman" pitchFamily="18" charset="0"/>
                <a:cs typeface="Times New Roman" pitchFamily="18" charset="0"/>
              </a:rPr>
              <a:t>Результат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: родители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получают полезную информацию о содержании работы с детьми, платных и бесплатных услугах, оказываемых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специалистами.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7" name="Рисунок 6" descr="IMG_20220519_124617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467544" y="3356992"/>
            <a:ext cx="3995936" cy="2996952"/>
          </a:xfrm>
          <a:prstGeom prst="rect">
            <a:avLst/>
          </a:prstGeom>
        </p:spPr>
      </p:pic>
      <p:pic>
        <p:nvPicPr>
          <p:cNvPr id="8" name="Picture 2" descr="I:\slide-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6601" y="3212976"/>
            <a:ext cx="4627399" cy="288032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142852"/>
            <a:ext cx="7443814" cy="1285852"/>
          </a:xfrm>
        </p:spPr>
        <p:txBody>
          <a:bodyPr>
            <a:normAutofit fontScale="90000"/>
          </a:bodyPr>
          <a:lstStyle/>
          <a:p>
            <a:pPr algn="l"/>
            <a:r>
              <a:rPr lang="ru-RU" sz="2700" i="1" u="sng" dirty="0" smtClean="0">
                <a:latin typeface="Times New Roman" pitchFamily="18" charset="0"/>
                <a:cs typeface="Times New Roman" pitchFamily="18" charset="0"/>
              </a:rPr>
              <a:t>2) Открытые </a:t>
            </a:r>
            <a:r>
              <a:rPr lang="ru-RU" sz="2700" i="1" u="sng" dirty="0">
                <a:latin typeface="Times New Roman" pitchFamily="18" charset="0"/>
                <a:cs typeface="Times New Roman" pitchFamily="18" charset="0"/>
              </a:rPr>
              <a:t>занятия с детьми в </a:t>
            </a:r>
            <a:r>
              <a:rPr lang="ru-RU" sz="2700" i="1" u="sng" dirty="0" smtClean="0">
                <a:latin typeface="Times New Roman" pitchFamily="18" charset="0"/>
                <a:cs typeface="Times New Roman" pitchFamily="18" charset="0"/>
              </a:rPr>
              <a:t>ДОУ </a:t>
            </a:r>
            <a:r>
              <a:rPr lang="ru-RU" sz="2700" i="1" u="sng" dirty="0"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ru-RU" sz="2700" i="1" u="sng" dirty="0" smtClean="0">
                <a:latin typeface="Times New Roman" pitchFamily="18" charset="0"/>
                <a:cs typeface="Times New Roman" pitchFamily="18" charset="0"/>
              </a:rPr>
              <a:t>родителей.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928670"/>
            <a:ext cx="8229600" cy="1714512"/>
          </a:xfrm>
        </p:spPr>
        <p:txBody>
          <a:bodyPr/>
          <a:lstStyle/>
          <a:p>
            <a:r>
              <a:rPr lang="ru-RU" sz="2000" u="sng" dirty="0"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познакомить родителей со структурой и спецификой проведения занятий в ДОУ.</a:t>
            </a:r>
          </a:p>
          <a:p>
            <a:r>
              <a:rPr lang="ru-RU" sz="2000" u="sng" dirty="0" smtClean="0">
                <a:latin typeface="Times New Roman" pitchFamily="18" charset="0"/>
                <a:cs typeface="Times New Roman" pitchFamily="18" charset="0"/>
              </a:rPr>
              <a:t>Результат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: Родители получают информацию о проведении занятий, тематике и сами имеют возможность включиться в беседу.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SAM_3668 (1)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251520" y="2348880"/>
            <a:ext cx="4032448" cy="2826482"/>
          </a:xfrm>
          <a:prstGeom prst="rect">
            <a:avLst/>
          </a:prstGeom>
        </p:spPr>
      </p:pic>
      <p:pic>
        <p:nvPicPr>
          <p:cNvPr id="6" name="Рисунок 5" descr="SAM_3673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3671392" y="3068960"/>
            <a:ext cx="5472608" cy="351248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Рисунок 6" descr="DSC00824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95536" y="404664"/>
            <a:ext cx="3323862" cy="2492896"/>
          </a:xfrm>
          <a:prstGeom prst="rect">
            <a:avLst/>
          </a:prstGeom>
        </p:spPr>
      </p:pic>
      <p:pic>
        <p:nvPicPr>
          <p:cNvPr id="9" name="Содержимое 8" descr="SDC17109.JPG"/>
          <p:cNvPicPr>
            <a:picLocks noGrp="1" noChangeAspect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>
          <a:xfrm>
            <a:off x="179512" y="3584773"/>
            <a:ext cx="6034617" cy="3273227"/>
          </a:xfrm>
        </p:spPr>
      </p:pic>
      <p:pic>
        <p:nvPicPr>
          <p:cNvPr id="10" name="Рисунок 9" descr="SDC17116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3911419" y="188640"/>
            <a:ext cx="5232581" cy="32403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142852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ru-RU" sz="2700" i="1" u="sng" dirty="0" smtClean="0">
                <a:latin typeface="Times New Roman" pitchFamily="18" charset="0"/>
                <a:cs typeface="Times New Roman" pitchFamily="18" charset="0"/>
              </a:rPr>
              <a:t>3) Педагогический </a:t>
            </a:r>
            <a:r>
              <a:rPr lang="ru-RU" sz="2700" i="1" u="sng" dirty="0">
                <a:latin typeface="Times New Roman" pitchFamily="18" charset="0"/>
                <a:cs typeface="Times New Roman" pitchFamily="18" charset="0"/>
              </a:rPr>
              <a:t>совет с участием </a:t>
            </a:r>
            <a:r>
              <a:rPr lang="ru-RU" sz="2700" i="1" u="sng" dirty="0" smtClean="0">
                <a:latin typeface="Times New Roman" pitchFamily="18" charset="0"/>
                <a:cs typeface="Times New Roman" pitchFamily="18" charset="0"/>
              </a:rPr>
              <a:t>родителей.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340768"/>
            <a:ext cx="9001156" cy="5760640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endParaRPr lang="ru-RU" u="sng" dirty="0" smtClean="0"/>
          </a:p>
          <a:p>
            <a:pPr>
              <a:buNone/>
            </a:pPr>
            <a:r>
              <a:rPr lang="ru-RU" u="sng" dirty="0" smtClean="0"/>
              <a:t>Цель:</a:t>
            </a:r>
            <a:r>
              <a:rPr lang="ru-RU" dirty="0" smtClean="0"/>
              <a:t> привлечь родителей к активному осмыслению проблем воспитания детей в семье на основе учета их индивидуальных потребностей.</a:t>
            </a:r>
          </a:p>
          <a:p>
            <a:pPr>
              <a:buNone/>
            </a:pPr>
            <a:r>
              <a:rPr lang="ru-RU" u="sng" dirty="0" smtClean="0"/>
              <a:t>Ход педсовета</a:t>
            </a:r>
            <a:endParaRPr lang="ru-RU" dirty="0" smtClean="0"/>
          </a:p>
          <a:p>
            <a:pPr lvl="0"/>
            <a:r>
              <a:rPr lang="ru-RU" dirty="0" smtClean="0"/>
              <a:t>Теоретическая часть, которую готовят педагоги в соответствии с темой педсовета.</a:t>
            </a:r>
          </a:p>
          <a:p>
            <a:pPr lvl="0"/>
            <a:r>
              <a:rPr lang="ru-RU" dirty="0" smtClean="0"/>
              <a:t>Анкетирование родителей. Проводится заблаговременно, чтобы выявить основные тенденции во мнениях родителей по обсуждаемой проблеме.</a:t>
            </a:r>
          </a:p>
          <a:p>
            <a:pPr lvl="0"/>
            <a:r>
              <a:rPr lang="ru-RU" dirty="0" smtClean="0"/>
              <a:t>Подведение итогов анкетирования.</a:t>
            </a:r>
          </a:p>
          <a:p>
            <a:pPr lvl="0"/>
            <a:r>
              <a:rPr lang="ru-RU" dirty="0" smtClean="0"/>
              <a:t>Интервью с родителями. Помогает педагогам установить соответствующую атмосферу в общении с родителями, наладить обратную связь в сфере влияния дошкольного учреждения на ребенка и семью.</a:t>
            </a:r>
          </a:p>
          <a:p>
            <a:pPr lvl="0"/>
            <a:r>
              <a:rPr lang="ru-RU" dirty="0" smtClean="0"/>
              <a:t>Педагогические ситуации. Обсуждение ситуаций активизирует родителей и делает общение с педагогами и специалистами полезным для обеих сторон.</a:t>
            </a:r>
          </a:p>
          <a:p>
            <a:r>
              <a:rPr lang="ru-RU" dirty="0" smtClean="0"/>
              <a:t>Телефон доверия. В игровой форме родители могут задать любые интересующие их вопросы как вслух, так и в письменном виде. Записки рассматриваются, и на основе анализа планируется работа с родителями в соответствующей форме</a:t>
            </a:r>
            <a:endParaRPr lang="ru-RU" dirty="0"/>
          </a:p>
        </p:txBody>
      </p:sp>
      <p:pic>
        <p:nvPicPr>
          <p:cNvPr id="3074" name="Picture 2" descr="C:\Users\Администратор\Desktop\Новая папка (2)\sova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876256" y="188640"/>
            <a:ext cx="1251248" cy="15112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142852"/>
            <a:ext cx="6043626" cy="1143000"/>
          </a:xfrm>
        </p:spPr>
        <p:txBody>
          <a:bodyPr>
            <a:normAutofit fontScale="90000"/>
          </a:bodyPr>
          <a:lstStyle/>
          <a:p>
            <a:pPr algn="l"/>
            <a:r>
              <a:rPr lang="ru-RU" sz="2700" i="1" u="sng" dirty="0" smtClean="0">
                <a:latin typeface="Times New Roman" pitchFamily="18" charset="0"/>
                <a:cs typeface="Times New Roman" pitchFamily="18" charset="0"/>
              </a:rPr>
              <a:t>4) Посещение семьи.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785794"/>
            <a:ext cx="8715436" cy="4000528"/>
          </a:xfrm>
        </p:spPr>
        <p:txBody>
          <a:bodyPr>
            <a:normAutofit/>
          </a:bodyPr>
          <a:lstStyle/>
          <a:p>
            <a:r>
              <a:rPr lang="ru-RU" sz="2000" u="sng" dirty="0" smtClean="0"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первого посещения семьи — выяснить общие условия семейного воспитания.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Повторные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посещения планируются по мере необходимости и предусматривают более частные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задачи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Есть другая форма посещения семьи — обследование, проводимое обычно с участием общественности </a:t>
            </a: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(членами актива родителей)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с целью оказания материальной помощи семье, защиты прав ребенка, воздействия на одного из членов семьи и т. д.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u="sng" dirty="0" smtClean="0">
                <a:latin typeface="Times New Roman" pitchFamily="18" charset="0"/>
                <a:cs typeface="Times New Roman" pitchFamily="18" charset="0"/>
              </a:rPr>
              <a:t>Результат: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После такого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обследования оформляется психолого-педагогическая характеристика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семьи.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4098" name="Picture 2" descr="C:\Users\Администратор\Desktop\Новая папка (2)\8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71472" y="4143380"/>
            <a:ext cx="3786214" cy="25322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099" name="Picture 3" descr="C:\Users\Администратор\Desktop\Новая папка (2)\DSC0727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643438" y="4143380"/>
            <a:ext cx="3357586" cy="251614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142852"/>
            <a:ext cx="7186634" cy="846158"/>
          </a:xfrm>
        </p:spPr>
        <p:txBody>
          <a:bodyPr>
            <a:normAutofit fontScale="90000"/>
          </a:bodyPr>
          <a:lstStyle/>
          <a:p>
            <a:pPr algn="l"/>
            <a:r>
              <a:rPr lang="ru-RU" sz="2700" i="1" u="sng" dirty="0" smtClean="0">
                <a:latin typeface="Times New Roman" pitchFamily="18" charset="0"/>
                <a:cs typeface="Times New Roman" pitchFamily="18" charset="0"/>
              </a:rPr>
              <a:t>5) Педагогические </a:t>
            </a:r>
            <a:r>
              <a:rPr lang="ru-RU" sz="2700" i="1" u="sng" dirty="0">
                <a:latin typeface="Times New Roman" pitchFamily="18" charset="0"/>
                <a:cs typeface="Times New Roman" pitchFamily="18" charset="0"/>
              </a:rPr>
              <a:t>беседы с </a:t>
            </a:r>
            <a:r>
              <a:rPr lang="ru-RU" sz="2700" i="1" u="sng" dirty="0" smtClean="0">
                <a:latin typeface="Times New Roman" pitchFamily="18" charset="0"/>
                <a:cs typeface="Times New Roman" pitchFamily="18" charset="0"/>
              </a:rPr>
              <a:t>родителями.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642918"/>
            <a:ext cx="8229600" cy="3578170"/>
          </a:xfrm>
        </p:spPr>
        <p:txBody>
          <a:bodyPr>
            <a:normAutofit fontScale="77500" lnSpcReduction="20000"/>
          </a:bodyPr>
          <a:lstStyle/>
          <a:p>
            <a:r>
              <a:rPr lang="ru-RU" sz="2900" dirty="0" smtClean="0"/>
              <a:t>Это наиболее доступная форма установления связи педагога с семьей, она может использоваться как самостоятельно, так и в сочетании с другими формами: беседа при посещении семей, на родительском собрании, консультации.</a:t>
            </a:r>
          </a:p>
          <a:p>
            <a:r>
              <a:rPr lang="ru-RU" sz="2900" u="sng" dirty="0" smtClean="0"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2900" u="sng" dirty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 оказать родителям своевременную помощь по тому или иному вопросу воспитания, способствовать достижению единой точки зрения по этим вопросам.</a:t>
            </a:r>
          </a:p>
          <a:p>
            <a:r>
              <a:rPr lang="ru-RU" sz="2900" dirty="0" smtClean="0"/>
              <a:t>Ведущая роль здесь отводится воспитателю, он заранее планирует тематику и структуру беседы.</a:t>
            </a:r>
          </a:p>
          <a:p>
            <a:r>
              <a:rPr lang="ru-RU" sz="2900" dirty="0" smtClean="0"/>
              <a:t>Рекомендуется при проведении беседы выбирать наиболее подходящие условия и начинать ее с нейтральных вопросов, затем переходить непосредственно к главным темам.</a:t>
            </a:r>
          </a:p>
          <a:p>
            <a:endParaRPr lang="ru-RU" dirty="0"/>
          </a:p>
        </p:txBody>
      </p:sp>
      <p:pic>
        <p:nvPicPr>
          <p:cNvPr id="8" name="Рисунок 7" descr="DSC00832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251520" y="4149080"/>
            <a:ext cx="2808312" cy="2480676"/>
          </a:xfrm>
          <a:prstGeom prst="rect">
            <a:avLst/>
          </a:prstGeom>
        </p:spPr>
      </p:pic>
      <p:pic>
        <p:nvPicPr>
          <p:cNvPr id="6" name="Рисунок 5" descr="IMG_20210521_164017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5436096" y="4077072"/>
            <a:ext cx="2952328" cy="253708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142852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ru-RU" sz="2700" i="1" u="sng" dirty="0" smtClean="0">
                <a:latin typeface="Times New Roman" pitchFamily="18" charset="0"/>
                <a:cs typeface="Times New Roman" pitchFamily="18" charset="0"/>
              </a:rPr>
              <a:t>6) Тематические консультации.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785794"/>
            <a:ext cx="8786874" cy="3147262"/>
          </a:xfrm>
        </p:spPr>
        <p:txBody>
          <a:bodyPr>
            <a:normAutofit fontScale="92500" lnSpcReduction="10000"/>
          </a:bodyPr>
          <a:lstStyle/>
          <a:p>
            <a:r>
              <a:rPr lang="ru-RU" sz="2000" dirty="0" smtClean="0"/>
              <a:t>Консультации близки к беседам, главное их отличие в том, что педагог, проводя консультацию, стремится дать родителям квалифицированный совет.</a:t>
            </a:r>
          </a:p>
          <a:p>
            <a:r>
              <a:rPr lang="ru-RU" sz="2000" dirty="0" smtClean="0"/>
              <a:t>Консультации могут быть плановыми и неплановыми, индивидуальными и групповыми.</a:t>
            </a:r>
          </a:p>
          <a:p>
            <a:r>
              <a:rPr lang="ru-RU" sz="2000" dirty="0" smtClean="0"/>
              <a:t>Плановые консультации проводятся в детском саду систематически: 3—4 консультации в год в каждой возрастной группе и столько же общих консультаций по детскому саду согласно годовому плану. Продолжительность консультации 30—40 минут. Неплановые возникают нередко во время общения педагогов и родителей по инициативе обеих сторон.</a:t>
            </a:r>
          </a:p>
          <a:p>
            <a:r>
              <a:rPr lang="ru-RU" sz="2000" dirty="0" smtClean="0"/>
              <a:t>Консультация, как и беседа, требует подготовки для наиболее содержательных ответов педагогов родителям.</a:t>
            </a:r>
          </a:p>
          <a:p>
            <a:pPr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IMG_20220519_124858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1" y="4106432"/>
            <a:ext cx="2699792" cy="2535544"/>
          </a:xfrm>
          <a:prstGeom prst="rect">
            <a:avLst/>
          </a:prstGeom>
        </p:spPr>
      </p:pic>
      <p:pic>
        <p:nvPicPr>
          <p:cNvPr id="8" name="Рисунок 7" descr="IMG_20220519_130318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2915816" y="4581128"/>
            <a:ext cx="3384376" cy="2042296"/>
          </a:xfrm>
          <a:prstGeom prst="rect">
            <a:avLst/>
          </a:prstGeom>
        </p:spPr>
      </p:pic>
      <p:pic>
        <p:nvPicPr>
          <p:cNvPr id="11" name="Рисунок 10" descr="DSC00876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6156176" y="4388064"/>
            <a:ext cx="2987824" cy="246993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450</TotalTime>
  <Words>956</Words>
  <Application>Microsoft Office PowerPoint</Application>
  <PresentationFormat>Экран (4:3)</PresentationFormat>
  <Paragraphs>109</Paragraphs>
  <Slides>18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Формы работы с семьей внутри детского сада.</vt:lpstr>
      <vt:lpstr>Перечень форм работы:</vt:lpstr>
      <vt:lpstr>1) Презентация дошкольного учреждения.</vt:lpstr>
      <vt:lpstr>2) Открытые занятия с детьми в ДОУ для родителей. </vt:lpstr>
      <vt:lpstr>Слайд 5</vt:lpstr>
      <vt:lpstr>3) Педагогический совет с участием родителей. </vt:lpstr>
      <vt:lpstr>4) Посещение семьи. </vt:lpstr>
      <vt:lpstr>5) Педагогические беседы с родителями. </vt:lpstr>
      <vt:lpstr>6) Тематические консультации. </vt:lpstr>
      <vt:lpstr>7) Групповые собрания родителей. </vt:lpstr>
      <vt:lpstr>8) "Круглый стол" с родителями. </vt:lpstr>
      <vt:lpstr>9) Конференция с родителями. </vt:lpstr>
      <vt:lpstr>10) Общие собрания родителей. </vt:lpstr>
      <vt:lpstr>11) Наглядная пропаганда. </vt:lpstr>
      <vt:lpstr>Современные работы с семьей:</vt:lpstr>
      <vt:lpstr>Как развивать работу, направленную на родителей? </vt:lpstr>
      <vt:lpstr>Слайд 17</vt:lpstr>
      <vt:lpstr>Использованная литература: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Перечень форм работы:</dc:title>
  <dc:creator>Вандышева В.И.</dc:creator>
  <cp:lastModifiedBy>user</cp:lastModifiedBy>
  <cp:revision>51</cp:revision>
  <dcterms:created xsi:type="dcterms:W3CDTF">2015-03-12T20:04:10Z</dcterms:created>
  <dcterms:modified xsi:type="dcterms:W3CDTF">2022-11-05T13:24:06Z</dcterms:modified>
</cp:coreProperties>
</file>