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66" r:id="rId3"/>
    <p:sldId id="263" r:id="rId4"/>
    <p:sldId id="257" r:id="rId5"/>
    <p:sldId id="258" r:id="rId6"/>
    <p:sldId id="259" r:id="rId7"/>
    <p:sldId id="260" r:id="rId8"/>
    <p:sldId id="261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4/15/21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324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041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601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3180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094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4/15/21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0081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4/15/21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0834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069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314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28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294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827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4/15/21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895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4/15/21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214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4/15/21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47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09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722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7188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391A12-DE51-8646-9F42-858B291F48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2167" y="1803405"/>
            <a:ext cx="11408833" cy="1825096"/>
          </a:xfrm>
        </p:spPr>
        <p:txBody>
          <a:bodyPr/>
          <a:lstStyle/>
          <a:p>
            <a:pPr algn="ctr"/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Kogalym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the Town of oil workers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910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F8274C-1EEA-664D-9F6A-8E70BDFDE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8350" y="330456"/>
            <a:ext cx="8610600" cy="1293028"/>
          </a:xfrm>
        </p:spPr>
        <p:txBody>
          <a:bodyPr>
            <a:normAutofit fontScale="90000"/>
          </a:bodyPr>
          <a:lstStyle/>
          <a:p>
            <a:pPr algn="ctr"/>
            <a:br>
              <a:rPr lang="en-GB" b="0" i="0" u="none" strike="noStrike" dirty="0">
                <a:solidFill>
                  <a:srgbClr val="32485F"/>
                </a:solidFill>
                <a:effectLst/>
                <a:latin typeface="Roboto Condensed"/>
              </a:rPr>
            </a:br>
            <a:r>
              <a:rPr lang="en-GB" sz="44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urpose</a:t>
            </a:r>
            <a:r>
              <a:rPr lang="en-GB" sz="44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goals</a:t>
            </a:r>
            <a:br>
              <a:rPr lang="en-GB" dirty="0"/>
            </a:br>
            <a:r>
              <a:rPr lang="en-GB" dirty="0"/>
              <a:t>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D9682B-10CB-7049-A8D8-8AA56B8FCB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966" y="1491282"/>
            <a:ext cx="11860068" cy="536671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3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Purpose</a:t>
            </a:r>
            <a:r>
              <a:rPr lang="en-GB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Creating a brochure "</a:t>
            </a:r>
            <a:r>
              <a:rPr lang="en-GB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Kogalym</a:t>
            </a:r>
            <a:r>
              <a:rPr lang="en-GB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the town of oil workers«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Goals</a:t>
            </a:r>
            <a:r>
              <a:rPr lang="en-GB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3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en-GB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explore the main attractions of the city of </a:t>
            </a:r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Kogalym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related to oil production. </a:t>
            </a: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3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a Russian-English translation of the information for the brochure. </a:t>
            </a: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3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summarize the collected information. </a:t>
            </a: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3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present 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summary information in the form of a brochure in English. </a:t>
            </a: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304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6" name="Rectangle 52">
            <a:extLst>
              <a:ext uri="{FF2B5EF4-FFF2-40B4-BE49-F238E27FC236}">
                <a16:creationId xmlns:a16="http://schemas.microsoft.com/office/drawing/2014/main" id="{19E301E5-1206-47D0-9CDF-72583D7390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FA31FBE-7948-4384-B68A-75DEFDC49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B554B93-2CCF-7A44-A782-163472598E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39" r="11906" b="-3"/>
          <a:stretch/>
        </p:blipFill>
        <p:spPr>
          <a:xfrm>
            <a:off x="641276" y="643467"/>
            <a:ext cx="4013020" cy="270255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B2AB687-CFB9-1A43-A71E-ED933BEECF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026" b="-5"/>
          <a:stretch/>
        </p:blipFill>
        <p:spPr>
          <a:xfrm>
            <a:off x="643467" y="3509433"/>
            <a:ext cx="4010830" cy="2705099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937478A1-3D66-6242-8722-8D87047C661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296" r="-1" b="-1"/>
          <a:stretch/>
        </p:blipFill>
        <p:spPr>
          <a:xfrm>
            <a:off x="4812633" y="643467"/>
            <a:ext cx="6735900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154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CFD580F5-E7BF-4C1D-BEFD-4A4601EBA8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0F06750-78FE-4472-8DA5-14CF3336F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1F2F91BB-0041-D94C-9A8D-55EACB72D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96346" y="1185114"/>
            <a:ext cx="4146090" cy="3446373"/>
          </a:xfrm>
          <a:noFill/>
          <a:ln w="19050">
            <a:noFill/>
            <a:prstDash val="dash"/>
          </a:ln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Sculptural composition «Drop of life»</a:t>
            </a:r>
            <a:r>
              <a:rPr lang="en-US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4889578-0ECD-204D-B65C-53837E331B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938" r="9937"/>
          <a:stretch/>
        </p:blipFill>
        <p:spPr>
          <a:xfrm>
            <a:off x="-32697" y="-1"/>
            <a:ext cx="7794245" cy="685799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2DFFD9D3-0E77-42C3-B89D-A987E7760A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46782" y="-1"/>
            <a:ext cx="4245218" cy="5367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C48F185-A6F4-40C2-A466-5CB3F23F2F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96651" y="0"/>
            <a:ext cx="16459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494100-D125-274B-A49D-DBBCEB86FF93}"/>
              </a:ext>
            </a:extLst>
          </p:cNvPr>
          <p:cNvSpPr txBox="1"/>
          <p:nvPr/>
        </p:nvSpPr>
        <p:spPr>
          <a:xfrm>
            <a:off x="7946782" y="5672886"/>
            <a:ext cx="4380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Location: </a:t>
            </a:r>
            <a:r>
              <a:rPr lang="en-GB" sz="3100" b="1" dirty="0" err="1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Ryabinovy</a:t>
            </a:r>
            <a:r>
              <a:rPr lang="en-US" sz="31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Boulevard</a:t>
            </a:r>
            <a:endParaRPr lang="ru-RU" sz="3100" b="1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1535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9">
            <a:extLst>
              <a:ext uri="{FF2B5EF4-FFF2-40B4-BE49-F238E27FC236}">
                <a16:creationId xmlns:a16="http://schemas.microsoft.com/office/drawing/2014/main" id="{CFD580F5-E7BF-4C1D-BEFD-4A4601EBA8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pic>
        <p:nvPicPr>
          <p:cNvPr id="23" name="Picture 11">
            <a:extLst>
              <a:ext uri="{FF2B5EF4-FFF2-40B4-BE49-F238E27FC236}">
                <a16:creationId xmlns:a16="http://schemas.microsoft.com/office/drawing/2014/main" id="{F0F06750-78FE-4472-8DA5-14CF3336F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E5CD22-1265-5740-8E67-44DCEB592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1243" y="673240"/>
            <a:ext cx="4228352" cy="3446373"/>
          </a:xfrm>
          <a:noFill/>
          <a:ln w="19050">
            <a:noFill/>
            <a:prstDash val="dash"/>
          </a:ln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3200" b="0" i="0" u="none" strike="noStrike" dirty="0">
                <a:effectLst/>
              </a:rPr>
              <a:t> </a:t>
            </a:r>
            <a:r>
              <a:rPr lang="en-US" sz="36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Architectural form for the 25th </a:t>
            </a:r>
            <a:br>
              <a:rPr lang="ru-RU" sz="36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anniversary of LUKOIL</a:t>
            </a:r>
            <a:r>
              <a:rPr lang="ru-RU" sz="3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5888041-5D38-2640-B0A1-ABE6FA1427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872" r="9550"/>
          <a:stretch/>
        </p:blipFill>
        <p:spPr>
          <a:xfrm>
            <a:off x="2405" y="10"/>
            <a:ext cx="7794245" cy="6857990"/>
          </a:xfrm>
          <a:prstGeom prst="rect">
            <a:avLst/>
          </a:prstGeom>
        </p:spPr>
      </p:pic>
      <p:sp>
        <p:nvSpPr>
          <p:cNvPr id="24" name="Rectangle 13">
            <a:extLst>
              <a:ext uri="{FF2B5EF4-FFF2-40B4-BE49-F238E27FC236}">
                <a16:creationId xmlns:a16="http://schemas.microsoft.com/office/drawing/2014/main" id="{2DFFD9D3-0E77-42C3-B89D-A987E7760A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46782" y="-1"/>
            <a:ext cx="4245218" cy="5367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5">
            <a:extLst>
              <a:ext uri="{FF2B5EF4-FFF2-40B4-BE49-F238E27FC236}">
                <a16:creationId xmlns:a16="http://schemas.microsoft.com/office/drawing/2014/main" id="{3C48F185-A6F4-40C2-A466-5CB3F23F2F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96651" y="0"/>
            <a:ext cx="16459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01746E-6C1E-9841-B721-930B44321332}"/>
              </a:ext>
            </a:extLst>
          </p:cNvPr>
          <p:cNvSpPr txBox="1"/>
          <p:nvPr/>
        </p:nvSpPr>
        <p:spPr>
          <a:xfrm>
            <a:off x="7946782" y="5437486"/>
            <a:ext cx="40590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Location:</a:t>
            </a:r>
          </a:p>
          <a:p>
            <a:r>
              <a:rPr lang="en-US" sz="2800" b="1" dirty="0" err="1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Druzhby</a:t>
            </a:r>
            <a:r>
              <a:rPr lang="en-US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800" b="1" dirty="0" err="1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Narodov</a:t>
            </a:r>
            <a:r>
              <a:rPr lang="en-US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and</a:t>
            </a:r>
            <a:endParaRPr lang="en-GB" sz="2800" b="1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err="1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Stepan</a:t>
            </a:r>
            <a:r>
              <a:rPr lang="en-GB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</a:t>
            </a:r>
            <a:r>
              <a:rPr lang="en-US" sz="2800" b="1" dirty="0" err="1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ovkha</a:t>
            </a:r>
            <a:r>
              <a:rPr lang="en-US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Streets</a:t>
            </a:r>
            <a:endParaRPr lang="ru-RU" sz="2800" b="1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10999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FD580F5-E7BF-4C1D-BEFD-4A4601EBA8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0F06750-78FE-4472-8DA5-14CF3336F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EA7BCB-76C7-C441-87B6-1DFE296FD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5215" y="1085990"/>
            <a:ext cx="4242813" cy="3446373"/>
          </a:xfrm>
          <a:noFill/>
          <a:ln w="19050">
            <a:noFill/>
            <a:prstDash val="dash"/>
          </a:ln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Sculpture</a:t>
            </a:r>
            <a:br>
              <a:rPr lang="ru-RU" sz="4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«After the Watch»</a:t>
            </a:r>
            <a:r>
              <a:rPr lang="en-US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E0D05F2-E51E-F840-8E24-CADD0E89ED0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23" r="1" b="1"/>
          <a:stretch/>
        </p:blipFill>
        <p:spPr>
          <a:xfrm>
            <a:off x="2405" y="10"/>
            <a:ext cx="7794245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DFFD9D3-0E77-42C3-B89D-A987E7760A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46782" y="-1"/>
            <a:ext cx="4245218" cy="5367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C48F185-A6F4-40C2-A466-5CB3F23F2F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96651" y="0"/>
            <a:ext cx="16459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4B259B-64C5-A94C-8A85-D949C2C2EBC3}"/>
              </a:ext>
            </a:extLst>
          </p:cNvPr>
          <p:cNvSpPr txBox="1"/>
          <p:nvPr/>
        </p:nvSpPr>
        <p:spPr>
          <a:xfrm>
            <a:off x="7943161" y="5902325"/>
            <a:ext cx="424281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Location:</a:t>
            </a:r>
          </a:p>
          <a:p>
            <a:r>
              <a:rPr lang="en-US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16a, Mira street</a:t>
            </a:r>
            <a:endParaRPr lang="ru-RU" sz="2800" b="1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5092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9">
            <a:extLst>
              <a:ext uri="{FF2B5EF4-FFF2-40B4-BE49-F238E27FC236}">
                <a16:creationId xmlns:a16="http://schemas.microsoft.com/office/drawing/2014/main" id="{CFD580F5-E7BF-4C1D-BEFD-4A4601EBA8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pic>
        <p:nvPicPr>
          <p:cNvPr id="20" name="Picture 11">
            <a:extLst>
              <a:ext uri="{FF2B5EF4-FFF2-40B4-BE49-F238E27FC236}">
                <a16:creationId xmlns:a16="http://schemas.microsoft.com/office/drawing/2014/main" id="{F0F06750-78FE-4472-8DA5-14CF3336F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 useBgFill="1">
        <p:nvSpPr>
          <p:cNvPr id="21" name="Rectangle 13">
            <a:extLst>
              <a:ext uri="{FF2B5EF4-FFF2-40B4-BE49-F238E27FC236}">
                <a16:creationId xmlns:a16="http://schemas.microsoft.com/office/drawing/2014/main" id="{A7244538-290E-40DA-A93A-14BB3E6CF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1999" cy="45437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827C26-0872-2D43-9DA4-AEEF0A679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5888" y="673240"/>
            <a:ext cx="5951914" cy="3446373"/>
          </a:xfrm>
          <a:noFill/>
          <a:ln w="19050">
            <a:noFill/>
            <a:prstDash val="dash"/>
          </a:ln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Sculptural</a:t>
            </a:r>
            <a:br>
              <a:rPr lang="ru-RU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composition «The Flame» </a:t>
            </a:r>
            <a:br>
              <a:rPr lang="ru-RU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 useBgFill="1">
        <p:nvSpPr>
          <p:cNvPr id="22" name="Rectangle 15">
            <a:extLst>
              <a:ext uri="{FF2B5EF4-FFF2-40B4-BE49-F238E27FC236}">
                <a16:creationId xmlns:a16="http://schemas.microsoft.com/office/drawing/2014/main" id="{AB1DF3B3-9DBC-445D-AE4E-A62E5A9B85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96638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BDABF52-0455-5C41-81C1-068BA157C43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" b="1647"/>
          <a:stretch/>
        </p:blipFill>
        <p:spPr>
          <a:xfrm>
            <a:off x="-4" y="10"/>
            <a:ext cx="5615891" cy="685799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F51F80E8-0CAC-410E-B59A-29FDDC357E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46782" y="-1"/>
            <a:ext cx="4245218" cy="5367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A16145-7207-884B-BDA2-9BD5442818C3}"/>
              </a:ext>
            </a:extLst>
          </p:cNvPr>
          <p:cNvSpPr txBox="1"/>
          <p:nvPr/>
        </p:nvSpPr>
        <p:spPr>
          <a:xfrm>
            <a:off x="5700402" y="5399930"/>
            <a:ext cx="649159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Location:</a:t>
            </a:r>
          </a:p>
          <a:p>
            <a:r>
              <a:rPr lang="en-US" sz="2800" b="1" dirty="0" err="1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Ryabinovy</a:t>
            </a:r>
            <a:r>
              <a:rPr lang="en-US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Boulevard in front of the main building of LUKOIL company.</a:t>
            </a:r>
            <a:endParaRPr lang="ru-RU" sz="2800" b="1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2758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FD580F5-E7BF-4C1D-BEFD-4A4601EBA8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0F06750-78FE-4472-8DA5-14CF3336F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81DF4B-4C9E-3C47-A737-92A38DFB7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2567" y="536714"/>
            <a:ext cx="4469433" cy="3446373"/>
          </a:xfrm>
          <a:noFill/>
          <a:ln w="19050">
            <a:noFill/>
            <a:prstDash val="dash"/>
          </a:ln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Sculptural composition «Pearl of Siberia»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DFFD9D3-0E77-42C3-B89D-A987E7760A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46782" y="-1"/>
            <a:ext cx="4245218" cy="5367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C48F185-A6F4-40C2-A466-5CB3F23F2F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96651" y="0"/>
            <a:ext cx="16459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665312-92EE-9546-8866-D96AEC6C837D}"/>
              </a:ext>
            </a:extLst>
          </p:cNvPr>
          <p:cNvSpPr txBox="1"/>
          <p:nvPr/>
        </p:nvSpPr>
        <p:spPr>
          <a:xfrm>
            <a:off x="7878947" y="5003294"/>
            <a:ext cx="431305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Location:</a:t>
            </a:r>
          </a:p>
          <a:p>
            <a:r>
              <a:rPr lang="en-GB" sz="28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8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territory in front of the office of JSC "LUKOIL-AIK" on Mira Street. </a:t>
            </a:r>
            <a:endParaRPr lang="ru-RU" sz="2800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23132A9-D834-4141-8DCF-726DAC23EA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51422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953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C4B57E-39B9-744B-BE94-AA7BAF20CF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8633" y="1750488"/>
            <a:ext cx="10354733" cy="1825096"/>
          </a:xfrm>
        </p:spPr>
        <p:txBody>
          <a:bodyPr/>
          <a:lstStyle/>
          <a:p>
            <a:pPr algn="ctr"/>
            <a:r>
              <a:rPr lang="en-GB" dirty="0"/>
              <a:t>Welcome to </a:t>
            </a:r>
            <a:r>
              <a:rPr lang="en-GB" dirty="0" err="1"/>
              <a:t>Kogalym</a:t>
            </a:r>
            <a:r>
              <a:rPr lang="en-GB" dirty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952218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9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След самолета</vt:lpstr>
      <vt:lpstr>Kogalym- the Town of oil workers</vt:lpstr>
      <vt:lpstr> Purpose and goals  </vt:lpstr>
      <vt:lpstr>Презентация PowerPoint</vt:lpstr>
      <vt:lpstr>Sculptural composition «Drop of life»  </vt:lpstr>
      <vt:lpstr> Architectural form for the 25th  anniversary of LUKOIL </vt:lpstr>
      <vt:lpstr>Sculpture «After the Watch»  </vt:lpstr>
      <vt:lpstr>Sculptural  composition «The Flame»  </vt:lpstr>
      <vt:lpstr>Sculptural composition «Pearl of Siberia»</vt:lpstr>
      <vt:lpstr>Welcome to Kogalym!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Kogalym</dc:title>
  <dc:creator>ms.sheregiuli@outlook.com</dc:creator>
  <cp:lastModifiedBy>ms.sheregiuli@outlook.com</cp:lastModifiedBy>
  <cp:revision>7</cp:revision>
  <dcterms:created xsi:type="dcterms:W3CDTF">2021-02-09T17:37:38Z</dcterms:created>
  <dcterms:modified xsi:type="dcterms:W3CDTF">2021-04-15T18:11:08Z</dcterms:modified>
</cp:coreProperties>
</file>