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  <p:sldId id="272" r:id="rId3"/>
    <p:sldId id="261" r:id="rId4"/>
    <p:sldId id="260" r:id="rId5"/>
    <p:sldId id="258" r:id="rId6"/>
    <p:sldId id="263" r:id="rId7"/>
    <p:sldId id="262" r:id="rId8"/>
    <p:sldId id="264" r:id="rId9"/>
    <p:sldId id="268" r:id="rId10"/>
    <p:sldId id="273" r:id="rId11"/>
    <p:sldId id="27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12.gif"/><Relationship Id="rId7" Type="http://schemas.openxmlformats.org/officeDocument/2006/relationships/image" Target="../media/image1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1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pic>
        <p:nvPicPr>
          <p:cNvPr id="2053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672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-2586037" y="3119437"/>
            <a:ext cx="57912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0"/>
            <a:ext cx="48768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81663" y="3005137"/>
            <a:ext cx="5867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6238875"/>
            <a:ext cx="5105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571472" y="714356"/>
            <a:ext cx="77724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  </a:t>
            </a:r>
          </a:p>
        </p:txBody>
      </p:sp>
      <p:pic>
        <p:nvPicPr>
          <p:cNvPr id="2059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38875"/>
            <a:ext cx="40386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Блок-схема: процесс 12"/>
          <p:cNvSpPr/>
          <p:nvPr/>
        </p:nvSpPr>
        <p:spPr>
          <a:xfrm>
            <a:off x="428625" y="500063"/>
            <a:ext cx="8001000" cy="5572125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 smtClean="0">
              <a:solidFill>
                <a:srgbClr val="7030A0"/>
              </a:solidFill>
            </a:endParaRPr>
          </a:p>
          <a:p>
            <a:pPr algn="ctr">
              <a:defRPr/>
            </a:pPr>
            <a:endParaRPr lang="ru-RU" dirty="0" smtClean="0">
              <a:solidFill>
                <a:srgbClr val="7030A0"/>
              </a:solidFill>
            </a:endParaRPr>
          </a:p>
          <a:p>
            <a:pPr algn="ctr">
              <a:defRPr/>
            </a:pPr>
            <a:r>
              <a:rPr lang="ru-RU" dirty="0" smtClean="0">
                <a:solidFill>
                  <a:srgbClr val="7030A0"/>
                </a:solidFill>
              </a:rPr>
              <a:t>МКОУ </a:t>
            </a:r>
            <a:r>
              <a:rPr lang="ru-RU" dirty="0">
                <a:solidFill>
                  <a:srgbClr val="7030A0"/>
                </a:solidFill>
              </a:rPr>
              <a:t>«</a:t>
            </a:r>
            <a:r>
              <a:rPr lang="ru-RU" dirty="0" err="1">
                <a:solidFill>
                  <a:srgbClr val="7030A0"/>
                </a:solidFill>
              </a:rPr>
              <a:t>Харанжинская</a:t>
            </a:r>
            <a:r>
              <a:rPr lang="ru-RU" dirty="0">
                <a:solidFill>
                  <a:srgbClr val="7030A0"/>
                </a:solidFill>
              </a:rPr>
              <a:t> СОШ»</a:t>
            </a:r>
          </a:p>
          <a:p>
            <a:pPr algn="ctr">
              <a:defRPr/>
            </a:pPr>
            <a:endParaRPr lang="ru-RU" dirty="0">
              <a:solidFill>
                <a:srgbClr val="7030A0"/>
              </a:solidFill>
            </a:endParaRPr>
          </a:p>
          <a:p>
            <a:pPr algn="ctr">
              <a:defRPr/>
            </a:pPr>
            <a:endParaRPr lang="ru-RU" dirty="0" smtClean="0">
              <a:solidFill>
                <a:srgbClr val="7030A0"/>
              </a:solidFill>
            </a:endParaRPr>
          </a:p>
          <a:p>
            <a:pPr algn="ctr">
              <a:defRPr/>
            </a:pPr>
            <a:endParaRPr lang="ru-RU" dirty="0" smtClean="0">
              <a:solidFill>
                <a:srgbClr val="7030A0"/>
              </a:solidFill>
            </a:endParaRPr>
          </a:p>
          <a:p>
            <a:pPr algn="ctr">
              <a:defRPr/>
            </a:pPr>
            <a:endParaRPr lang="ru-RU" dirty="0" smtClean="0">
              <a:solidFill>
                <a:srgbClr val="7030A0"/>
              </a:solidFill>
            </a:endParaRPr>
          </a:p>
          <a:p>
            <a:pPr algn="ctr">
              <a:defRPr/>
            </a:pPr>
            <a:endParaRPr lang="ru-RU" dirty="0" smtClean="0">
              <a:solidFill>
                <a:srgbClr val="7030A0"/>
              </a:solidFill>
            </a:endParaRPr>
          </a:p>
          <a:p>
            <a:pPr algn="ctr">
              <a:defRPr/>
            </a:pPr>
            <a:endParaRPr lang="ru-RU" dirty="0" smtClean="0">
              <a:solidFill>
                <a:srgbClr val="7030A0"/>
              </a:solidFill>
            </a:endParaRPr>
          </a:p>
          <a:p>
            <a:pPr algn="ctr">
              <a:defRPr/>
            </a:pPr>
            <a:endParaRPr lang="ru-RU" dirty="0" smtClean="0">
              <a:solidFill>
                <a:srgbClr val="7030A0"/>
              </a:solidFill>
            </a:endParaRPr>
          </a:p>
          <a:p>
            <a:pPr algn="ctr">
              <a:defRPr/>
            </a:pPr>
            <a:endParaRPr lang="ru-RU" dirty="0">
              <a:solidFill>
                <a:srgbClr val="7030A0"/>
              </a:solidFill>
            </a:endParaRPr>
          </a:p>
          <a:p>
            <a:pPr algn="ctr">
              <a:defRPr/>
            </a:pP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Разработчик</a:t>
            </a: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14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Корина</a:t>
            </a: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Любовь Петровна</a:t>
            </a:r>
          </a:p>
          <a:p>
            <a:pPr algn="r">
              <a:defRPr/>
            </a:pP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>
              <a:defRPr/>
            </a:pP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Стаж работы – 41 год</a:t>
            </a:r>
          </a:p>
          <a:p>
            <a:pPr algn="r">
              <a:defRPr/>
            </a:pP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Учитель первой квалификационной категории</a:t>
            </a:r>
          </a:p>
          <a:p>
            <a:pPr algn="r">
              <a:defRPr/>
            </a:pP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Почётный работник общего образования Российской Федерации</a:t>
            </a:r>
          </a:p>
          <a:p>
            <a:pPr algn="ctr">
              <a:defRPr/>
            </a:pPr>
            <a:endParaRPr lang="ru-RU" sz="2400" b="1" i="1" dirty="0">
              <a:solidFill>
                <a:srgbClr val="7030A0"/>
              </a:solidFill>
            </a:endParaRPr>
          </a:p>
          <a:p>
            <a:pPr algn="ctr">
              <a:defRPr/>
            </a:pPr>
            <a:r>
              <a:rPr lang="ru-RU" sz="3200" b="1" i="1" dirty="0">
                <a:solidFill>
                  <a:srgbClr val="7030A0"/>
                </a:solidFill>
              </a:rPr>
              <a:t> </a:t>
            </a:r>
            <a:endParaRPr lang="ru-RU" sz="4000" b="1" i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ru-RU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2063" name="AutoShape 16" descr="https://www.gifki.org/data/media/712/tsifry-animatsionnaya-kartinka-0046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64" name="Picture 32" descr="http://img-fotki.yandex.ru/get/9542/102699435.965/0_ac506_35affbb9_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33375"/>
            <a:ext cx="1585913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 descr="красивые Анимация, анимашки Космос, планеты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1785" y="260350"/>
            <a:ext cx="1512466" cy="1512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6" descr="https://avatars.mds.yandex.net/i?id=1c652bcbea75f8ec54e0241482a31984_l-5232111-images-thumbs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4941168"/>
            <a:ext cx="2160513" cy="167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9" descr="Анимашки Книги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636563">
            <a:off x="1329188" y="2439751"/>
            <a:ext cx="1912177" cy="113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0" descr="http://img-fotki.yandex.ru/get/9348/102699435.965/0_ac507_d0a5c1d4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476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23728" y="394211"/>
            <a:ext cx="540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Математическая   грамотность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683568" y="1196752"/>
            <a:ext cx="7944491" cy="1388923"/>
            <a:chOff x="408436" y="1800196"/>
            <a:chExt cx="7944491" cy="1388923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408436" y="1800196"/>
              <a:ext cx="7944491" cy="138892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480444" y="1944212"/>
              <a:ext cx="7808887" cy="1080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1005" tIns="0" rIns="221005" bIns="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Способность устанавливать  математические отношения и зависимости , работать с математической информацией: применять  умственные операции,  математические методы.</a:t>
              </a:r>
              <a:endParaRPr lang="ru-RU" sz="1800" kern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11560" y="2636912"/>
            <a:ext cx="7944491" cy="1388923"/>
            <a:chOff x="371845" y="1702570"/>
            <a:chExt cx="7944491" cy="1388923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71845" y="1702570"/>
              <a:ext cx="7944491" cy="138892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427841" y="1990603"/>
              <a:ext cx="7808887" cy="9361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1005" tIns="0" rIns="221005" bIns="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Способность устанавливать  математические отношения и зависимости , работать с математической информацией: применять  умственные операции,  математические методы.</a:t>
              </a:r>
              <a:endParaRPr lang="ru-RU" sz="1800" kern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611560" y="4149080"/>
            <a:ext cx="7918016" cy="1008112"/>
            <a:chOff x="432046" y="3672402"/>
            <a:chExt cx="7918016" cy="1104114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432046" y="3672402"/>
              <a:ext cx="7918016" cy="110411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485944" y="3726300"/>
              <a:ext cx="7810220" cy="9963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1005" tIns="0" rIns="221005" bIns="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Владение математическими фактами, математическим языком для решения учебных задач, построения математических суждений.</a:t>
              </a:r>
              <a:endParaRPr lang="ru-RU" sz="1800" kern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8" name="Picture 5" descr="https://image.jimcdn.com/app/cms/image/transf/none/path/sa9cc4bd5325ca813/image/iaa4aea7c6e9e294d/version/1383157518/imag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869160"/>
            <a:ext cx="2160240" cy="16309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0" descr="http://img-fotki.yandex.ru/get/9348/102699435.965/0_ac507_d0a5c1d4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252239"/>
            <a:ext cx="122413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941235"/>
            <a:ext cx="8208911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класс. Задача 236.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Фермер собрал 8 т моркови, а свёклы на 4т больше. Половину моркови и четвёртую часть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свёклы он переработал на сок, а оставшиеся овощи увезли в магазин.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Составь по этому условию различные выражения и объясни их значения.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что у нас получилось: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8+4= 12 (т) свёклы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8+(8+4)= 20(т) всего овощей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8:2=4 (т)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ушло на сок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(8+4):4=3(т) свёклы ушло на сок.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8:2 – (8+4):4 = 1(т) на столько больше ушло т моркови, чем т свёклы на сок.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8-8:2=4(т) моркови  осталось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(8+4) – (8+4): 4 = 9(т) свёклы осталось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((8+4) – (8+4): 4) – (8-8:2)= 5(т) – на столько больше осталось тонн свёклы, чем моркови.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вот творческие предложения, поступившие от детей.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с полей вывезти урожай на машинах по 2 тонны на каждой и узнать, сколько рейсов сделаем машина.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(8+(8+4)):2=6 рейсов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в интернете узнать сколько кг моркови и свёклы нужно для 1 литра сока и узнать, сколько сока получится.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на факультативе по финансовой грамотности можно этот сок и эти овощи реализовать, зная цен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1 кг моркови и свёклы и 1 литра того и другого сока.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8" descr="03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661248"/>
            <a:ext cx="832991" cy="88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332656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Функциональная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грамотность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– это способность человека использовать приобретаемые в течение жизни знания для решения широкого диапазона жизненных задач в различных сферах человеческой деятельности, общения и социальных отношений.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2348880"/>
            <a:ext cx="3858020" cy="2407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https://psy-files.ru/wp-content/uploads/1/f/c/1fc29f444d34f8cd4f670ce4b2568f0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852936"/>
            <a:ext cx="936104" cy="969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0" descr="http://img-fotki.yandex.ru/get/9348/102699435.965/0_ac507_d0a5c1d4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476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https://otvet.imgsmail.ru/download/0ea09baf5c5481517a06ee714b7473c9_i-29819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996952"/>
            <a:ext cx="3312368" cy="2250595"/>
          </a:xfrm>
          <a:prstGeom prst="rect">
            <a:avLst/>
          </a:prstGeom>
          <a:noFill/>
        </p:spPr>
      </p:pic>
      <p:pic>
        <p:nvPicPr>
          <p:cNvPr id="8196" name="Picture 4" descr="https://media.istockphoto.com/vectors/back-to-school-vector-id455523317?k=20&amp;m=455523317&amp;s=612x612&amp;w=0&amp;h=PgCFhsRtKtTlmCjZ5rkkUgxxxb7Hy54l0Ly9_i42cYQ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5157192"/>
            <a:ext cx="1584176" cy="1410745"/>
          </a:xfrm>
          <a:prstGeom prst="rect">
            <a:avLst/>
          </a:prstGeom>
          <a:noFill/>
        </p:spPr>
      </p:pic>
      <p:sp>
        <p:nvSpPr>
          <p:cNvPr id="5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1619672" y="188640"/>
            <a:ext cx="6985396" cy="2285405"/>
          </a:xfrm>
        </p:spPr>
        <p:txBody>
          <a:bodyPr/>
          <a:lstStyle/>
          <a:p>
            <a:r>
              <a:rPr lang="ru-RU" sz="3600" dirty="0"/>
              <a:t> 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Формирование функциональной грамотности в начальной школе.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692696"/>
            <a:ext cx="7695696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изменения </a:t>
            </a: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обновлённого ФГОС :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Впервые вводится ФГОС НОО и ООО (5-9 классы) одновременно.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Четко прописаны обязательства образовательного учреждения (в  частности, школы) перед учениками и родителями.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Сделан акцент на развитие личностных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метапредметных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навыков.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Указан  подробный перечень предметных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межпредметных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навыков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которыми должен обладать ученик в рамках каждой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дисциплины (уметь доказать, интерпретировать, оперировать понятиями, решать задачи, делать выводы и 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).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0" descr="http://img-fotki.yandex.ru/get/9348/102699435.965/0_ac507_d0a5c1d4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476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4572000" y="1124744"/>
            <a:ext cx="345638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Доказано, что ребёнок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запоминает :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10%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- того, что читает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baseline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20%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того, что слышит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30%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- того, что видит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baseline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90%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 того, когда сам   участвует в решении поставленных задач.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10" descr="http://liubavyshka.ru/_ph/214/1/337841539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284984"/>
            <a:ext cx="2883408" cy="232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0" descr="http://img-fotki.yandex.ru/get/9348/102699435.965/0_ac507_d0a5c1d4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476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23728" y="260648"/>
            <a:ext cx="55446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kumimoji="0" lang="ru-RU" sz="3200" b="1" i="0" u="none" strike="noStrike" cap="none" normalizeH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051720" y="836712"/>
            <a:ext cx="55446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этапа работы с текстом</a:t>
            </a:r>
            <a:endParaRPr kumimoji="0" lang="ru-RU" sz="3200" b="1" i="0" u="none" strike="noStrike" cap="none" normalizeH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67544" y="1556792"/>
            <a:ext cx="3466728" cy="2736305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Arial" charset="0"/>
              <a:buNone/>
              <a:tabLst/>
              <a:defRPr/>
            </a:pPr>
            <a:r>
              <a:rPr kumimoji="0" lang="ru-RU" sz="22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b="1" i="0" u="sng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Первый этап</a:t>
            </a:r>
            <a:endParaRPr kumimoji="0" lang="ru-RU" b="1" i="0" u="none" strike="noStrike" kern="1200" cap="none" spc="10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Arial" charset="0"/>
              <a:buNone/>
              <a:tabLst/>
              <a:defRPr/>
            </a:pPr>
            <a:r>
              <a:rPr kumimoji="0" lang="ru-RU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работа с текстом до чтения: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Arial" charset="0"/>
              <a:buNone/>
              <a:tabLst/>
              <a:defRPr/>
            </a:pPr>
            <a:r>
              <a:rPr kumimoji="0" lang="ru-RU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  Антиципация (предугадывание предстоящего чтения).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Arial" charset="0"/>
              <a:buNone/>
              <a:tabLst/>
              <a:defRPr/>
            </a:pPr>
            <a:r>
              <a:rPr kumimoji="0" lang="ru-RU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  Постановка целей урока с учетом общей готовности учащихся к работе.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Arial" charset="0"/>
              <a:buNone/>
              <a:tabLst/>
              <a:defRPr/>
            </a:pPr>
            <a:endParaRPr kumimoji="0" lang="ru-RU" sz="2200" b="1" i="0" u="none" strike="noStrike" kern="1200" cap="none" spc="10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4355976" y="1484784"/>
            <a:ext cx="3888432" cy="3312368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sng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Второй этап</a:t>
            </a:r>
            <a:r>
              <a:rPr kumimoji="0" lang="ru-RU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–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работа с текстом во время чтения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-100" normalizeH="0" baseline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-100" normalizeH="0" baseline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-100" normalizeH="0" baseline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-100" normalizeH="0" baseline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-100" normalizeH="0" baseline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Содержимое 1"/>
          <p:cNvSpPr txBox="1">
            <a:spLocks/>
          </p:cNvSpPr>
          <p:nvPr/>
        </p:nvSpPr>
        <p:spPr>
          <a:xfrm>
            <a:off x="4283968" y="2132856"/>
            <a:ext cx="4248472" cy="23042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Arial" charset="0"/>
              <a:buNone/>
              <a:tabLst/>
              <a:defRPr/>
            </a:pPr>
            <a:r>
              <a:rPr kumimoji="0" lang="ru-RU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  Первичное чтение текста. </a:t>
            </a:r>
            <a:r>
              <a:rPr kumimoji="0" lang="ru-RU" b="1" i="1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Arial" charset="0"/>
              <a:buNone/>
              <a:tabLst/>
              <a:defRPr/>
            </a:pPr>
            <a:r>
              <a:rPr kumimoji="0" lang="ru-RU" b="1" i="1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 </a:t>
            </a:r>
            <a:r>
              <a:rPr kumimoji="0" lang="ru-RU" b="1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Вдумчивое </a:t>
            </a:r>
            <a:r>
              <a:rPr lang="ru-RU" b="1" spc="1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kumimoji="0" lang="ru-RU" b="1" i="0" u="none" strike="noStrike" kern="1200" cap="none" spc="10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еречитывание</a:t>
            </a:r>
            <a:r>
              <a:rPr kumimoji="0" lang="ru-RU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текста. </a:t>
            </a:r>
            <a:r>
              <a:rPr lang="ru-RU" b="1" spc="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kumimoji="0" lang="ru-RU" b="1" i="0" u="none" strike="noStrike" kern="1200" cap="none" spc="10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омментированное</a:t>
            </a:r>
            <a:r>
              <a:rPr kumimoji="0" lang="ru-RU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чтение.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Arial" charset="0"/>
              <a:buNone/>
              <a:tabLst/>
              <a:defRPr/>
            </a:pPr>
            <a:r>
              <a:rPr kumimoji="0" lang="ru-RU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3.  Беседа по содержанию текста. Беседа с автором. Обобщение прочитанного.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Arial" charset="0"/>
              <a:buNone/>
              <a:tabLst/>
              <a:defRPr/>
            </a:pPr>
            <a:r>
              <a:rPr kumimoji="0" lang="ru-RU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4.  Выразительное чтение.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Arial" charset="0"/>
              <a:buNone/>
              <a:tabLst/>
              <a:defRPr/>
            </a:pPr>
            <a:endParaRPr kumimoji="0" lang="ru-RU" b="1" i="0" u="none" strike="noStrike" kern="1200" cap="none" spc="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2"/>
          <p:cNvSpPr txBox="1">
            <a:spLocks/>
          </p:cNvSpPr>
          <p:nvPr/>
        </p:nvSpPr>
        <p:spPr>
          <a:xfrm>
            <a:off x="467544" y="4365104"/>
            <a:ext cx="8208912" cy="128701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Третий</a:t>
            </a:r>
            <a:r>
              <a:rPr kumimoji="0" lang="ru-RU" b="1" i="0" u="none" strike="noStrike" kern="1200" cap="none" spc="-100" normalizeH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этап работы с текстом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-100" normalizeH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-100" normalizeH="0" baseline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30" descr="http://img-fotki.yandex.ru/get/9348/102699435.965/0_ac507_d0a5c1d4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476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3"/>
          <p:cNvSpPr txBox="1">
            <a:spLocks/>
          </p:cNvSpPr>
          <p:nvPr/>
        </p:nvSpPr>
        <p:spPr>
          <a:xfrm>
            <a:off x="395536" y="4869160"/>
            <a:ext cx="8229600" cy="165618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Arial" charset="0"/>
              <a:buNone/>
              <a:tabLst/>
              <a:defRPr/>
            </a:pPr>
            <a:r>
              <a:rPr kumimoji="0" lang="ru-RU" sz="16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  Концептуальная (смысловая) беседа по тексту (коллективное обсуждение, дискуссия).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Arial" charset="0"/>
              <a:buNone/>
              <a:tabLst/>
              <a:defRPr/>
            </a:pPr>
            <a:r>
              <a:rPr kumimoji="0" lang="ru-RU" sz="16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  Знакомство с писателем (дополнительные источники).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Arial" charset="0"/>
              <a:buNone/>
              <a:tabLst/>
              <a:defRPr/>
            </a:pPr>
            <a:r>
              <a:rPr kumimoji="0" lang="ru-RU" sz="16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3.  Работа с заглавием, иллюстрациями. Обсуждение смысла заглавия.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Arial" charset="0"/>
              <a:buNone/>
              <a:tabLst/>
              <a:defRPr/>
            </a:pPr>
            <a:r>
              <a:rPr kumimoji="0" lang="ru-RU" sz="16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4.  Творческие задания.(проиллюстрируй, сочини, придумай, составь план и т. д.).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0" descr="http://img-fotki.yandex.ru/get/9348/102699435.965/0_ac507_d0a5c1d4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476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07704" y="1432808"/>
            <a:ext cx="5616624" cy="34163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24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проектной деятельности.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24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Дискуссии.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24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Ролевые игры.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24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Пробно-поисковые ситуации.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24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Беседы-дискуссии.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24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 задай вопрос.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24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Личный пример учителя.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24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Приём устного словесного рисования.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24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Словарно-стилистическая работа.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24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Элементы драматизации.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24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Выполнение заданий на образовательных сайтах Учи.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Яклассе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(если  есть подходящий материал)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55776" y="476672"/>
            <a:ext cx="396044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Этап творчества</a:t>
            </a:r>
            <a:endParaRPr kumimoji="0" lang="ru-RU" sz="3200" b="1" i="0" u="none" strike="noStrike" cap="none" normalizeH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3" descr="Анимашки Книги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692696"/>
            <a:ext cx="1224136" cy="1071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DSC00779"/>
          <p:cNvPicPr>
            <a:picLocks noChangeAspect="1" noChangeArrowheads="1"/>
          </p:cNvPicPr>
          <p:nvPr/>
        </p:nvPicPr>
        <p:blipFill>
          <a:blip r:embed="rId4" cstate="print">
            <a:lum bright="12000" contrast="18000"/>
          </a:blip>
          <a:srcRect/>
          <a:stretch>
            <a:fillRect/>
          </a:stretch>
        </p:blipFill>
        <p:spPr bwMode="auto">
          <a:xfrm rot="20685819">
            <a:off x="592330" y="4979461"/>
            <a:ext cx="1542023" cy="115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096477" flipV="1">
            <a:off x="6945445" y="5197820"/>
            <a:ext cx="1192584" cy="99443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pic>
        <p:nvPicPr>
          <p:cNvPr id="8" name="Picture 7" descr="C:\Documents and Settings\Admin\Мои документы\Неделя математики\фото недели математики от Олеси\20161118_0619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5085184"/>
            <a:ext cx="1872208" cy="1266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0" descr="http://img-fotki.yandex.ru/get/9348/102699435.965/0_ac507_d0a5c1d4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1476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123728" y="332656"/>
            <a:ext cx="59046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Читает начальная школа</a:t>
            </a:r>
            <a:endParaRPr kumimoji="0" lang="ru-RU" sz="3200" b="1" i="0" u="none" strike="noStrike" cap="none" normalizeH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907704" y="1052736"/>
            <a:ext cx="691311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через привитие интереса к чтению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формирование функциональной грамотности младшего школьника.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3" descr="Анимашки Книги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869160"/>
            <a:ext cx="1124091" cy="98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i?id=120879587-68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187548" flipH="1">
            <a:off x="665552" y="2085647"/>
            <a:ext cx="595502" cy="699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i?id=90003158-59-72&amp;n=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8448">
            <a:off x="7893975" y="2208568"/>
            <a:ext cx="584942" cy="61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123728" y="1844824"/>
            <a:ext cx="22322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Анкетирование</a:t>
            </a:r>
            <a:endParaRPr kumimoji="0" lang="ru-RU" i="0" u="none" strike="noStrike" cap="none" normalizeH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AutoShape 3" descr="https://ic.pics.livejournal.com/pamsik/19251075/1029235/1029235_origin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 descr="https://cdn131.picsart.com/29031334502821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35696" y="1844824"/>
            <a:ext cx="2194041" cy="1278533"/>
          </a:xfrm>
          <a:prstGeom prst="rect">
            <a:avLst/>
          </a:prstGeom>
          <a:noFill/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259632" y="3861048"/>
          <a:ext cx="5621655" cy="2358008"/>
        </p:xfrm>
        <a:graphic>
          <a:graphicData uri="http://schemas.openxmlformats.org/drawingml/2006/table">
            <a:tbl>
              <a:tblPr/>
              <a:tblGrid>
                <a:gridCol w="874395"/>
                <a:gridCol w="430530"/>
                <a:gridCol w="431165"/>
                <a:gridCol w="431165"/>
                <a:gridCol w="431800"/>
                <a:gridCol w="431800"/>
                <a:gridCol w="431800"/>
                <a:gridCol w="431800"/>
                <a:gridCol w="431800"/>
                <a:gridCol w="431800"/>
                <a:gridCol w="431800"/>
                <a:gridCol w="431800"/>
              </a:tblGrid>
              <a:tr h="224408">
                <a:tc rowSpan="2"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Фамилия, имя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1"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Название сказки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85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Поди туда, не знаю куда, принеси то, не знаю что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Иван царевич и серый волк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Пёрышко Финиста ясна сокола 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…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…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415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Маша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415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Саша 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415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2123728" y="3429000"/>
            <a:ext cx="39604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Маршрутный лист по сказкам</a:t>
            </a:r>
          </a:p>
        </p:txBody>
      </p:sp>
      <p:pic>
        <p:nvPicPr>
          <p:cNvPr id="13" name="Picture 12" descr="http://s017.radikal.ru/i416/1201/fe/1274e2a7a14b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6028" y="4797152"/>
            <a:ext cx="741636" cy="826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Анимашки Дети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84368" y="3501008"/>
            <a:ext cx="750849" cy="664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5" descr="Анимашки Книги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1058970">
            <a:off x="4878495" y="4606497"/>
            <a:ext cx="693100" cy="52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http://www.vem.am/media/2017/01/178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96136" y="2132856"/>
            <a:ext cx="1256584" cy="813289"/>
          </a:xfrm>
          <a:prstGeom prst="rect">
            <a:avLst/>
          </a:prstGeom>
          <a:noFill/>
        </p:spPr>
      </p:pic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1475656" y="2924944"/>
            <a:ext cx="29523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Домашняя библиотечка</a:t>
            </a:r>
            <a:endParaRPr kumimoji="0" lang="ru-RU" i="0" u="none" strike="noStrike" cap="none" normalizeH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5292080" y="3140968"/>
            <a:ext cx="22322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 библиотеке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uchebniki-shop.ru/upload/iblock/bba/bbaae450efea241376e8b27f2147a6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72816"/>
            <a:ext cx="397775" cy="600416"/>
          </a:xfrm>
          <a:prstGeom prst="rect">
            <a:avLst/>
          </a:prstGeom>
          <a:noFill/>
        </p:spPr>
      </p:pic>
      <p:pic>
        <p:nvPicPr>
          <p:cNvPr id="9" name="Picture 30" descr="http://img-fotki.yandex.ru/get/9348/102699435.965/0_ac507_d0a5c1d4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1476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051720" y="260648"/>
            <a:ext cx="6480720" cy="568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2627784" y="332656"/>
            <a:ext cx="568863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Наши творческие задания: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Выпиши из текста  вопросительные предложения (не менее трёх)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Определи тип текста: повествование, рассуждение, описание.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Выпиши из первого абзаца слова с безударной проверяемой гласной в корне слова:</a:t>
            </a:r>
          </a:p>
          <a:p>
            <a:pPr lvl="0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Разбери по составу слова:  полез, горку, полили, починить, отвязал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5.Выпиши предложение, которое соответствует пословице: Любишь кататься, люби и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Определи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тип текста:  описание, повествование,   рассуждение.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аночки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возить.</a:t>
            </a:r>
          </a:p>
          <a:p>
            <a:pPr lvl="0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Вставь пропущенные буквы, выдели грамматические основы предложений: </a:t>
            </a:r>
          </a:p>
          <a:p>
            <a:r>
              <a:rPr lang="ru-RU" sz="1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Тут </a:t>
            </a:r>
            <a:r>
              <a:rPr lang="ru-RU" sz="16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приб</a:t>
            </a:r>
            <a:r>
              <a:rPr lang="ru-RU" sz="1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…жали р…</a:t>
            </a:r>
            <a:r>
              <a:rPr lang="ru-RU" sz="16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бята</a:t>
            </a:r>
            <a:r>
              <a:rPr lang="ru-RU" sz="1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  Котька стал п..сыпать горку снегом, а р..</a:t>
            </a:r>
            <a:r>
              <a:rPr lang="ru-RU" sz="16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бята</a:t>
            </a:r>
            <a:r>
              <a:rPr lang="ru-RU" sz="1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снова в…</a:t>
            </a:r>
            <a:r>
              <a:rPr lang="ru-RU" sz="16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дой</a:t>
            </a:r>
            <a:r>
              <a:rPr lang="ru-RU" sz="1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полили.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 Закончи предложение, используя текст: </a:t>
            </a:r>
          </a:p>
          <a:p>
            <a:r>
              <a:rPr lang="ru-RU" sz="1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 Котьке так работать понравилось, 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8.  Определи рисунок, соответствующий рассказу.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7" name="Picture 13" descr="https://avatars.mds.yandex.net/i?id=4eb2f96a361626545abf90beac78075d_l-3833005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068960"/>
            <a:ext cx="966746" cy="724116"/>
          </a:xfrm>
          <a:prstGeom prst="rect">
            <a:avLst/>
          </a:prstGeom>
          <a:noFill/>
        </p:spPr>
      </p:pic>
      <p:pic>
        <p:nvPicPr>
          <p:cNvPr id="16" name="Рисунок 15" descr="https://avatars.mds.yandex.net/i?id=12946ded33977d9578b5749114a8c4f3-5333646-images-thumbs&amp;n=1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5085184"/>
            <a:ext cx="93610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s://sun9-30.userapi.com/impf/Nnot4cTAgfvt9ZWeUDDk_IY4Y4iwZo1cG0g_Gw/iiXOaMtr3Pw.jpg?size=452x604&amp;quality=96&amp;sign=2010af3f97f1e3387d3dbc71b648ebaf&amp;type=album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12360" y="5229200"/>
            <a:ext cx="936104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5" descr="Анимашки Книги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058970">
            <a:off x="4683344" y="5869152"/>
            <a:ext cx="489987" cy="373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0" descr="http://img-fotki.yandex.ru/get/9348/102699435.965/0_ac507_d0a5c1d4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476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23728" y="332656"/>
            <a:ext cx="5400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Математический полёт..</a:t>
            </a:r>
            <a:endParaRPr kumimoji="0" lang="ru-RU" sz="3200" b="1" i="0" u="none" strike="noStrike" cap="none" normalizeH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340768"/>
            <a:ext cx="4896544" cy="4248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043608" y="2086396"/>
            <a:ext cx="464400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Типы задач для развития активного самостоятельного мышления: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Задачи с недостающими данными.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без вопроса.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с излишними данными.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с несколькими решениями.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на логику.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для развития воображения.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Составление задач, примеров.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Чертежи и таблицы. Графики.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Сочинение математических сказок, кроссвордов…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Ребусы Точка Поверхность Конус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1700808"/>
            <a:ext cx="1584176" cy="1188132"/>
          </a:xfrm>
          <a:prstGeom prst="rect">
            <a:avLst/>
          </a:prstGeom>
          <a:noFill/>
        </p:spPr>
      </p:pic>
      <p:pic>
        <p:nvPicPr>
          <p:cNvPr id="24579" name="Picture 3" descr="Улыбнитесь…  «Математическая поэзия»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005064"/>
            <a:ext cx="2232247" cy="1674185"/>
          </a:xfrm>
          <a:prstGeom prst="rect">
            <a:avLst/>
          </a:prstGeom>
          <a:noFill/>
        </p:spPr>
      </p:pic>
      <p:pic>
        <p:nvPicPr>
          <p:cNvPr id="24581" name="Picture 5" descr="https://image.jimcdn.com/app/cms/image/transf/none/path/sa9cc4bd5325ca813/image/iaa4aea7c6e9e294d/version/1383157518/imag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5483374"/>
            <a:ext cx="1368152" cy="10329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861</TotalTime>
  <Words>917</Words>
  <Application>Microsoft Office PowerPoint</Application>
  <PresentationFormat>Экран (4:3)</PresentationFormat>
  <Paragraphs>153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Слайд 1</vt:lpstr>
      <vt:lpstr> Формирование функциональной грамотности в начальной школе.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Advin</dc:creator>
  <cp:lastModifiedBy>Advin</cp:lastModifiedBy>
  <cp:revision>85</cp:revision>
  <dcterms:created xsi:type="dcterms:W3CDTF">2022-09-13T22:44:29Z</dcterms:created>
  <dcterms:modified xsi:type="dcterms:W3CDTF">2022-11-05T10:19:53Z</dcterms:modified>
</cp:coreProperties>
</file>