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8" r:id="rId2"/>
    <p:sldId id="256" r:id="rId3"/>
    <p:sldId id="257" r:id="rId4"/>
    <p:sldId id="260" r:id="rId5"/>
    <p:sldId id="259" r:id="rId6"/>
    <p:sldId id="261" r:id="rId7"/>
    <p:sldId id="262" r:id="rId8"/>
    <p:sldId id="263" r:id="rId9"/>
    <p:sldId id="264" r:id="rId10"/>
    <p:sldId id="269" r:id="rId11"/>
    <p:sldId id="267" r:id="rId12"/>
    <p:sldId id="272" r:id="rId13"/>
    <p:sldId id="265" r:id="rId14"/>
    <p:sldId id="271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Rg st="1" end="15"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82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05.11.2022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advClick="0" advTm="4000">
    <p:split orient="vert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4000">
    <p:split orient="vert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4000">
    <p:split orient="vert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05.11.2022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p:transition advClick="0" advTm="4000">
    <p:split orient="vert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advClick="0" advTm="4000">
    <p:split orient="vert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 advClick="0" advTm="4000">
    <p:split orient="vert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05.11.2022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advClick="0" advTm="4000">
    <p:split orient="vert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p:transition advClick="0" advTm="4000">
    <p:split orient="vert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4000">
    <p:split orient="vert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05.11.2022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advClick="0" advTm="4000">
    <p:split orient="vert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05.11.2022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advClick="0" advTm="4000">
    <p:split orient="vert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05.11.2022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advClick="0" advTm="4000">
    <p:split orient="vert"/>
  </p:transition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Users\cherc\Downloads\&#1051;.%20&#1042;&#1072;&#1093;&#1088;&#1091;&#1096;&#1077;&#1074;&#1072;%20-%20&#1051;&#1077;&#1090;&#1086;,%20&#1090;&#1099;%20&#1082;&#1072;&#1082;&#1086;&#1075;&#1086;%20&#1094;&#1074;&#1077;&#1090;&#1072;_.mp3" TargetMode="Externa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8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57290" y="3857628"/>
            <a:ext cx="6400800" cy="1752600"/>
          </a:xfrm>
        </p:spPr>
        <p:txBody>
          <a:bodyPr/>
          <a:lstStyle/>
          <a:p>
            <a:endParaRPr lang="ru-RU" b="1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3600" dirty="0" smtClean="0"/>
              <a:t>Экологический проект «Ягодка малинка, </a:t>
            </a:r>
            <a:r>
              <a:rPr lang="ru-RU" sz="3600" dirty="0" err="1" smtClean="0"/>
              <a:t>арбузик</a:t>
            </a:r>
            <a:r>
              <a:rPr lang="ru-RU" sz="3600" dirty="0" smtClean="0"/>
              <a:t>, клюква, дынька…»</a:t>
            </a:r>
            <a:endParaRPr lang="ru-RU" sz="3600" dirty="0"/>
          </a:p>
        </p:txBody>
      </p:sp>
      <p:pic>
        <p:nvPicPr>
          <p:cNvPr id="4" name="Рисунок 3" descr="ягодка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57158" y="184500"/>
            <a:ext cx="8358246" cy="6489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500034" y="1643050"/>
            <a:ext cx="807249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                              </a:t>
            </a:r>
          </a:p>
          <a:p>
            <a:r>
              <a:rPr lang="ru-RU" sz="2400" b="1" dirty="0" smtClean="0"/>
              <a:t>                            Экологический проект </a:t>
            </a:r>
          </a:p>
          <a:p>
            <a:r>
              <a:rPr lang="ru-RU" sz="2400" b="1" dirty="0" smtClean="0"/>
              <a:t> «Ягодка малинка, </a:t>
            </a:r>
            <a:r>
              <a:rPr lang="ru-RU" sz="2400" b="1" dirty="0" err="1" smtClean="0"/>
              <a:t>арбузик</a:t>
            </a:r>
            <a:r>
              <a:rPr lang="ru-RU" sz="2400" b="1" dirty="0" smtClean="0"/>
              <a:t>, клюква, дынька…» </a:t>
            </a:r>
            <a:endParaRPr lang="ru-RU" sz="24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1285852" y="3286124"/>
            <a:ext cx="7682937" cy="29546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    для детей старшей группы «Мотыльки»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                                                                        </a:t>
            </a:r>
            <a:r>
              <a:rPr lang="ru-RU" b="1" dirty="0" smtClean="0"/>
              <a:t>Воспитатели: Черкасова И. С.</a:t>
            </a:r>
          </a:p>
          <a:p>
            <a:r>
              <a:rPr lang="ru-RU" b="1" dirty="0" smtClean="0"/>
              <a:t>                                                                                                  </a:t>
            </a:r>
            <a:r>
              <a:rPr lang="ru-RU" b="1" dirty="0" err="1" smtClean="0"/>
              <a:t>Анпилова</a:t>
            </a:r>
            <a:r>
              <a:rPr lang="ru-RU" b="1" dirty="0" smtClean="0"/>
              <a:t> Н. М.</a:t>
            </a:r>
          </a:p>
          <a:p>
            <a:r>
              <a:rPr lang="ru-RU" b="1" dirty="0" smtClean="0"/>
              <a:t>                                              </a:t>
            </a:r>
          </a:p>
          <a:p>
            <a:r>
              <a:rPr lang="ru-RU" b="1" dirty="0" smtClean="0"/>
              <a:t>                                             август  2022 г.</a:t>
            </a:r>
            <a:endParaRPr lang="ru-RU" b="1" dirty="0"/>
          </a:p>
        </p:txBody>
      </p:sp>
      <p:pic>
        <p:nvPicPr>
          <p:cNvPr id="7" name="Л. Вахрушева - Лето, ты какого цвета_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email"/>
          <a:stretch>
            <a:fillRect/>
          </a:stretch>
        </p:blipFill>
        <p:spPr>
          <a:xfrm>
            <a:off x="4286248" y="485776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 advTm="4000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15"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image-20-08-22-12-48-3.jpeg"/>
          <p:cNvPicPr>
            <a:picLocks noGrp="1" noChangeAspect="1"/>
          </p:cNvPicPr>
          <p:nvPr>
            <p:ph type="pic"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1357290" y="428604"/>
            <a:ext cx="6519866" cy="602468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advClick="0" advTm="4000">
    <p:split orient="vert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14678" y="857232"/>
            <a:ext cx="3143272" cy="3071834"/>
          </a:xfrm>
        </p:spPr>
        <p:txBody>
          <a:bodyPr>
            <a:normAutofit fontScale="90000"/>
          </a:bodyPr>
          <a:lstStyle/>
          <a:p>
            <a:r>
              <a:rPr lang="ru-RU" sz="2700" b="1" dirty="0" smtClean="0">
                <a:solidFill>
                  <a:schemeClr val="tx1"/>
                </a:solidFill>
              </a:rPr>
              <a:t>Раз малинка, два малинка, </a:t>
            </a:r>
            <a:br>
              <a:rPr lang="ru-RU" sz="2700" b="1" dirty="0" smtClean="0">
                <a:solidFill>
                  <a:schemeClr val="tx1"/>
                </a:solidFill>
              </a:rPr>
            </a:br>
            <a:r>
              <a:rPr lang="ru-RU" sz="2700" b="1" dirty="0" smtClean="0">
                <a:solidFill>
                  <a:schemeClr val="tx1"/>
                </a:solidFill>
              </a:rPr>
              <a:t>Прямо у окошка; </a:t>
            </a:r>
            <a:br>
              <a:rPr lang="ru-RU" sz="2700" b="1" dirty="0" smtClean="0">
                <a:solidFill>
                  <a:schemeClr val="tx1"/>
                </a:solidFill>
              </a:rPr>
            </a:br>
            <a:r>
              <a:rPr lang="ru-RU" sz="2700" b="1" dirty="0" smtClean="0">
                <a:solidFill>
                  <a:schemeClr val="tx1"/>
                </a:solidFill>
              </a:rPr>
              <a:t>Раз малинка, два малинка — Целое лукошко!</a:t>
            </a:r>
            <a:r>
              <a:rPr lang="ru-RU" b="1" dirty="0" smtClean="0">
                <a:solidFill>
                  <a:schemeClr val="tx1"/>
                </a:solidFill>
              </a:rPr>
              <a:t/>
            </a:r>
            <a:br>
              <a:rPr lang="ru-RU" b="1" dirty="0" smtClean="0">
                <a:solidFill>
                  <a:schemeClr val="tx1"/>
                </a:solidFill>
              </a:rPr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8" name="Содержимое 5" descr="image-13-08-22-08-38-11.jpeg"/>
          <p:cNvPicPr>
            <a:picLocks noGrp="1" noChangeAspect="1"/>
          </p:cNvPicPr>
          <p:nvPr>
            <p:ph sz="half" idx="2"/>
          </p:nvPr>
        </p:nvPicPr>
        <p:blipFill>
          <a:blip r:embed="rId2" cstate="email"/>
          <a:stretch>
            <a:fillRect/>
          </a:stretch>
        </p:blipFill>
        <p:spPr>
          <a:xfrm>
            <a:off x="6034588" y="714356"/>
            <a:ext cx="2435056" cy="478634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Содержимое 4" descr="image-13-08-22-08-38-6.jpeg"/>
          <p:cNvPicPr>
            <a:picLocks noGrp="1" noChangeAspect="1"/>
          </p:cNvPicPr>
          <p:nvPr>
            <p:ph sz="half" idx="1"/>
          </p:nvPr>
        </p:nvPicPr>
        <p:blipFill>
          <a:blip r:embed="rId3" cstate="email"/>
          <a:stretch>
            <a:fillRect/>
          </a:stretch>
        </p:blipFill>
        <p:spPr>
          <a:xfrm>
            <a:off x="428596" y="1857364"/>
            <a:ext cx="2846784" cy="4572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1" name="Picture 3" descr="C:\Users\cherc\Downloads\image-13-08-22-08-38-13.jpe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571868" y="2786058"/>
            <a:ext cx="2071702" cy="34295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advClick="0" advTm="4000">
    <p:split orient="vert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IMG_0087.jpg"/>
          <p:cNvPicPr>
            <a:picLocks noGrp="1" noChangeAspect="1"/>
          </p:cNvPicPr>
          <p:nvPr>
            <p:ph sz="half" idx="2"/>
          </p:nvPr>
        </p:nvPicPr>
        <p:blipFill>
          <a:blip r:embed="rId2" cstate="email"/>
          <a:stretch>
            <a:fillRect/>
          </a:stretch>
        </p:blipFill>
        <p:spPr>
          <a:xfrm>
            <a:off x="4929190" y="928670"/>
            <a:ext cx="3456653" cy="4572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Содержимое 8"/>
          <p:cNvSpPr>
            <a:spLocks noGrp="1"/>
          </p:cNvSpPr>
          <p:nvPr>
            <p:ph sz="half" idx="1"/>
          </p:nvPr>
        </p:nvSpPr>
        <p:spPr>
          <a:xfrm>
            <a:off x="642910" y="2286000"/>
            <a:ext cx="4059936" cy="4572000"/>
          </a:xfrm>
        </p:spPr>
        <p:txBody>
          <a:bodyPr/>
          <a:lstStyle/>
          <a:p>
            <a:r>
              <a:rPr lang="ru-RU" b="1" dirty="0" smtClean="0"/>
              <a:t>Виноград, виноград,</a:t>
            </a:r>
            <a:br>
              <a:rPr lang="ru-RU" b="1" dirty="0" smtClean="0"/>
            </a:br>
            <a:r>
              <a:rPr lang="ru-RU" b="1" dirty="0" smtClean="0"/>
              <a:t>Много ягодок подряд</a:t>
            </a:r>
            <a:br>
              <a:rPr lang="ru-RU" b="1" dirty="0" smtClean="0"/>
            </a:br>
            <a:r>
              <a:rPr lang="ru-RU" b="1" dirty="0" smtClean="0"/>
              <a:t>Выросло на ветке —</a:t>
            </a:r>
            <a:br>
              <a:rPr lang="ru-RU" b="1" dirty="0" smtClean="0"/>
            </a:br>
            <a:r>
              <a:rPr lang="ru-RU" b="1" dirty="0" smtClean="0"/>
              <a:t>Объеденье, детки!</a:t>
            </a:r>
            <a:endParaRPr lang="ru-RU" b="1" dirty="0"/>
          </a:p>
        </p:txBody>
      </p:sp>
    </p:spTree>
  </p:cSld>
  <p:clrMapOvr>
    <a:masterClrMapping/>
  </p:clrMapOvr>
  <p:transition advClick="0" advTm="4000">
    <p:split orient="vert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image-13-08-22-08-37-2.jpeg"/>
          <p:cNvPicPr>
            <a:picLocks noGrp="1" noChangeAspect="1"/>
          </p:cNvPicPr>
          <p:nvPr>
            <p:ph type="pic"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1643042" y="357166"/>
            <a:ext cx="6019800" cy="62579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advClick="0" advTm="4000">
    <p:split orient="vert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slide-17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928662" y="714356"/>
            <a:ext cx="7280256" cy="54530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advClick="0" advTm="4000">
    <p:split orient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8596" y="0"/>
            <a:ext cx="8358246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b="1" dirty="0" smtClean="0"/>
          </a:p>
          <a:p>
            <a:endParaRPr lang="ru-RU" b="1" dirty="0" smtClean="0"/>
          </a:p>
          <a:p>
            <a:endParaRPr lang="ru-RU" b="1" dirty="0" smtClean="0"/>
          </a:p>
          <a:p>
            <a:r>
              <a:rPr lang="ru-RU" b="1" dirty="0" smtClean="0"/>
              <a:t>Ц</a:t>
            </a:r>
            <a:r>
              <a:rPr lang="ru-RU" sz="1400" b="1" dirty="0" smtClean="0"/>
              <a:t>ели:</a:t>
            </a:r>
            <a:endParaRPr lang="ru-RU" sz="1400" dirty="0" smtClean="0"/>
          </a:p>
          <a:p>
            <a:r>
              <a:rPr lang="ru-RU" sz="1400" dirty="0" smtClean="0"/>
              <a:t>формирование у дошкольников представлений о правильном здоровом питании; о культуре питания; о здоровом образе жизни. Дать расширенное понятие о природных витаминах, необходимых для здоровья.</a:t>
            </a:r>
          </a:p>
          <a:p>
            <a:r>
              <a:rPr lang="ru-RU" sz="1400" dirty="0" smtClean="0"/>
              <a:t>развитие творческого мышления, исследовательских навыков в практической деятельности.</a:t>
            </a:r>
          </a:p>
          <a:p>
            <a:r>
              <a:rPr lang="ru-RU" sz="1400" dirty="0" smtClean="0"/>
              <a:t>включение родителей в единое образовательное пространство.</a:t>
            </a:r>
          </a:p>
          <a:p>
            <a:r>
              <a:rPr lang="ru-RU" sz="1400" b="1" dirty="0" smtClean="0"/>
              <a:t>Задачи:</a:t>
            </a:r>
            <a:endParaRPr lang="ru-RU" sz="1400" dirty="0" smtClean="0"/>
          </a:p>
          <a:p>
            <a:r>
              <a:rPr lang="ru-RU" sz="1400" dirty="0" smtClean="0"/>
              <a:t>развивать у детей познавательный интерес, желание наблюдать, исследовать мир природы, получать трудовые знания и навыки;</a:t>
            </a:r>
          </a:p>
          <a:p>
            <a:r>
              <a:rPr lang="ru-RU" sz="1400" dirty="0" smtClean="0"/>
              <a:t>формировать представление о натуральных витаминах, их пользе для здоровья человека;</a:t>
            </a:r>
          </a:p>
          <a:p>
            <a:r>
              <a:rPr lang="ru-RU" sz="1400" dirty="0" smtClean="0"/>
              <a:t>формировать представление о здоровом образе жизни. Влияние питания на здоровье человека;</a:t>
            </a:r>
          </a:p>
          <a:p>
            <a:r>
              <a:rPr lang="ru-RU" sz="1400" dirty="0" smtClean="0"/>
              <a:t>расширять представления о ягодах: о многообразии их сортов, условиях и места произрастания,  истории их появления в нашей стране. </a:t>
            </a:r>
          </a:p>
          <a:p>
            <a:r>
              <a:rPr lang="ru-RU" sz="1400" dirty="0" smtClean="0"/>
              <a:t>формировать интерес детей к художественным произведениям, в том числе к произведениям малой фольклорной формы (загадки, пословицы, поговорки); подбор литературы из истории витаминов;</a:t>
            </a:r>
          </a:p>
          <a:p>
            <a:r>
              <a:rPr lang="ru-RU" sz="1400" dirty="0" smtClean="0"/>
              <a:t>развивать творческие способности детей, художественно-эстетический вкус;</a:t>
            </a:r>
          </a:p>
          <a:p>
            <a:r>
              <a:rPr lang="ru-RU" sz="1400" dirty="0" smtClean="0"/>
              <a:t>развивать психические процессы детей, умение логически мыслить, устанавливать взаимосвязи, делать выводы;</a:t>
            </a:r>
          </a:p>
          <a:p>
            <a:r>
              <a:rPr lang="ru-RU" sz="1400" dirty="0" smtClean="0"/>
              <a:t>воспитание бережного отношения к своему здоровью, природе, способствовать установлению новых форм взаимодействия между детьми, родителями и педагогами.</a:t>
            </a:r>
            <a:br>
              <a:rPr lang="ru-RU" sz="1400" dirty="0" smtClean="0"/>
            </a:br>
            <a:r>
              <a:rPr lang="ru-RU" sz="1400" dirty="0" smtClean="0"/>
              <a:t>поддерживать детскую инициативу, самостоятельность и активность.</a:t>
            </a:r>
            <a:endParaRPr lang="ru-RU" sz="1400" dirty="0"/>
          </a:p>
        </p:txBody>
      </p:sp>
    </p:spTree>
  </p:cSld>
  <p:clrMapOvr>
    <a:masterClrMapping/>
  </p:clrMapOvr>
  <p:transition advClick="0" advTm="4000">
    <p:split orient="vert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85786" y="500042"/>
            <a:ext cx="7572428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Актуальность</a:t>
            </a:r>
            <a:r>
              <a:rPr lang="ru-RU" dirty="0" smtClean="0"/>
              <a:t> </a:t>
            </a:r>
            <a:r>
              <a:rPr lang="ru-RU" b="1" dirty="0" smtClean="0"/>
              <a:t>проекта</a:t>
            </a:r>
            <a:endParaRPr lang="ru-RU" dirty="0" smtClean="0"/>
          </a:p>
          <a:p>
            <a:r>
              <a:rPr lang="ru-RU" dirty="0" smtClean="0"/>
              <a:t>Актуальной проблемой на сегодняшний день является укрепление здоровья детей. В питании ребенка непременно должны присутствовать витамины, а живые витамины содержатся в ягодах. Важно донести до сознания ребенка пользу употребления в ягод, об их пользе для здоровья человека, т.е.  привить детям основы здорового питания, приобщить детей к здоровому образу жизни.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Познавательное развитие, Социально-коммуникативное развитие, Речевое развитие, Художественно-эстетическое развитие, Физическое развитие (Здоровье).</a:t>
            </a:r>
            <a:r>
              <a:rPr lang="ru-RU" b="1" dirty="0" smtClean="0"/>
              <a:t> </a:t>
            </a:r>
          </a:p>
          <a:p>
            <a:endParaRPr lang="ru-RU" b="1" dirty="0" smtClean="0"/>
          </a:p>
          <a:p>
            <a:r>
              <a:rPr lang="ru-RU" dirty="0" smtClean="0"/>
              <a:t>Участники проекта: дети старшей группы, воспитатели группы, семьи воспитанников.</a:t>
            </a:r>
          </a:p>
          <a:p>
            <a:r>
              <a:rPr lang="ru-RU" dirty="0" smtClean="0"/>
              <a:t>По времени проведения: долгосрочный (август).</a:t>
            </a:r>
          </a:p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ransition advClick="0" advTm="4000">
    <p:split orient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image-13-08-22-08-38-14.jpe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 rot="5400000">
            <a:off x="1666860" y="1190604"/>
            <a:ext cx="6096000" cy="4572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-214346" y="2571744"/>
            <a:ext cx="5186370" cy="2300318"/>
          </a:xfrm>
        </p:spPr>
        <p:txBody>
          <a:bodyPr>
            <a:noAutofit/>
          </a:bodyPr>
          <a:lstStyle/>
          <a:p>
            <a:r>
              <a:rPr lang="ru-RU" sz="2400" dirty="0" smtClean="0"/>
              <a:t>        </a:t>
            </a:r>
            <a:endParaRPr lang="ru-RU" sz="2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advClick="0" advTm="4000">
    <p:split orient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386258" y="1285860"/>
            <a:ext cx="3043262" cy="1071570"/>
          </a:xfrm>
        </p:spPr>
        <p:txBody>
          <a:bodyPr>
            <a:normAutofit fontScale="90000"/>
          </a:bodyPr>
          <a:lstStyle/>
          <a:p>
            <a:r>
              <a:rPr lang="ru-RU" sz="2200" i="1" dirty="0" smtClean="0"/>
              <a:t/>
            </a:r>
            <a:br>
              <a:rPr lang="ru-RU" sz="2200" i="1" dirty="0" smtClean="0"/>
            </a:br>
            <a:r>
              <a:rPr lang="ru-RU" sz="2200" i="1" dirty="0" smtClean="0"/>
              <a:t/>
            </a:r>
            <a:br>
              <a:rPr lang="ru-RU" sz="2200" i="1" dirty="0" smtClean="0"/>
            </a:br>
            <a:r>
              <a:rPr lang="ru-RU" sz="2200" i="1" dirty="0" smtClean="0"/>
              <a:t/>
            </a:r>
            <a:br>
              <a:rPr lang="ru-RU" sz="2200" i="1" dirty="0" smtClean="0"/>
            </a:br>
            <a:r>
              <a:rPr lang="ru-RU" sz="2200" i="1" dirty="0" smtClean="0"/>
              <a:t/>
            </a:r>
            <a:br>
              <a:rPr lang="ru-RU" sz="2200" i="1" dirty="0" smtClean="0"/>
            </a:br>
            <a:r>
              <a:rPr lang="ru-RU" sz="2200" i="1" dirty="0" smtClean="0"/>
              <a:t/>
            </a:r>
            <a:br>
              <a:rPr lang="ru-RU" sz="2200" i="1" dirty="0" smtClean="0"/>
            </a:br>
            <a:r>
              <a:rPr lang="ru-RU" sz="2200" i="1" dirty="0" smtClean="0"/>
              <a:t/>
            </a:r>
            <a:br>
              <a:rPr lang="ru-RU" sz="2200" i="1" dirty="0" smtClean="0"/>
            </a:br>
            <a:r>
              <a:rPr lang="ru-RU" sz="2200" i="1" dirty="0" smtClean="0"/>
              <a:t/>
            </a:r>
            <a:br>
              <a:rPr lang="ru-RU" sz="2200" i="1" dirty="0" smtClean="0"/>
            </a:br>
            <a:r>
              <a:rPr lang="ru-RU" sz="2200" i="1" dirty="0" smtClean="0"/>
              <a:t>                      </a:t>
            </a:r>
            <a:br>
              <a:rPr lang="ru-RU" sz="2200" i="1" dirty="0" smtClean="0"/>
            </a:br>
            <a:r>
              <a:rPr lang="ru-RU" sz="2200" i="1" dirty="0" smtClean="0"/>
              <a:t/>
            </a:r>
            <a:br>
              <a:rPr lang="ru-RU" sz="2200" i="1" dirty="0" smtClean="0"/>
            </a:br>
            <a:r>
              <a:rPr lang="ru-RU" sz="2200" i="1" dirty="0" smtClean="0"/>
              <a:t/>
            </a:r>
            <a:br>
              <a:rPr lang="ru-RU" sz="2200" i="1" dirty="0" smtClean="0"/>
            </a:br>
            <a:r>
              <a:rPr lang="ru-RU" sz="2200" i="1" dirty="0" smtClean="0"/>
              <a:t/>
            </a:r>
            <a:br>
              <a:rPr lang="ru-RU" sz="2200" i="1" dirty="0" smtClean="0"/>
            </a:br>
            <a:r>
              <a:rPr lang="ru-RU" sz="2200" i="1" dirty="0" smtClean="0"/>
              <a:t/>
            </a:r>
            <a:br>
              <a:rPr lang="ru-RU" sz="2200" i="1" dirty="0" smtClean="0"/>
            </a:br>
            <a:r>
              <a:rPr lang="ru-RU" sz="2200" i="1" dirty="0" smtClean="0"/>
              <a:t/>
            </a:r>
            <a:br>
              <a:rPr lang="ru-RU" sz="2200" i="1" dirty="0" smtClean="0"/>
            </a:br>
            <a:r>
              <a:rPr lang="ru-RU" sz="2200" i="1" dirty="0" smtClean="0"/>
              <a:t/>
            </a:r>
            <a:br>
              <a:rPr lang="ru-RU" sz="2200" i="1" dirty="0" smtClean="0"/>
            </a:br>
            <a:r>
              <a:rPr lang="ru-RU" sz="2200" i="1" dirty="0" smtClean="0"/>
              <a:t/>
            </a:r>
            <a:br>
              <a:rPr lang="ru-RU" sz="2200" i="1" dirty="0" smtClean="0"/>
            </a:br>
            <a:r>
              <a:rPr lang="ru-RU" sz="2200" i="1" dirty="0" smtClean="0"/>
              <a:t/>
            </a:r>
            <a:br>
              <a:rPr lang="ru-RU" sz="2200" i="1" dirty="0" smtClean="0"/>
            </a:br>
            <a:r>
              <a:rPr lang="ru-RU" sz="2200" i="1" dirty="0" smtClean="0"/>
              <a:t/>
            </a:r>
            <a:br>
              <a:rPr lang="ru-RU" sz="2200" i="1" dirty="0" smtClean="0"/>
            </a:br>
            <a:r>
              <a:rPr lang="ru-RU" sz="2200" i="1" dirty="0" smtClean="0"/>
              <a:t/>
            </a:r>
            <a:br>
              <a:rPr lang="ru-RU" sz="2200" i="1" dirty="0" smtClean="0"/>
            </a:br>
            <a:r>
              <a:rPr lang="ru-RU" sz="2200" i="1" dirty="0" smtClean="0"/>
              <a:t/>
            </a:r>
            <a:br>
              <a:rPr lang="ru-RU" sz="2200" i="1" dirty="0" smtClean="0"/>
            </a:br>
            <a:endParaRPr lang="ru-RU" sz="2200" dirty="0"/>
          </a:p>
        </p:txBody>
      </p:sp>
      <p:pic>
        <p:nvPicPr>
          <p:cNvPr id="7" name="Содержимое 6" descr="image-13-08-22-08-37.jpeg"/>
          <p:cNvPicPr>
            <a:picLocks noGrp="1" noChangeAspect="1"/>
          </p:cNvPicPr>
          <p:nvPr>
            <p:ph sz="half" idx="2"/>
          </p:nvPr>
        </p:nvPicPr>
        <p:blipFill>
          <a:blip r:embed="rId2" cstate="email"/>
          <a:stretch>
            <a:fillRect/>
          </a:stretch>
        </p:blipFill>
        <p:spPr>
          <a:xfrm>
            <a:off x="4429124" y="3500438"/>
            <a:ext cx="4278314" cy="246143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Содержимое 8" descr="image-13-08-22-08-38-1.jpeg"/>
          <p:cNvPicPr>
            <a:picLocks noGrp="1" noChangeAspect="1"/>
          </p:cNvPicPr>
          <p:nvPr>
            <p:ph sz="half" idx="1"/>
          </p:nvPr>
        </p:nvPicPr>
        <p:blipFill>
          <a:blip r:embed="rId3" cstate="email"/>
          <a:stretch>
            <a:fillRect/>
          </a:stretch>
        </p:blipFill>
        <p:spPr>
          <a:xfrm>
            <a:off x="772319" y="1524000"/>
            <a:ext cx="3429000" cy="4572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" name="Прямоугольник 9"/>
          <p:cNvSpPr/>
          <p:nvPr/>
        </p:nvSpPr>
        <p:spPr>
          <a:xfrm>
            <a:off x="4357686" y="1285860"/>
            <a:ext cx="4429156" cy="21544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 smtClean="0"/>
              <a:t>  </a:t>
            </a:r>
          </a:p>
          <a:p>
            <a:endParaRPr lang="ru-RU" i="1" dirty="0" smtClean="0"/>
          </a:p>
          <a:p>
            <a:r>
              <a:rPr lang="ru-RU" sz="2000" i="1" dirty="0" smtClean="0">
                <a:latin typeface="Arial Black" pitchFamily="34" charset="0"/>
              </a:rPr>
              <a:t>«</a:t>
            </a:r>
            <a:r>
              <a:rPr lang="ru-RU" sz="2000" b="1" dirty="0" smtClean="0">
                <a:latin typeface="Arial Black" pitchFamily="34" charset="0"/>
              </a:rPr>
              <a:t>Ах, какой у нас арбуз,</a:t>
            </a:r>
            <a:br>
              <a:rPr lang="ru-RU" sz="2000" b="1" dirty="0" smtClean="0">
                <a:latin typeface="Arial Black" pitchFamily="34" charset="0"/>
              </a:rPr>
            </a:br>
            <a:r>
              <a:rPr lang="ru-RU" sz="2000" b="1" dirty="0" smtClean="0">
                <a:latin typeface="Arial Black" pitchFamily="34" charset="0"/>
              </a:rPr>
              <a:t>Замечательный на вкус.</a:t>
            </a:r>
            <a:br>
              <a:rPr lang="ru-RU" sz="2000" b="1" dirty="0" smtClean="0">
                <a:latin typeface="Arial Black" pitchFamily="34" charset="0"/>
              </a:rPr>
            </a:br>
            <a:r>
              <a:rPr lang="ru-RU" sz="2000" b="1" dirty="0" smtClean="0">
                <a:latin typeface="Arial Black" pitchFamily="34" charset="0"/>
              </a:rPr>
              <a:t>Даже нос и щеки –</a:t>
            </a:r>
            <a:br>
              <a:rPr lang="ru-RU" sz="2000" b="1" dirty="0" smtClean="0">
                <a:latin typeface="Arial Black" pitchFamily="34" charset="0"/>
              </a:rPr>
            </a:br>
            <a:r>
              <a:rPr lang="ru-RU" sz="2000" b="1" dirty="0" smtClean="0">
                <a:latin typeface="Arial Black" pitchFamily="34" charset="0"/>
              </a:rPr>
              <a:t>Все в арбузном соке».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ransition advClick="0" advTm="4000">
    <p:split orient="vert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image-13-08-22-08-37-1.jpeg"/>
          <p:cNvPicPr>
            <a:picLocks noGrp="1" noChangeAspect="1"/>
          </p:cNvPicPr>
          <p:nvPr>
            <p:ph type="pic"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1643042" y="214290"/>
            <a:ext cx="6286544" cy="6275754"/>
          </a:xfrm>
        </p:spPr>
      </p:pic>
    </p:spTree>
  </p:cSld>
  <p:clrMapOvr>
    <a:masterClrMapping/>
  </p:clrMapOvr>
  <p:transition advClick="0" advTm="4000">
    <p:split orient="vert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868" y="1285860"/>
            <a:ext cx="4114800" cy="1219200"/>
          </a:xfrm>
        </p:spPr>
        <p:txBody>
          <a:bodyPr>
            <a:noAutofit/>
          </a:bodyPr>
          <a:lstStyle/>
          <a:p>
            <a:r>
              <a:rPr lang="ru-RU" sz="2400" b="1" dirty="0" smtClean="0"/>
              <a:t>Вишня - ягодка созрела,</a:t>
            </a:r>
            <a:br>
              <a:rPr lang="ru-RU" sz="2400" b="1" dirty="0" smtClean="0"/>
            </a:br>
            <a:r>
              <a:rPr lang="ru-RU" sz="2400" b="1" dirty="0" smtClean="0"/>
              <a:t>Ах, как вовремя поспела,</a:t>
            </a:r>
            <a:br>
              <a:rPr lang="ru-RU" sz="2400" b="1" dirty="0" smtClean="0"/>
            </a:br>
            <a:r>
              <a:rPr lang="ru-RU" sz="2400" b="1" dirty="0" smtClean="0"/>
              <a:t>В сад сегодня мы пойдем,</a:t>
            </a:r>
            <a:br>
              <a:rPr lang="ru-RU" sz="2400" b="1" dirty="0" smtClean="0"/>
            </a:br>
            <a:r>
              <a:rPr lang="ru-RU" sz="2400" b="1" dirty="0" smtClean="0"/>
              <a:t>И всю вишню соберём.</a:t>
            </a:r>
            <a:br>
              <a:rPr lang="ru-RU" sz="2400" b="1" dirty="0" smtClean="0"/>
            </a:br>
            <a:r>
              <a:rPr lang="ru-RU" sz="2400" b="1" dirty="0" smtClean="0"/>
              <a:t>На компот и на варенье,</a:t>
            </a:r>
            <a:br>
              <a:rPr lang="ru-RU" sz="2400" b="1" dirty="0" smtClean="0"/>
            </a:br>
            <a:r>
              <a:rPr lang="ru-RU" sz="2400" b="1" dirty="0" smtClean="0"/>
              <a:t>Будет всем нам угощенье!</a:t>
            </a:r>
            <a:endParaRPr lang="ru-RU" sz="2400" b="1" dirty="0"/>
          </a:p>
        </p:txBody>
      </p:sp>
      <p:pic>
        <p:nvPicPr>
          <p:cNvPr id="5" name="Содержимое 4" descr="image-13-08-22-08-38-3.jpe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>
            <a:off x="357158" y="571480"/>
            <a:ext cx="2658295" cy="56673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Содержимое 5" descr="image-13-08-22-08-38-10.jpeg"/>
          <p:cNvPicPr>
            <a:picLocks noGrp="1" noChangeAspect="1"/>
          </p:cNvPicPr>
          <p:nvPr>
            <p:ph sz="half" idx="2"/>
          </p:nvPr>
        </p:nvPicPr>
        <p:blipFill>
          <a:blip r:embed="rId3" cstate="email"/>
          <a:stretch>
            <a:fillRect/>
          </a:stretch>
        </p:blipFill>
        <p:spPr>
          <a:xfrm>
            <a:off x="6072198" y="2500306"/>
            <a:ext cx="2896936" cy="38576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6" name="Picture 2" descr="C:\Users\cherc\Downloads\image-13-08-22-08-38-4.jpe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286116" y="2571744"/>
            <a:ext cx="2571768" cy="37531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advClick="0" advTm="4000">
    <p:split orient="vert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image-13-08-22-08-38.jpeg"/>
          <p:cNvPicPr>
            <a:picLocks noGrp="1" noChangeAspect="1"/>
          </p:cNvPicPr>
          <p:nvPr>
            <p:ph type="pic"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1500166" y="357166"/>
            <a:ext cx="6019800" cy="60007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advClick="0" advTm="4000">
    <p:split orient="vert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143372" y="571480"/>
            <a:ext cx="4329114" cy="1219200"/>
          </a:xfrm>
        </p:spPr>
        <p:txBody>
          <a:bodyPr>
            <a:noAutofit/>
          </a:bodyPr>
          <a:lstStyle/>
          <a:p>
            <a:r>
              <a:rPr lang="ru-RU" sz="2400" b="1" dirty="0" smtClean="0"/>
              <a:t>Я — не птичка-невеличка.</a:t>
            </a:r>
            <a:br>
              <a:rPr lang="ru-RU" sz="2400" b="1" dirty="0" smtClean="0"/>
            </a:br>
            <a:r>
              <a:rPr lang="ru-RU" sz="2400" b="1" dirty="0" smtClean="0"/>
              <a:t>Я – полезная клубничка.</a:t>
            </a:r>
            <a:br>
              <a:rPr lang="ru-RU" sz="2400" b="1" dirty="0" smtClean="0"/>
            </a:br>
            <a:r>
              <a:rPr lang="ru-RU" sz="2400" b="1" dirty="0" smtClean="0"/>
              <a:t>Кто подружится со мной –</a:t>
            </a:r>
            <a:br>
              <a:rPr lang="ru-RU" sz="2400" b="1" dirty="0" smtClean="0"/>
            </a:br>
            <a:r>
              <a:rPr lang="ru-RU" sz="2400" b="1" dirty="0" smtClean="0"/>
              <a:t>Не простудится зимой!</a:t>
            </a:r>
            <a:endParaRPr lang="ru-RU" sz="2400" b="1" dirty="0"/>
          </a:p>
        </p:txBody>
      </p:sp>
      <p:pic>
        <p:nvPicPr>
          <p:cNvPr id="5" name="Содержимое 4" descr="image-13-08-22-08-38-12.jpe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>
            <a:off x="500034" y="1071546"/>
            <a:ext cx="3429000" cy="4572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Содержимое 5" descr="image-13-08-22-08-38-9.jpeg"/>
          <p:cNvPicPr>
            <a:picLocks noGrp="1" noChangeAspect="1"/>
          </p:cNvPicPr>
          <p:nvPr>
            <p:ph sz="half" idx="2"/>
          </p:nvPr>
        </p:nvPicPr>
        <p:blipFill>
          <a:blip r:embed="rId3" cstate="email"/>
          <a:stretch>
            <a:fillRect/>
          </a:stretch>
        </p:blipFill>
        <p:spPr>
          <a:xfrm>
            <a:off x="4786314" y="1928802"/>
            <a:ext cx="3439716" cy="4572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advClick="0" advTm="4000">
    <p:split orient="vert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259</TotalTime>
  <Words>195</Words>
  <PresentationFormat>Экран (4:3)</PresentationFormat>
  <Paragraphs>45</Paragraphs>
  <Slides>14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Бумажная</vt:lpstr>
      <vt:lpstr>Экологический проект «Ягодка малинка, арбузик, клюква, дынька…»</vt:lpstr>
      <vt:lpstr>Слайд 2</vt:lpstr>
      <vt:lpstr>Слайд 3</vt:lpstr>
      <vt:lpstr>        </vt:lpstr>
      <vt:lpstr>                                         </vt:lpstr>
      <vt:lpstr>Слайд 6</vt:lpstr>
      <vt:lpstr>Вишня - ягодка созрела, Ах, как вовремя поспела, В сад сегодня мы пойдем, И всю вишню соберём. На компот и на варенье, Будет всем нам угощенье!</vt:lpstr>
      <vt:lpstr>Слайд 8</vt:lpstr>
      <vt:lpstr>Я — не птичка-невеличка. Я – полезная клубничка. Кто подружится со мной – Не простудится зимой!</vt:lpstr>
      <vt:lpstr>Слайд 10</vt:lpstr>
      <vt:lpstr>Раз малинка, два малинка,  Прямо у окошка;  Раз малинка, два малинка — Целое лукошко!  </vt:lpstr>
      <vt:lpstr>Слайд 12</vt:lpstr>
      <vt:lpstr>Слайд 13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Дмитрий Черкасов</dc:creator>
  <cp:lastModifiedBy>Дмитрий Черкасов</cp:lastModifiedBy>
  <cp:revision>30</cp:revision>
  <dcterms:created xsi:type="dcterms:W3CDTF">2022-08-13T17:05:27Z</dcterms:created>
  <dcterms:modified xsi:type="dcterms:W3CDTF">2022-11-05T10:49:32Z</dcterms:modified>
</cp:coreProperties>
</file>