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5" r:id="rId7"/>
    <p:sldId id="267" r:id="rId8"/>
    <p:sldId id="271" r:id="rId9"/>
    <p:sldId id="273" r:id="rId10"/>
    <p:sldId id="268" r:id="rId11"/>
    <p:sldId id="270" r:id="rId12"/>
    <p:sldId id="274" r:id="rId13"/>
    <p:sldId id="275" r:id="rId14"/>
    <p:sldId id="277" r:id="rId15"/>
    <p:sldId id="279" r:id="rId16"/>
  </p:sldIdLst>
  <p:sldSz cx="12192000" cy="6858000"/>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5588" autoAdjust="0"/>
    <p:restoredTop sz="94660"/>
  </p:normalViewPr>
  <p:slideViewPr>
    <p:cSldViewPr snapToGrid="0">
      <p:cViewPr varScale="1">
        <p:scale>
          <a:sx n="45" d="100"/>
          <a:sy n="45" d="100"/>
        </p:scale>
        <p:origin x="72" y="8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7F7DC7E-9A25-4729-BEE2-227B18115723}" type="datetimeFigureOut">
              <a:rPr lang="ru-RU" smtClean="0"/>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4291265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F7DC7E-9A25-4729-BEE2-227B18115723}" type="datetimeFigureOut">
              <a:rPr lang="ru-RU" smtClean="0"/>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1993217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F7DC7E-9A25-4729-BEE2-227B18115723}" type="datetimeFigureOut">
              <a:rPr lang="ru-RU" smtClean="0"/>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352811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F7DC7E-9A25-4729-BEE2-227B18115723}" type="datetimeFigureOut">
              <a:rPr lang="ru-RU" smtClean="0"/>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3161461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7F7DC7E-9A25-4729-BEE2-227B18115723}" type="datetimeFigureOut">
              <a:rPr lang="ru-RU" smtClean="0"/>
              <a:t>05.11.2022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3907134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7F7DC7E-9A25-4729-BEE2-227B18115723}" type="datetimeFigureOut">
              <a:rPr lang="ru-RU" smtClean="0"/>
              <a:t>05.11.2022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66597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7F7DC7E-9A25-4729-BEE2-227B18115723}" type="datetimeFigureOut">
              <a:rPr lang="ru-RU" smtClean="0"/>
              <a:t>05.11.2022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1986799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7F7DC7E-9A25-4729-BEE2-227B18115723}" type="datetimeFigureOut">
              <a:rPr lang="ru-RU" smtClean="0"/>
              <a:t>05.11.2022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3317137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7F7DC7E-9A25-4729-BEE2-227B18115723}" type="datetimeFigureOut">
              <a:rPr lang="ru-RU" smtClean="0"/>
              <a:t>05.11.2022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3090604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7F7DC7E-9A25-4729-BEE2-227B18115723}" type="datetimeFigureOut">
              <a:rPr lang="ru-RU" smtClean="0"/>
              <a:t>05.11.2022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1618576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7F7DC7E-9A25-4729-BEE2-227B18115723}" type="datetimeFigureOut">
              <a:rPr lang="ru-RU" smtClean="0"/>
              <a:t>05.11.2022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B5D601-A8BA-4B16-86F0-424E896CEE61}" type="slidenum">
              <a:rPr lang="ru-RU" smtClean="0"/>
              <a:t>‹#›</a:t>
            </a:fld>
            <a:endParaRPr lang="ru-RU"/>
          </a:p>
        </p:txBody>
      </p:sp>
    </p:spTree>
    <p:extLst>
      <p:ext uri="{BB962C8B-B14F-4D97-AF65-F5344CB8AC3E}">
        <p14:creationId xmlns:p14="http://schemas.microsoft.com/office/powerpoint/2010/main" val="3893636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F7DC7E-9A25-4729-BEE2-227B18115723}" type="datetimeFigureOut">
              <a:rPr lang="ru-RU" smtClean="0"/>
              <a:t>05.11.2022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5D601-A8BA-4B16-86F0-424E896CEE61}" type="slidenum">
              <a:rPr lang="ru-RU" smtClean="0"/>
              <a:t>‹#›</a:t>
            </a:fld>
            <a:endParaRPr lang="ru-RU"/>
          </a:p>
        </p:txBody>
      </p:sp>
    </p:spTree>
    <p:extLst>
      <p:ext uri="{BB962C8B-B14F-4D97-AF65-F5344CB8AC3E}">
        <p14:creationId xmlns:p14="http://schemas.microsoft.com/office/powerpoint/2010/main" val="1603503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Social etiquette</a:t>
            </a:r>
            <a:endParaRPr lang="ru-RU" dirty="0"/>
          </a:p>
        </p:txBody>
      </p:sp>
      <p:sp>
        <p:nvSpPr>
          <p:cNvPr id="3" name="Подзаголовок 2"/>
          <p:cNvSpPr>
            <a:spLocks noGrp="1"/>
          </p:cNvSpPr>
          <p:nvPr>
            <p:ph type="subTitle" idx="1"/>
          </p:nvPr>
        </p:nvSpPr>
        <p:spPr/>
        <p:txBody>
          <a:bodyPr>
            <a:normAutofit lnSpcReduction="10000"/>
          </a:bodyPr>
          <a:lstStyle/>
          <a:p>
            <a:pPr algn="l"/>
            <a:endParaRPr lang="ru-RU" dirty="0" smtClean="0"/>
          </a:p>
          <a:p>
            <a:pPr algn="l"/>
            <a:endParaRPr lang="ru-RU" dirty="0"/>
          </a:p>
          <a:p>
            <a:pPr algn="l"/>
            <a:endParaRPr lang="ru-RU" dirty="0" smtClean="0"/>
          </a:p>
          <a:p>
            <a:pPr algn="l"/>
            <a:r>
              <a:rPr lang="en-US" dirty="0" err="1" smtClean="0"/>
              <a:t>Salmanova</a:t>
            </a:r>
            <a:r>
              <a:rPr lang="en-US" dirty="0" smtClean="0"/>
              <a:t> </a:t>
            </a:r>
            <a:r>
              <a:rPr lang="en-US" dirty="0" err="1" smtClean="0"/>
              <a:t>Zulfiua</a:t>
            </a:r>
            <a:r>
              <a:rPr lang="en-US" dirty="0" smtClean="0"/>
              <a:t> </a:t>
            </a:r>
            <a:r>
              <a:rPr lang="en-US" dirty="0" err="1" smtClean="0"/>
              <a:t>Failevna</a:t>
            </a:r>
            <a:r>
              <a:rPr lang="en-US" dirty="0" smtClean="0"/>
              <a:t> </a:t>
            </a:r>
            <a:endParaRPr lang="ru-RU" dirty="0"/>
          </a:p>
        </p:txBody>
      </p:sp>
    </p:spTree>
    <p:extLst>
      <p:ext uri="{BB962C8B-B14F-4D97-AF65-F5344CB8AC3E}">
        <p14:creationId xmlns:p14="http://schemas.microsoft.com/office/powerpoint/2010/main" val="33160924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Listen and Fill in the gaps</a:t>
            </a:r>
            <a:endParaRPr lang="ru-RU" dirty="0"/>
          </a:p>
        </p:txBody>
      </p:sp>
      <p:sp>
        <p:nvSpPr>
          <p:cNvPr id="3" name="Объект 2"/>
          <p:cNvSpPr>
            <a:spLocks noGrp="1"/>
          </p:cNvSpPr>
          <p:nvPr>
            <p:ph idx="1"/>
          </p:nvPr>
        </p:nvSpPr>
        <p:spPr/>
        <p:txBody>
          <a:bodyPr/>
          <a:lstStyle/>
          <a:p>
            <a:pPr marL="0" indent="0">
              <a:buNone/>
            </a:pPr>
            <a:r>
              <a:rPr lang="en-US" dirty="0" smtClean="0"/>
              <a:t>If you are meeting someone for the first time, 1.______a hand to say hello. Britons greet each other with firm handshakes. Hugs are 2.____, but kissing on the cheek is not unusual between friends or relatives. Also, it is important to make 3._____ contact while speaking with someone; otherwise you will seem 4.______ or insincere. Use titles, such as </a:t>
            </a:r>
            <a:r>
              <a:rPr lang="en-US" dirty="0" err="1" smtClean="0"/>
              <a:t>Dr</a:t>
            </a:r>
            <a:r>
              <a:rPr lang="en-US" dirty="0" smtClean="0"/>
              <a:t> Smith or </a:t>
            </a:r>
            <a:r>
              <a:rPr lang="en-US" dirty="0" err="1" smtClean="0"/>
              <a:t>Mr</a:t>
            </a:r>
            <a:r>
              <a:rPr lang="en-US" dirty="0" smtClean="0"/>
              <a:t> Norris, to show respect, unless someone invites you to use their first name. Address a woman as </a:t>
            </a:r>
            <a:r>
              <a:rPr lang="en-US" dirty="0" err="1" smtClean="0"/>
              <a:t>Ms</a:t>
            </a:r>
            <a:r>
              <a:rPr lang="en-US" dirty="0" smtClean="0"/>
              <a:t> (as in </a:t>
            </a:r>
            <a:r>
              <a:rPr lang="en-US" dirty="0" err="1" smtClean="0"/>
              <a:t>Ms</a:t>
            </a:r>
            <a:r>
              <a:rPr lang="en-US" dirty="0" smtClean="0"/>
              <a:t> Banks) if you aren’t sure if she is 5.______ or not.</a:t>
            </a:r>
          </a:p>
          <a:p>
            <a:endParaRPr lang="ru-RU" dirty="0"/>
          </a:p>
        </p:txBody>
      </p:sp>
    </p:spTree>
    <p:extLst>
      <p:ext uri="{BB962C8B-B14F-4D97-AF65-F5344CB8AC3E}">
        <p14:creationId xmlns:p14="http://schemas.microsoft.com/office/powerpoint/2010/main" val="1223407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Listen and Fill in the gaps</a:t>
            </a:r>
            <a:endParaRPr lang="ru-RU" dirty="0"/>
          </a:p>
        </p:txBody>
      </p:sp>
      <p:sp>
        <p:nvSpPr>
          <p:cNvPr id="3" name="Объект 2"/>
          <p:cNvSpPr>
            <a:spLocks noGrp="1"/>
          </p:cNvSpPr>
          <p:nvPr>
            <p:ph idx="1"/>
          </p:nvPr>
        </p:nvSpPr>
        <p:spPr/>
        <p:txBody>
          <a:bodyPr/>
          <a:lstStyle/>
          <a:p>
            <a:pPr marL="0" indent="0">
              <a:buNone/>
            </a:pPr>
            <a:r>
              <a:rPr lang="en-US" dirty="0" smtClean="0"/>
              <a:t> If you are meeting someone for the first time,</a:t>
            </a:r>
            <a:r>
              <a:rPr lang="en-US" dirty="0" smtClean="0">
                <a:solidFill>
                  <a:srgbClr val="00B050"/>
                </a:solidFill>
              </a:rPr>
              <a:t>1.</a:t>
            </a:r>
            <a:r>
              <a:rPr lang="en-US" dirty="0" smtClean="0"/>
              <a:t> </a:t>
            </a:r>
            <a:r>
              <a:rPr lang="en-US" u="sng" dirty="0" smtClean="0">
                <a:solidFill>
                  <a:srgbClr val="00B050"/>
                </a:solidFill>
              </a:rPr>
              <a:t>extend</a:t>
            </a:r>
            <a:r>
              <a:rPr lang="en-US" dirty="0" smtClean="0"/>
              <a:t> a hand to say hello. Britons greet each other with firm handshakes. Hugs are </a:t>
            </a:r>
            <a:r>
              <a:rPr lang="en-US" dirty="0" smtClean="0">
                <a:solidFill>
                  <a:srgbClr val="00B050"/>
                </a:solidFill>
              </a:rPr>
              <a:t>2.</a:t>
            </a:r>
            <a:r>
              <a:rPr lang="en-US" u="sng" dirty="0" smtClean="0">
                <a:solidFill>
                  <a:srgbClr val="00B050"/>
                </a:solidFill>
              </a:rPr>
              <a:t>rare</a:t>
            </a:r>
            <a:r>
              <a:rPr lang="en-US" dirty="0" smtClean="0"/>
              <a:t>, but kissing on the cheek is not unusual between friends or relatives. Also, it is important to make </a:t>
            </a:r>
            <a:r>
              <a:rPr lang="en-US" dirty="0" smtClean="0">
                <a:solidFill>
                  <a:srgbClr val="00B050"/>
                </a:solidFill>
              </a:rPr>
              <a:t>3. </a:t>
            </a:r>
            <a:r>
              <a:rPr lang="en-US" u="sng" dirty="0" smtClean="0">
                <a:solidFill>
                  <a:srgbClr val="00B050"/>
                </a:solidFill>
              </a:rPr>
              <a:t>eye</a:t>
            </a:r>
            <a:r>
              <a:rPr lang="en-US" dirty="0" smtClean="0">
                <a:solidFill>
                  <a:srgbClr val="00B050"/>
                </a:solidFill>
              </a:rPr>
              <a:t> </a:t>
            </a:r>
            <a:r>
              <a:rPr lang="en-US" dirty="0" smtClean="0"/>
              <a:t>contact while speaking with someone; otherwise you will seem </a:t>
            </a:r>
            <a:r>
              <a:rPr lang="en-US" dirty="0" smtClean="0">
                <a:solidFill>
                  <a:srgbClr val="00B050"/>
                </a:solidFill>
              </a:rPr>
              <a:t>4. </a:t>
            </a:r>
            <a:r>
              <a:rPr lang="en-US" u="sng" dirty="0" smtClean="0">
                <a:solidFill>
                  <a:srgbClr val="00B050"/>
                </a:solidFill>
              </a:rPr>
              <a:t>rude</a:t>
            </a:r>
            <a:r>
              <a:rPr lang="en-US" dirty="0" smtClean="0">
                <a:solidFill>
                  <a:srgbClr val="00B050"/>
                </a:solidFill>
              </a:rPr>
              <a:t> </a:t>
            </a:r>
            <a:r>
              <a:rPr lang="en-US" dirty="0" smtClean="0"/>
              <a:t>or insincere. Use titles, such as </a:t>
            </a:r>
            <a:r>
              <a:rPr lang="en-US" dirty="0" err="1" smtClean="0"/>
              <a:t>Dr</a:t>
            </a:r>
            <a:r>
              <a:rPr lang="en-US" dirty="0" smtClean="0"/>
              <a:t> Smith or </a:t>
            </a:r>
            <a:r>
              <a:rPr lang="en-US" dirty="0" err="1" smtClean="0"/>
              <a:t>Mr</a:t>
            </a:r>
            <a:r>
              <a:rPr lang="en-US" dirty="0" smtClean="0"/>
              <a:t> Norris, to show respect, unless someone invites you to use their first name. Address a woman as </a:t>
            </a:r>
            <a:r>
              <a:rPr lang="en-US" dirty="0" err="1" smtClean="0"/>
              <a:t>Ms</a:t>
            </a:r>
            <a:r>
              <a:rPr lang="en-US" dirty="0" smtClean="0"/>
              <a:t> (as in </a:t>
            </a:r>
            <a:r>
              <a:rPr lang="en-US" dirty="0" err="1" smtClean="0"/>
              <a:t>Ms</a:t>
            </a:r>
            <a:r>
              <a:rPr lang="en-US" dirty="0" smtClean="0"/>
              <a:t> Banks) if you aren’t sure if she is </a:t>
            </a:r>
            <a:r>
              <a:rPr lang="en-US" dirty="0" smtClean="0">
                <a:solidFill>
                  <a:srgbClr val="00B050"/>
                </a:solidFill>
              </a:rPr>
              <a:t>5. </a:t>
            </a:r>
            <a:r>
              <a:rPr lang="en-US" u="sng" dirty="0" smtClean="0">
                <a:solidFill>
                  <a:srgbClr val="00B050"/>
                </a:solidFill>
              </a:rPr>
              <a:t>married</a:t>
            </a:r>
            <a:r>
              <a:rPr lang="en-US" dirty="0" smtClean="0">
                <a:solidFill>
                  <a:srgbClr val="00B050"/>
                </a:solidFill>
              </a:rPr>
              <a:t> </a:t>
            </a:r>
            <a:r>
              <a:rPr lang="en-US" dirty="0" smtClean="0"/>
              <a:t>or not.</a:t>
            </a:r>
          </a:p>
          <a:p>
            <a:endParaRPr lang="ru-RU" dirty="0"/>
          </a:p>
        </p:txBody>
      </p:sp>
    </p:spTree>
    <p:extLst>
      <p:ext uri="{BB962C8B-B14F-4D97-AF65-F5344CB8AC3E}">
        <p14:creationId xmlns:p14="http://schemas.microsoft.com/office/powerpoint/2010/main" val="31603592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Listen and Read the text one by one.</a:t>
            </a:r>
            <a:endParaRPr lang="ru-RU" dirty="0"/>
          </a:p>
        </p:txBody>
      </p:sp>
      <p:sp>
        <p:nvSpPr>
          <p:cNvPr id="3" name="Объект 2"/>
          <p:cNvSpPr>
            <a:spLocks noGrp="1"/>
          </p:cNvSpPr>
          <p:nvPr>
            <p:ph idx="1"/>
          </p:nvPr>
        </p:nvSpPr>
        <p:spPr/>
        <p:txBody>
          <a:bodyPr/>
          <a:lstStyle/>
          <a:p>
            <a:pPr marL="0" indent="0">
              <a:buNone/>
            </a:pPr>
            <a:r>
              <a:rPr lang="en-US" dirty="0" smtClean="0"/>
              <a:t>1. When Brits ask how you are, they don’t expect a long reply about your recent headaches or your sore throat. 2.“How are you?” is a typical greeting that asks for a simple answer such as “I’m fine.”3. You may compliment a person on their new haircut or shirt, but never tell someone that they look tired or unwell unless you are really afraid that they may be ill. 4.Don’t ask someone how much money they make or how much money they’ve spent on something. 5. Also, never talk loudly on a mobile phone in public and be aware that taking a phone call during mealtimes is considered to be extremely rude. 6. Also, you should say ‘please’ and ‘thank you’ in all situations.</a:t>
            </a:r>
          </a:p>
          <a:p>
            <a:endParaRPr lang="en-US" dirty="0" smtClean="0"/>
          </a:p>
          <a:p>
            <a:endParaRPr lang="ru-RU" dirty="0"/>
          </a:p>
        </p:txBody>
      </p:sp>
    </p:spTree>
    <p:extLst>
      <p:ext uri="{BB962C8B-B14F-4D97-AF65-F5344CB8AC3E}">
        <p14:creationId xmlns:p14="http://schemas.microsoft.com/office/powerpoint/2010/main" val="26831851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Listen and Read the text one by one</a:t>
            </a:r>
            <a:endParaRPr lang="ru-RU" dirty="0"/>
          </a:p>
        </p:txBody>
      </p:sp>
      <p:sp>
        <p:nvSpPr>
          <p:cNvPr id="3" name="Объект 2"/>
          <p:cNvSpPr>
            <a:spLocks noGrp="1"/>
          </p:cNvSpPr>
          <p:nvPr>
            <p:ph idx="1"/>
          </p:nvPr>
        </p:nvSpPr>
        <p:spPr/>
        <p:txBody>
          <a:bodyPr/>
          <a:lstStyle/>
          <a:p>
            <a:pPr marL="0" indent="0">
              <a:buNone/>
            </a:pPr>
            <a:r>
              <a:rPr lang="en-US" dirty="0" smtClean="0"/>
              <a:t>1.Sharing a meal with Brits shouldn’t be a stressful event. 2. Nevertheless, there are a few things to remember when you find yourself at a dinner table. 3. If someone invites you over for a meal, bringing a small gift, like flowers, is a nice token of thanks. 4. Make sure to arrive on time and if you must be late, call your host to </a:t>
            </a:r>
            <a:r>
              <a:rPr lang="en-US" dirty="0" err="1" smtClean="0"/>
              <a:t>apologise</a:t>
            </a:r>
            <a:r>
              <a:rPr lang="en-US" dirty="0" smtClean="0"/>
              <a:t>.  Always wait until everyone has food in front of them before you start eating and remember to keep your elbows off the table. 5.Also, it is very important to keep your mouth closed while chewing; Brits think talking with a mouth full of food is rude and disgusting.6. If you eat in a restaurant, expect to pay your waiter a tip that is 10 percent of the bill, but not if the service is second-rate.</a:t>
            </a:r>
          </a:p>
          <a:p>
            <a:endParaRPr lang="ru-RU" dirty="0"/>
          </a:p>
        </p:txBody>
      </p:sp>
    </p:spTree>
    <p:extLst>
      <p:ext uri="{BB962C8B-B14F-4D97-AF65-F5344CB8AC3E}">
        <p14:creationId xmlns:p14="http://schemas.microsoft.com/office/powerpoint/2010/main" val="42870829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Describe the picture (Make 7-10 sentences)</a:t>
            </a:r>
            <a:endParaRPr lang="ru-RU" dirty="0"/>
          </a:p>
        </p:txBody>
      </p:sp>
      <p:pic>
        <p:nvPicPr>
          <p:cNvPr id="5" name="Объект 4"/>
          <p:cNvPicPr>
            <a:picLocks noGrp="1" noChangeAspect="1"/>
          </p:cNvPicPr>
          <p:nvPr>
            <p:ph sz="half" idx="1"/>
          </p:nvPr>
        </p:nvPicPr>
        <p:blipFill>
          <a:blip r:embed="rId2"/>
          <a:stretch>
            <a:fillRect/>
          </a:stretch>
        </p:blipFill>
        <p:spPr>
          <a:xfrm>
            <a:off x="1305182" y="1825625"/>
            <a:ext cx="4247635" cy="4351338"/>
          </a:xfrm>
          <a:prstGeom prst="rect">
            <a:avLst/>
          </a:prstGeom>
        </p:spPr>
      </p:pic>
      <p:sp>
        <p:nvSpPr>
          <p:cNvPr id="4" name="Объект 3"/>
          <p:cNvSpPr>
            <a:spLocks noGrp="1"/>
          </p:cNvSpPr>
          <p:nvPr>
            <p:ph sz="half" idx="2"/>
          </p:nvPr>
        </p:nvSpPr>
        <p:spPr/>
        <p:txBody>
          <a:bodyPr>
            <a:normAutofit fontScale="92500"/>
          </a:bodyPr>
          <a:lstStyle/>
          <a:p>
            <a:pPr marL="0" indent="0" algn="ctr">
              <a:buNone/>
            </a:pPr>
            <a:r>
              <a:rPr lang="en-US" dirty="0" smtClean="0"/>
              <a:t>Plan</a:t>
            </a:r>
          </a:p>
          <a:p>
            <a:pPr>
              <a:buFont typeface="Wingdings" pitchFamily="2" charset="2"/>
              <a:buChar char="§"/>
            </a:pPr>
            <a:r>
              <a:rPr lang="en-US" dirty="0"/>
              <a:t>t</a:t>
            </a:r>
            <a:r>
              <a:rPr lang="en-US" dirty="0" smtClean="0"/>
              <a:t>he place</a:t>
            </a:r>
          </a:p>
          <a:p>
            <a:pPr>
              <a:buFont typeface="Wingdings" pitchFamily="2" charset="2"/>
              <a:buChar char="§"/>
            </a:pPr>
            <a:r>
              <a:rPr lang="en-US" dirty="0"/>
              <a:t>t</a:t>
            </a:r>
            <a:r>
              <a:rPr lang="en-US" dirty="0" smtClean="0"/>
              <a:t>he action</a:t>
            </a:r>
          </a:p>
          <a:p>
            <a:pPr>
              <a:buFont typeface="Wingdings" pitchFamily="2" charset="2"/>
              <a:buChar char="§"/>
            </a:pPr>
            <a:r>
              <a:rPr lang="en-US" dirty="0"/>
              <a:t>t</a:t>
            </a:r>
            <a:r>
              <a:rPr lang="en-US" dirty="0" smtClean="0"/>
              <a:t>he appearance  of the persons</a:t>
            </a:r>
          </a:p>
          <a:p>
            <a:pPr>
              <a:buFont typeface="Wingdings" pitchFamily="2" charset="2"/>
              <a:buChar char="§"/>
            </a:pPr>
            <a:r>
              <a:rPr lang="en-US" dirty="0"/>
              <a:t>w</a:t>
            </a:r>
            <a:r>
              <a:rPr lang="en-US" dirty="0" smtClean="0"/>
              <a:t>hether you like the picture or not</a:t>
            </a:r>
          </a:p>
          <a:p>
            <a:pPr>
              <a:buFont typeface="Wingdings" pitchFamily="2" charset="2"/>
              <a:buChar char="§"/>
            </a:pPr>
            <a:r>
              <a:rPr lang="en-US" dirty="0" smtClean="0"/>
              <a:t>why</a:t>
            </a:r>
          </a:p>
          <a:p>
            <a:pPr marL="0" indent="0">
              <a:buNone/>
            </a:pPr>
            <a:endParaRPr lang="en-US" dirty="0" smtClean="0"/>
          </a:p>
          <a:p>
            <a:pPr marL="0" indent="0">
              <a:buNone/>
            </a:pPr>
            <a:r>
              <a:rPr lang="en-US" dirty="0" smtClean="0"/>
              <a:t>Start with “I’d like to describe this picture. The picture shows……”</a:t>
            </a:r>
            <a:endParaRPr lang="ru-RU" dirty="0"/>
          </a:p>
        </p:txBody>
      </p:sp>
    </p:spTree>
    <p:extLst>
      <p:ext uri="{BB962C8B-B14F-4D97-AF65-F5344CB8AC3E}">
        <p14:creationId xmlns:p14="http://schemas.microsoft.com/office/powerpoint/2010/main" val="7418281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sz="half" idx="2"/>
          </p:nvPr>
        </p:nvSpPr>
        <p:spPr/>
        <p:txBody>
          <a:bodyPr/>
          <a:lstStyle/>
          <a:p>
            <a:endParaRPr lang="en-US" dirty="0" smtClean="0"/>
          </a:p>
          <a:p>
            <a:r>
              <a:rPr lang="en-US" dirty="0" smtClean="0"/>
              <a:t>I want to </a:t>
            </a:r>
            <a:r>
              <a:rPr lang="en-US" dirty="0" err="1" smtClean="0"/>
              <a:t>thank_______for</a:t>
            </a:r>
            <a:r>
              <a:rPr lang="en-US" dirty="0" smtClean="0"/>
              <a:t>________</a:t>
            </a:r>
            <a:endParaRPr lang="en-US" dirty="0" smtClean="0"/>
          </a:p>
          <a:p>
            <a:r>
              <a:rPr lang="en-US" dirty="0" smtClean="0"/>
              <a:t> I’ve </a:t>
            </a:r>
            <a:r>
              <a:rPr lang="en-US" dirty="0" smtClean="0"/>
              <a:t>learnt_________</a:t>
            </a:r>
          </a:p>
          <a:p>
            <a:r>
              <a:rPr lang="en-US" dirty="0" smtClean="0"/>
              <a:t>It was difficult for me</a:t>
            </a:r>
            <a:r>
              <a:rPr lang="en-US" dirty="0" smtClean="0"/>
              <a:t>________________</a:t>
            </a:r>
          </a:p>
          <a:p>
            <a:r>
              <a:rPr lang="en-US" dirty="0" smtClean="0"/>
              <a:t>I need to pay attention to___________</a:t>
            </a:r>
            <a:endParaRPr lang="en-US" dirty="0" smtClean="0"/>
          </a:p>
          <a:p>
            <a:endParaRPr lang="ru-RU" dirty="0"/>
          </a:p>
        </p:txBody>
      </p:sp>
      <p:sp>
        <p:nvSpPr>
          <p:cNvPr id="3" name="Объект 2"/>
          <p:cNvSpPr>
            <a:spLocks noGrp="1"/>
          </p:cNvSpPr>
          <p:nvPr>
            <p:ph idx="1"/>
          </p:nvPr>
        </p:nvSpPr>
        <p:spPr/>
        <p:txBody>
          <a:bodyPr/>
          <a:lstStyle/>
          <a:p>
            <a:pPr marL="0" indent="0">
              <a:buNone/>
            </a:pPr>
            <a:r>
              <a:rPr lang="en-US" dirty="0" smtClean="0">
                <a:solidFill>
                  <a:schemeClr val="accent6"/>
                </a:solidFill>
                <a:latin typeface="Antique Olive CompactPS" panose="020B0904030504030204" pitchFamily="34" charset="0"/>
              </a:rPr>
              <a:t>Thanks for you attention </a:t>
            </a:r>
            <a:endParaRPr lang="ru-RU" dirty="0">
              <a:solidFill>
                <a:schemeClr val="accent6"/>
              </a:solidFill>
            </a:endParaRPr>
          </a:p>
        </p:txBody>
      </p:sp>
    </p:spTree>
    <p:extLst>
      <p:ext uri="{BB962C8B-B14F-4D97-AF65-F5344CB8AC3E}">
        <p14:creationId xmlns:p14="http://schemas.microsoft.com/office/powerpoint/2010/main" val="41182685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 Key</a:t>
            </a:r>
            <a:endParaRPr lang="ru-RU" dirty="0"/>
          </a:p>
        </p:txBody>
      </p:sp>
      <p:pic>
        <p:nvPicPr>
          <p:cNvPr id="4" name="Объект 3"/>
          <p:cNvPicPr>
            <a:picLocks noGrp="1" noChangeAspect="1"/>
          </p:cNvPicPr>
          <p:nvPr>
            <p:ph idx="1"/>
          </p:nvPr>
        </p:nvPicPr>
        <p:blipFill>
          <a:blip r:embed="rId2"/>
          <a:stretch>
            <a:fillRect/>
          </a:stretch>
        </p:blipFill>
        <p:spPr>
          <a:xfrm>
            <a:off x="838200" y="1853334"/>
            <a:ext cx="5941953" cy="4351338"/>
          </a:xfrm>
          <a:prstGeom prst="rect">
            <a:avLst/>
          </a:prstGeom>
        </p:spPr>
      </p:pic>
    </p:spTree>
    <p:extLst>
      <p:ext uri="{BB962C8B-B14F-4D97-AF65-F5344CB8AC3E}">
        <p14:creationId xmlns:p14="http://schemas.microsoft.com/office/powerpoint/2010/main" val="1365756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H</a:t>
            </a:r>
            <a:r>
              <a:rPr lang="en-US" dirty="0" smtClean="0"/>
              <a:t>orn</a:t>
            </a:r>
            <a:endParaRPr lang="ru-RU" dirty="0"/>
          </a:p>
        </p:txBody>
      </p:sp>
      <p:pic>
        <p:nvPicPr>
          <p:cNvPr id="4" name="Объект 3"/>
          <p:cNvPicPr>
            <a:picLocks noGrp="1" noChangeAspect="1"/>
          </p:cNvPicPr>
          <p:nvPr>
            <p:ph idx="1"/>
          </p:nvPr>
        </p:nvPicPr>
        <p:blipFill>
          <a:blip r:embed="rId2"/>
          <a:stretch>
            <a:fillRect/>
          </a:stretch>
        </p:blipFill>
        <p:spPr>
          <a:xfrm>
            <a:off x="978856" y="2033443"/>
            <a:ext cx="3307016" cy="4351338"/>
          </a:xfrm>
          <a:prstGeom prst="rect">
            <a:avLst/>
          </a:prstGeom>
        </p:spPr>
      </p:pic>
    </p:spTree>
    <p:extLst>
      <p:ext uri="{BB962C8B-B14F-4D97-AF65-F5344CB8AC3E}">
        <p14:creationId xmlns:p14="http://schemas.microsoft.com/office/powerpoint/2010/main" val="49729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fingers all together</a:t>
            </a:r>
            <a:endParaRPr lang="ru-RU" dirty="0"/>
          </a:p>
        </p:txBody>
      </p:sp>
      <p:pic>
        <p:nvPicPr>
          <p:cNvPr id="6" name="Объект 5"/>
          <p:cNvPicPr>
            <a:picLocks noGrp="1" noChangeAspect="1"/>
          </p:cNvPicPr>
          <p:nvPr>
            <p:ph idx="1"/>
          </p:nvPr>
        </p:nvPicPr>
        <p:blipFill>
          <a:blip r:embed="rId2"/>
          <a:stretch>
            <a:fillRect/>
          </a:stretch>
        </p:blipFill>
        <p:spPr>
          <a:xfrm>
            <a:off x="1336964" y="2202872"/>
            <a:ext cx="3332017" cy="2978727"/>
          </a:xfrm>
          <a:prstGeom prst="rect">
            <a:avLst/>
          </a:prstGeom>
        </p:spPr>
      </p:pic>
      <p:pic>
        <p:nvPicPr>
          <p:cNvPr id="7" name="Рисунок 6"/>
          <p:cNvPicPr>
            <a:picLocks noChangeAspect="1"/>
          </p:cNvPicPr>
          <p:nvPr/>
        </p:nvPicPr>
        <p:blipFill>
          <a:blip r:embed="rId3"/>
          <a:stretch>
            <a:fillRect/>
          </a:stretch>
        </p:blipFill>
        <p:spPr>
          <a:xfrm>
            <a:off x="6220692" y="1975607"/>
            <a:ext cx="3394364" cy="3433258"/>
          </a:xfrm>
          <a:prstGeom prst="rect">
            <a:avLst/>
          </a:prstGeom>
        </p:spPr>
      </p:pic>
    </p:spTree>
    <p:extLst>
      <p:ext uri="{BB962C8B-B14F-4D97-AF65-F5344CB8AC3E}">
        <p14:creationId xmlns:p14="http://schemas.microsoft.com/office/powerpoint/2010/main" val="52147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Thumbs up</a:t>
            </a:r>
            <a:endParaRPr lang="ru-RU" dirty="0"/>
          </a:p>
        </p:txBody>
      </p:sp>
      <p:pic>
        <p:nvPicPr>
          <p:cNvPr id="4" name="Объект 3"/>
          <p:cNvPicPr>
            <a:picLocks noGrp="1" noChangeAspect="1"/>
          </p:cNvPicPr>
          <p:nvPr>
            <p:ph idx="1"/>
          </p:nvPr>
        </p:nvPicPr>
        <p:blipFill>
          <a:blip r:embed="rId2"/>
          <a:stretch>
            <a:fillRect/>
          </a:stretch>
        </p:blipFill>
        <p:spPr>
          <a:xfrm>
            <a:off x="1568607" y="1881043"/>
            <a:ext cx="4704457" cy="4351338"/>
          </a:xfrm>
          <a:prstGeom prst="rect">
            <a:avLst/>
          </a:prstGeom>
        </p:spPr>
      </p:pic>
    </p:spTree>
    <p:extLst>
      <p:ext uri="{BB962C8B-B14F-4D97-AF65-F5344CB8AC3E}">
        <p14:creationId xmlns:p14="http://schemas.microsoft.com/office/powerpoint/2010/main" val="3453370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Write </a:t>
            </a:r>
            <a:r>
              <a:rPr lang="en-US" dirty="0" smtClean="0">
                <a:solidFill>
                  <a:srgbClr val="00B050"/>
                </a:solidFill>
              </a:rPr>
              <a:t>“positive gesture” </a:t>
            </a:r>
            <a:r>
              <a:rPr lang="en-US" dirty="0" smtClean="0"/>
              <a:t>or </a:t>
            </a:r>
            <a:r>
              <a:rPr lang="en-US" dirty="0" smtClean="0">
                <a:solidFill>
                  <a:srgbClr val="FF0000"/>
                </a:solidFill>
              </a:rPr>
              <a:t>“negative gesture”</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673928650"/>
              </p:ext>
            </p:extLst>
          </p:nvPr>
        </p:nvGraphicFramePr>
        <p:xfrm>
          <a:off x="838200" y="1825625"/>
          <a:ext cx="10515600" cy="333756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xmlns="" val="3779886457"/>
                    </a:ext>
                  </a:extLst>
                </a:gridCol>
                <a:gridCol w="3505200">
                  <a:extLst>
                    <a:ext uri="{9D8B030D-6E8A-4147-A177-3AD203B41FA5}">
                      <a16:colId xmlns:a16="http://schemas.microsoft.com/office/drawing/2014/main" xmlns="" val="2403428879"/>
                    </a:ext>
                  </a:extLst>
                </a:gridCol>
                <a:gridCol w="3505200">
                  <a:extLst>
                    <a:ext uri="{9D8B030D-6E8A-4147-A177-3AD203B41FA5}">
                      <a16:colId xmlns:a16="http://schemas.microsoft.com/office/drawing/2014/main" xmlns="" val="2731452515"/>
                    </a:ext>
                  </a:extLst>
                </a:gridCol>
              </a:tblGrid>
              <a:tr h="370840">
                <a:tc>
                  <a:txBody>
                    <a:bodyPr/>
                    <a:lstStyle/>
                    <a:p>
                      <a:r>
                        <a:rPr lang="en-US" dirty="0" smtClean="0"/>
                        <a:t>The name of</a:t>
                      </a:r>
                      <a:r>
                        <a:rPr lang="en-US" baseline="0" dirty="0" smtClean="0"/>
                        <a:t> the gesture</a:t>
                      </a:r>
                      <a:endParaRPr lang="ru-RU" dirty="0"/>
                    </a:p>
                  </a:txBody>
                  <a:tcPr/>
                </a:tc>
                <a:tc>
                  <a:txBody>
                    <a:bodyPr/>
                    <a:lstStyle/>
                    <a:p>
                      <a:r>
                        <a:rPr lang="en-US" dirty="0" smtClean="0"/>
                        <a:t>Countries</a:t>
                      </a:r>
                      <a:endParaRPr lang="ru-RU" dirty="0"/>
                    </a:p>
                  </a:txBody>
                  <a:tcPr/>
                </a:tc>
                <a:tc>
                  <a:txBody>
                    <a:bodyPr/>
                    <a:lstStyle/>
                    <a:p>
                      <a:r>
                        <a:rPr lang="en-US" dirty="0" smtClean="0"/>
                        <a:t>countries</a:t>
                      </a:r>
                      <a:endParaRPr lang="ru-RU" dirty="0"/>
                    </a:p>
                  </a:txBody>
                  <a:tcPr/>
                </a:tc>
                <a:extLst>
                  <a:ext uri="{0D108BD9-81ED-4DB2-BD59-A6C34878D82A}">
                    <a16:rowId xmlns:a16="http://schemas.microsoft.com/office/drawing/2014/main" xmlns="" val="218076400"/>
                  </a:ext>
                </a:extLst>
              </a:tr>
              <a:tr h="370840">
                <a:tc>
                  <a:txBody>
                    <a:bodyPr/>
                    <a:lstStyle/>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English speaking countries</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Brazil</a:t>
                      </a:r>
                      <a:endParaRPr lang="ru-RU" dirty="0"/>
                    </a:p>
                  </a:txBody>
                  <a:tcPr/>
                </a:tc>
                <a:extLst>
                  <a:ext uri="{0D108BD9-81ED-4DB2-BD59-A6C34878D82A}">
                    <a16:rowId xmlns:a16="http://schemas.microsoft.com/office/drawing/2014/main" xmlns="" val="2286242829"/>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Okay</a:t>
                      </a:r>
                      <a:endParaRPr lang="ru-RU" dirty="0"/>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1039352691"/>
                  </a:ext>
                </a:extLst>
              </a:tr>
              <a:tr h="370840">
                <a:tc>
                  <a:txBody>
                    <a:bodyPr/>
                    <a:lstStyle/>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USA</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Argentina,</a:t>
                      </a:r>
                      <a:r>
                        <a:rPr lang="en-US" baseline="0" dirty="0" smtClean="0"/>
                        <a:t> Brazil, Spain…</a:t>
                      </a:r>
                      <a:endParaRPr lang="ru-RU" dirty="0"/>
                    </a:p>
                  </a:txBody>
                  <a:tcPr/>
                </a:tc>
                <a:extLst>
                  <a:ext uri="{0D108BD9-81ED-4DB2-BD59-A6C34878D82A}">
                    <a16:rowId xmlns:a16="http://schemas.microsoft.com/office/drawing/2014/main" xmlns="" val="284783649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horn</a:t>
                      </a:r>
                      <a:endParaRPr lang="ru-RU" dirty="0"/>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2179837568"/>
                  </a:ext>
                </a:extLst>
              </a:tr>
              <a:tr h="370840">
                <a:tc>
                  <a:txBody>
                    <a:bodyPr/>
                    <a:lstStyle/>
                    <a:p>
                      <a:endParaRPr lang="ru-RU" dirty="0"/>
                    </a:p>
                  </a:txBody>
                  <a:tcPr/>
                </a:tc>
                <a:tc>
                  <a:txBody>
                    <a:bodyPr/>
                    <a:lstStyle/>
                    <a:p>
                      <a:r>
                        <a:rPr lang="en-US" dirty="0" smtClean="0"/>
                        <a:t>Italy </a:t>
                      </a:r>
                      <a:endParaRPr lang="ru-RU" dirty="0"/>
                    </a:p>
                  </a:txBody>
                  <a:tcPr/>
                </a:tc>
                <a:tc>
                  <a:txBody>
                    <a:bodyPr/>
                    <a:lstStyle/>
                    <a:p>
                      <a:r>
                        <a:rPr lang="en-US" dirty="0" smtClean="0"/>
                        <a:t>Turkey </a:t>
                      </a:r>
                      <a:endParaRPr lang="ru-RU" dirty="0"/>
                    </a:p>
                  </a:txBody>
                  <a:tcPr/>
                </a:tc>
                <a:extLst>
                  <a:ext uri="{0D108BD9-81ED-4DB2-BD59-A6C34878D82A}">
                    <a16:rowId xmlns:a16="http://schemas.microsoft.com/office/drawing/2014/main" xmlns="" val="194693217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fingers all together</a:t>
                      </a:r>
                      <a:endParaRPr lang="ru-RU" dirty="0"/>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83463293"/>
                  </a:ext>
                </a:extLst>
              </a:tr>
              <a:tr h="370840">
                <a:tc>
                  <a:txBody>
                    <a:bodyPr/>
                    <a:lstStyle/>
                    <a:p>
                      <a:endParaRPr lang="ru-RU" dirty="0"/>
                    </a:p>
                  </a:txBody>
                  <a:tcPr/>
                </a:tc>
                <a:tc>
                  <a:txBody>
                    <a:bodyPr/>
                    <a:lstStyle/>
                    <a:p>
                      <a:r>
                        <a:rPr lang="en-US" dirty="0" smtClean="0"/>
                        <a:t>most countries</a:t>
                      </a:r>
                      <a:endParaRPr lang="ru-RU" dirty="0"/>
                    </a:p>
                  </a:txBody>
                  <a:tcPr/>
                </a:tc>
                <a:tc>
                  <a:txBody>
                    <a:bodyPr/>
                    <a:lstStyle/>
                    <a:p>
                      <a:r>
                        <a:rPr lang="en-US" dirty="0" smtClean="0"/>
                        <a:t>Iran,</a:t>
                      </a:r>
                      <a:r>
                        <a:rPr lang="en-US" baseline="0" dirty="0" smtClean="0"/>
                        <a:t> Iraq, Afghanistan</a:t>
                      </a:r>
                      <a:endParaRPr lang="ru-RU" dirty="0"/>
                    </a:p>
                  </a:txBody>
                  <a:tcPr/>
                </a:tc>
                <a:extLst>
                  <a:ext uri="{0D108BD9-81ED-4DB2-BD59-A6C34878D82A}">
                    <a16:rowId xmlns:a16="http://schemas.microsoft.com/office/drawing/2014/main" xmlns="" val="2019554877"/>
                  </a:ext>
                </a:extLst>
              </a:tr>
              <a:tr h="370840">
                <a:tc>
                  <a:txBody>
                    <a:bodyPr/>
                    <a:lstStyle/>
                    <a:p>
                      <a:r>
                        <a:rPr lang="en-US" dirty="0" smtClean="0"/>
                        <a:t>The thumbs up</a:t>
                      </a:r>
                      <a:endParaRPr lang="ru-RU" dirty="0"/>
                    </a:p>
                  </a:txBody>
                  <a:tcPr/>
                </a:tc>
                <a:tc>
                  <a:txBody>
                    <a:bodyPr/>
                    <a:lstStyle/>
                    <a:p>
                      <a:endParaRPr lang="ru-RU"/>
                    </a:p>
                  </a:txBody>
                  <a:tcPr/>
                </a:tc>
                <a:tc>
                  <a:txBody>
                    <a:bodyPr/>
                    <a:lstStyle/>
                    <a:p>
                      <a:endParaRPr lang="ru-RU" dirty="0"/>
                    </a:p>
                  </a:txBody>
                  <a:tcPr/>
                </a:tc>
                <a:extLst>
                  <a:ext uri="{0D108BD9-81ED-4DB2-BD59-A6C34878D82A}">
                    <a16:rowId xmlns:a16="http://schemas.microsoft.com/office/drawing/2014/main" xmlns="" val="2472459094"/>
                  </a:ext>
                </a:extLst>
              </a:tr>
            </a:tbl>
          </a:graphicData>
        </a:graphic>
      </p:graphicFrame>
    </p:spTree>
    <p:extLst>
      <p:ext uri="{BB962C8B-B14F-4D97-AF65-F5344CB8AC3E}">
        <p14:creationId xmlns:p14="http://schemas.microsoft.com/office/powerpoint/2010/main" val="2918789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Write </a:t>
            </a:r>
            <a:r>
              <a:rPr lang="en-US" dirty="0" smtClean="0">
                <a:solidFill>
                  <a:srgbClr val="00B050"/>
                </a:solidFill>
              </a:rPr>
              <a:t>“positive gesture” </a:t>
            </a:r>
            <a:r>
              <a:rPr lang="en-US" dirty="0" smtClean="0"/>
              <a:t>or </a:t>
            </a:r>
            <a:r>
              <a:rPr lang="en-US" dirty="0" smtClean="0">
                <a:solidFill>
                  <a:srgbClr val="FF0000"/>
                </a:solidFill>
              </a:rPr>
              <a:t>“negative gesture”</a:t>
            </a:r>
            <a:endParaRPr lang="ru-RU" dirty="0"/>
          </a:p>
        </p:txBody>
      </p:sp>
      <p:graphicFrame>
        <p:nvGraphicFramePr>
          <p:cNvPr id="4" name="Объект 3"/>
          <p:cNvGraphicFramePr>
            <a:graphicFrameLocks noGrp="1"/>
          </p:cNvGraphicFramePr>
          <p:nvPr>
            <p:ph idx="1"/>
          </p:nvPr>
        </p:nvGraphicFramePr>
        <p:xfrm>
          <a:off x="838200" y="1825625"/>
          <a:ext cx="10515600" cy="333756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xmlns="" val="3779886457"/>
                    </a:ext>
                  </a:extLst>
                </a:gridCol>
                <a:gridCol w="3505200">
                  <a:extLst>
                    <a:ext uri="{9D8B030D-6E8A-4147-A177-3AD203B41FA5}">
                      <a16:colId xmlns:a16="http://schemas.microsoft.com/office/drawing/2014/main" xmlns="" val="2403428879"/>
                    </a:ext>
                  </a:extLst>
                </a:gridCol>
                <a:gridCol w="3505200">
                  <a:extLst>
                    <a:ext uri="{9D8B030D-6E8A-4147-A177-3AD203B41FA5}">
                      <a16:colId xmlns:a16="http://schemas.microsoft.com/office/drawing/2014/main" xmlns="" val="2731452515"/>
                    </a:ext>
                  </a:extLst>
                </a:gridCol>
              </a:tblGrid>
              <a:tr h="370840">
                <a:tc>
                  <a:txBody>
                    <a:bodyPr/>
                    <a:lstStyle/>
                    <a:p>
                      <a:r>
                        <a:rPr lang="en-US" dirty="0" smtClean="0"/>
                        <a:t>The name of</a:t>
                      </a:r>
                      <a:r>
                        <a:rPr lang="en-US" baseline="0" dirty="0" smtClean="0"/>
                        <a:t> the gesture</a:t>
                      </a:r>
                      <a:endParaRPr lang="ru-RU" dirty="0"/>
                    </a:p>
                  </a:txBody>
                  <a:tcPr/>
                </a:tc>
                <a:tc>
                  <a:txBody>
                    <a:bodyPr/>
                    <a:lstStyle/>
                    <a:p>
                      <a:r>
                        <a:rPr lang="en-US" dirty="0" smtClean="0"/>
                        <a:t>countries</a:t>
                      </a:r>
                      <a:endParaRPr lang="ru-RU" dirty="0"/>
                    </a:p>
                  </a:txBody>
                  <a:tcPr/>
                </a:tc>
                <a:tc>
                  <a:txBody>
                    <a:bodyPr/>
                    <a:lstStyle/>
                    <a:p>
                      <a:r>
                        <a:rPr lang="en-US" dirty="0" smtClean="0"/>
                        <a:t>countries</a:t>
                      </a:r>
                      <a:endParaRPr lang="ru-RU" dirty="0"/>
                    </a:p>
                  </a:txBody>
                  <a:tcPr/>
                </a:tc>
                <a:extLst>
                  <a:ext uri="{0D108BD9-81ED-4DB2-BD59-A6C34878D82A}">
                    <a16:rowId xmlns:a16="http://schemas.microsoft.com/office/drawing/2014/main" xmlns="" val="218076400"/>
                  </a:ext>
                </a:extLst>
              </a:tr>
              <a:tr h="370840">
                <a:tc>
                  <a:txBody>
                    <a:bodyPr/>
                    <a:lstStyle/>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English speaking countries</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Brazil</a:t>
                      </a:r>
                      <a:endParaRPr lang="ru-RU" dirty="0"/>
                    </a:p>
                  </a:txBody>
                  <a:tcPr/>
                </a:tc>
                <a:extLst>
                  <a:ext uri="{0D108BD9-81ED-4DB2-BD59-A6C34878D82A}">
                    <a16:rowId xmlns:a16="http://schemas.microsoft.com/office/drawing/2014/main" xmlns="" val="2286242829"/>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Okay</a:t>
                      </a:r>
                      <a:endParaRPr lang="ru-RU" dirty="0"/>
                    </a:p>
                  </a:txBody>
                  <a:tcPr/>
                </a:tc>
                <a:tc>
                  <a:txBody>
                    <a:bodyPr/>
                    <a:lstStyle/>
                    <a:p>
                      <a:r>
                        <a:rPr lang="en-US" dirty="0" smtClean="0">
                          <a:solidFill>
                            <a:srgbClr val="00B050"/>
                          </a:solidFill>
                        </a:rPr>
                        <a:t>positive</a:t>
                      </a:r>
                      <a:endParaRPr lang="ru-RU" dirty="0">
                        <a:solidFill>
                          <a:srgbClr val="00B050"/>
                        </a:solidFill>
                      </a:endParaRPr>
                    </a:p>
                  </a:txBody>
                  <a:tcPr/>
                </a:tc>
                <a:tc>
                  <a:txBody>
                    <a:bodyPr/>
                    <a:lstStyle/>
                    <a:p>
                      <a:r>
                        <a:rPr lang="en-US" dirty="0" smtClean="0">
                          <a:solidFill>
                            <a:srgbClr val="FF0000"/>
                          </a:solidFill>
                        </a:rPr>
                        <a:t>negative</a:t>
                      </a:r>
                      <a:endParaRPr lang="ru-RU" dirty="0">
                        <a:solidFill>
                          <a:srgbClr val="FF0000"/>
                        </a:solidFill>
                      </a:endParaRPr>
                    </a:p>
                  </a:txBody>
                  <a:tcPr/>
                </a:tc>
                <a:extLst>
                  <a:ext uri="{0D108BD9-81ED-4DB2-BD59-A6C34878D82A}">
                    <a16:rowId xmlns:a16="http://schemas.microsoft.com/office/drawing/2014/main" xmlns="" val="1039352691"/>
                  </a:ext>
                </a:extLst>
              </a:tr>
              <a:tr h="370840">
                <a:tc>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USA</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Argentina,</a:t>
                      </a:r>
                      <a:r>
                        <a:rPr lang="en-US" baseline="0" dirty="0" smtClean="0"/>
                        <a:t> Brazil, Spain…</a:t>
                      </a:r>
                      <a:endParaRPr lang="ru-RU" dirty="0"/>
                    </a:p>
                  </a:txBody>
                  <a:tcPr/>
                </a:tc>
                <a:extLst>
                  <a:ext uri="{0D108BD9-81ED-4DB2-BD59-A6C34878D82A}">
                    <a16:rowId xmlns:a16="http://schemas.microsoft.com/office/drawing/2014/main" xmlns="" val="284783649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horn</a:t>
                      </a:r>
                      <a:endParaRPr lang="ru-RU" dirty="0"/>
                    </a:p>
                  </a:txBody>
                  <a:tcPr/>
                </a:tc>
                <a:tc>
                  <a:txBody>
                    <a:bodyPr/>
                    <a:lstStyle/>
                    <a:p>
                      <a:r>
                        <a:rPr lang="en-US" dirty="0" smtClean="0">
                          <a:solidFill>
                            <a:srgbClr val="00B050"/>
                          </a:solidFill>
                        </a:rPr>
                        <a:t>positive</a:t>
                      </a:r>
                      <a:endParaRPr lang="ru-RU" dirty="0">
                        <a:solidFill>
                          <a:srgbClr val="00B050"/>
                        </a:solidFill>
                      </a:endParaRPr>
                    </a:p>
                  </a:txBody>
                  <a:tcPr/>
                </a:tc>
                <a:tc>
                  <a:txBody>
                    <a:bodyPr/>
                    <a:lstStyle/>
                    <a:p>
                      <a:r>
                        <a:rPr lang="en-US" dirty="0" smtClean="0">
                          <a:solidFill>
                            <a:srgbClr val="FF0000"/>
                          </a:solidFill>
                        </a:rPr>
                        <a:t>negative</a:t>
                      </a:r>
                      <a:endParaRPr lang="ru-RU" dirty="0">
                        <a:solidFill>
                          <a:srgbClr val="FF0000"/>
                        </a:solidFill>
                      </a:endParaRPr>
                    </a:p>
                  </a:txBody>
                  <a:tcPr/>
                </a:tc>
                <a:extLst>
                  <a:ext uri="{0D108BD9-81ED-4DB2-BD59-A6C34878D82A}">
                    <a16:rowId xmlns:a16="http://schemas.microsoft.com/office/drawing/2014/main" xmlns="" val="2179837568"/>
                  </a:ext>
                </a:extLst>
              </a:tr>
              <a:tr h="370840">
                <a:tc>
                  <a:txBody>
                    <a:bodyPr/>
                    <a:lstStyle/>
                    <a:p>
                      <a:endParaRPr lang="ru-RU"/>
                    </a:p>
                  </a:txBody>
                  <a:tcPr/>
                </a:tc>
                <a:tc>
                  <a:txBody>
                    <a:bodyPr/>
                    <a:lstStyle/>
                    <a:p>
                      <a:r>
                        <a:rPr lang="en-US" dirty="0" smtClean="0"/>
                        <a:t>Italy </a:t>
                      </a:r>
                      <a:endParaRPr lang="ru-RU" dirty="0"/>
                    </a:p>
                  </a:txBody>
                  <a:tcPr/>
                </a:tc>
                <a:tc>
                  <a:txBody>
                    <a:bodyPr/>
                    <a:lstStyle/>
                    <a:p>
                      <a:r>
                        <a:rPr lang="en-US" dirty="0" smtClean="0"/>
                        <a:t>Turkey </a:t>
                      </a:r>
                      <a:endParaRPr lang="ru-RU" dirty="0"/>
                    </a:p>
                  </a:txBody>
                  <a:tcPr/>
                </a:tc>
                <a:extLst>
                  <a:ext uri="{0D108BD9-81ED-4DB2-BD59-A6C34878D82A}">
                    <a16:rowId xmlns:a16="http://schemas.microsoft.com/office/drawing/2014/main" xmlns="" val="194693217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fingers all together</a:t>
                      </a:r>
                      <a:endParaRPr lang="ru-RU" dirty="0"/>
                    </a:p>
                  </a:txBody>
                  <a:tcPr/>
                </a:tc>
                <a:tc>
                  <a:txBody>
                    <a:bodyPr/>
                    <a:lstStyle/>
                    <a:p>
                      <a:r>
                        <a:rPr lang="en-US" dirty="0" smtClean="0">
                          <a:solidFill>
                            <a:srgbClr val="00B050"/>
                          </a:solidFill>
                        </a:rPr>
                        <a:t>positive</a:t>
                      </a:r>
                      <a:endParaRPr lang="ru-RU" dirty="0">
                        <a:solidFill>
                          <a:srgbClr val="00B050"/>
                        </a:solidFill>
                      </a:endParaRPr>
                    </a:p>
                  </a:txBody>
                  <a:tcPr/>
                </a:tc>
                <a:tc>
                  <a:txBody>
                    <a:bodyPr/>
                    <a:lstStyle/>
                    <a:p>
                      <a:r>
                        <a:rPr lang="en-US" dirty="0" smtClean="0">
                          <a:solidFill>
                            <a:srgbClr val="00B050"/>
                          </a:solidFill>
                        </a:rPr>
                        <a:t>positive</a:t>
                      </a:r>
                      <a:endParaRPr lang="ru-RU" dirty="0">
                        <a:solidFill>
                          <a:srgbClr val="00B050"/>
                        </a:solidFill>
                      </a:endParaRPr>
                    </a:p>
                  </a:txBody>
                  <a:tcPr/>
                </a:tc>
                <a:extLst>
                  <a:ext uri="{0D108BD9-81ED-4DB2-BD59-A6C34878D82A}">
                    <a16:rowId xmlns:a16="http://schemas.microsoft.com/office/drawing/2014/main" xmlns="" val="83463293"/>
                  </a:ext>
                </a:extLst>
              </a:tr>
              <a:tr h="370840">
                <a:tc>
                  <a:txBody>
                    <a:bodyPr/>
                    <a:lstStyle/>
                    <a:p>
                      <a:endParaRPr lang="ru-RU"/>
                    </a:p>
                  </a:txBody>
                  <a:tcPr/>
                </a:tc>
                <a:tc>
                  <a:txBody>
                    <a:bodyPr/>
                    <a:lstStyle/>
                    <a:p>
                      <a:r>
                        <a:rPr lang="en-US" dirty="0" smtClean="0"/>
                        <a:t>most countries</a:t>
                      </a:r>
                      <a:endParaRPr lang="ru-RU" dirty="0"/>
                    </a:p>
                  </a:txBody>
                  <a:tcPr/>
                </a:tc>
                <a:tc>
                  <a:txBody>
                    <a:bodyPr/>
                    <a:lstStyle/>
                    <a:p>
                      <a:r>
                        <a:rPr lang="en-US" dirty="0" smtClean="0"/>
                        <a:t>Iran,</a:t>
                      </a:r>
                      <a:r>
                        <a:rPr lang="en-US" baseline="0" dirty="0" smtClean="0"/>
                        <a:t> Iraq, Afghanistan</a:t>
                      </a:r>
                      <a:endParaRPr lang="ru-RU" dirty="0"/>
                    </a:p>
                  </a:txBody>
                  <a:tcPr/>
                </a:tc>
                <a:extLst>
                  <a:ext uri="{0D108BD9-81ED-4DB2-BD59-A6C34878D82A}">
                    <a16:rowId xmlns:a16="http://schemas.microsoft.com/office/drawing/2014/main" xmlns="" val="2019554877"/>
                  </a:ext>
                </a:extLst>
              </a:tr>
              <a:tr h="370840">
                <a:tc>
                  <a:txBody>
                    <a:bodyPr/>
                    <a:lstStyle/>
                    <a:p>
                      <a:r>
                        <a:rPr lang="en-US" dirty="0" smtClean="0"/>
                        <a:t>The thumbs up</a:t>
                      </a:r>
                      <a:endParaRPr lang="ru-RU" dirty="0"/>
                    </a:p>
                  </a:txBody>
                  <a:tcPr/>
                </a:tc>
                <a:tc>
                  <a:txBody>
                    <a:bodyPr/>
                    <a:lstStyle/>
                    <a:p>
                      <a:r>
                        <a:rPr lang="en-US" dirty="0" smtClean="0">
                          <a:solidFill>
                            <a:srgbClr val="00B050"/>
                          </a:solidFill>
                        </a:rPr>
                        <a:t>positive</a:t>
                      </a:r>
                      <a:endParaRPr lang="ru-RU" dirty="0">
                        <a:solidFill>
                          <a:srgbClr val="00B050"/>
                        </a:solidFill>
                      </a:endParaRPr>
                    </a:p>
                  </a:txBody>
                  <a:tcPr/>
                </a:tc>
                <a:tc>
                  <a:txBody>
                    <a:bodyPr/>
                    <a:lstStyle/>
                    <a:p>
                      <a:r>
                        <a:rPr lang="en-US" dirty="0" smtClean="0">
                          <a:solidFill>
                            <a:srgbClr val="FF0000"/>
                          </a:solidFill>
                        </a:rPr>
                        <a:t>negative</a:t>
                      </a:r>
                      <a:r>
                        <a:rPr lang="en-US" dirty="0" smtClean="0"/>
                        <a:t> (up yours)</a:t>
                      </a:r>
                      <a:endParaRPr lang="ru-RU" dirty="0"/>
                    </a:p>
                  </a:txBody>
                  <a:tcPr/>
                </a:tc>
                <a:extLst>
                  <a:ext uri="{0D108BD9-81ED-4DB2-BD59-A6C34878D82A}">
                    <a16:rowId xmlns:a16="http://schemas.microsoft.com/office/drawing/2014/main" xmlns="" val="2472459094"/>
                  </a:ext>
                </a:extLst>
              </a:tr>
            </a:tbl>
          </a:graphicData>
        </a:graphic>
      </p:graphicFrame>
    </p:spTree>
    <p:extLst>
      <p:ext uri="{BB962C8B-B14F-4D97-AF65-F5344CB8AC3E}">
        <p14:creationId xmlns:p14="http://schemas.microsoft.com/office/powerpoint/2010/main" val="38945996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Match word and definition </a:t>
            </a:r>
            <a:endParaRPr lang="ru-RU" dirty="0"/>
          </a:p>
        </p:txBody>
      </p:sp>
      <p:sp>
        <p:nvSpPr>
          <p:cNvPr id="3" name="Объект 2"/>
          <p:cNvSpPr>
            <a:spLocks noGrp="1"/>
          </p:cNvSpPr>
          <p:nvPr>
            <p:ph sz="half" idx="1"/>
          </p:nvPr>
        </p:nvSpPr>
        <p:spPr/>
        <p:txBody>
          <a:bodyPr>
            <a:normAutofit fontScale="70000" lnSpcReduction="20000"/>
          </a:bodyPr>
          <a:lstStyle/>
          <a:p>
            <a:pPr marL="0" indent="0">
              <a:buNone/>
            </a:pPr>
            <a:r>
              <a:rPr lang="en-US" dirty="0" smtClean="0"/>
              <a:t>1.extend</a:t>
            </a:r>
          </a:p>
          <a:p>
            <a:pPr marL="0" indent="0">
              <a:buNone/>
            </a:pPr>
            <a:r>
              <a:rPr lang="en-US" dirty="0" smtClean="0"/>
              <a:t>2.firm handshake </a:t>
            </a:r>
          </a:p>
          <a:p>
            <a:pPr marL="0" indent="0">
              <a:buNone/>
            </a:pPr>
            <a:r>
              <a:rPr lang="en-US" dirty="0" smtClean="0"/>
              <a:t>3.rare (adj)</a:t>
            </a:r>
          </a:p>
          <a:p>
            <a:pPr marL="0" indent="0">
              <a:buNone/>
            </a:pPr>
            <a:r>
              <a:rPr lang="en-US" dirty="0" smtClean="0"/>
              <a:t>4.hug (n): </a:t>
            </a:r>
          </a:p>
          <a:p>
            <a:pPr marL="0" indent="0">
              <a:buNone/>
            </a:pPr>
            <a:r>
              <a:rPr lang="en-US" dirty="0" smtClean="0"/>
              <a:t>5.make eye contact </a:t>
            </a:r>
          </a:p>
          <a:p>
            <a:pPr marL="0" indent="0">
              <a:buNone/>
            </a:pPr>
            <a:r>
              <a:rPr lang="en-US" dirty="0" smtClean="0"/>
              <a:t>6.typical (adj)</a:t>
            </a:r>
          </a:p>
          <a:p>
            <a:pPr marL="0" indent="0">
              <a:buNone/>
            </a:pPr>
            <a:r>
              <a:rPr lang="en-US" dirty="0" smtClean="0"/>
              <a:t>7.greeting (n)</a:t>
            </a:r>
          </a:p>
          <a:p>
            <a:pPr marL="0" indent="0">
              <a:buNone/>
            </a:pPr>
            <a:r>
              <a:rPr lang="en-US" dirty="0" smtClean="0"/>
              <a:t>8.In public</a:t>
            </a:r>
          </a:p>
          <a:p>
            <a:pPr marL="0" indent="0">
              <a:buNone/>
            </a:pPr>
            <a:r>
              <a:rPr lang="en-US" dirty="0" smtClean="0"/>
              <a:t>9.be aware </a:t>
            </a:r>
          </a:p>
          <a:p>
            <a:pPr marL="0" indent="0">
              <a:buNone/>
            </a:pPr>
            <a:r>
              <a:rPr lang="en-US" dirty="0" smtClean="0"/>
              <a:t>10.crowded place </a:t>
            </a:r>
          </a:p>
          <a:p>
            <a:pPr marL="0" indent="0">
              <a:buNone/>
            </a:pPr>
            <a:r>
              <a:rPr lang="en-US" dirty="0" smtClean="0"/>
              <a:t>11.token (n)</a:t>
            </a:r>
          </a:p>
          <a:p>
            <a:pPr marL="0" indent="0">
              <a:buNone/>
            </a:pPr>
            <a:r>
              <a:rPr lang="ru-RU" dirty="0" smtClean="0"/>
              <a:t>12.</a:t>
            </a:r>
            <a:r>
              <a:rPr lang="en-US" dirty="0" smtClean="0"/>
              <a:t>second-rate (adj)</a:t>
            </a:r>
            <a:endParaRPr lang="ru-RU" dirty="0"/>
          </a:p>
        </p:txBody>
      </p:sp>
      <p:sp>
        <p:nvSpPr>
          <p:cNvPr id="4" name="Объект 3"/>
          <p:cNvSpPr>
            <a:spLocks noGrp="1"/>
          </p:cNvSpPr>
          <p:nvPr>
            <p:ph sz="half" idx="2"/>
          </p:nvPr>
        </p:nvSpPr>
        <p:spPr>
          <a:xfrm>
            <a:off x="3144982" y="1825625"/>
            <a:ext cx="9047018" cy="4351338"/>
          </a:xfrm>
        </p:spPr>
        <p:txBody>
          <a:bodyPr>
            <a:normAutofit fontScale="70000" lnSpcReduction="20000"/>
          </a:bodyPr>
          <a:lstStyle/>
          <a:p>
            <a:pPr marL="514350" indent="-514350">
              <a:buFont typeface="+mj-lt"/>
              <a:buAutoNum type="alphaUcPeriod"/>
            </a:pPr>
            <a:r>
              <a:rPr lang="en-US" dirty="0" smtClean="0"/>
              <a:t>holding </a:t>
            </a:r>
            <a:r>
              <a:rPr lang="en-US" dirty="0" err="1" smtClean="0"/>
              <a:t>sb's</a:t>
            </a:r>
            <a:r>
              <a:rPr lang="en-US" dirty="0" smtClean="0"/>
              <a:t> hand with your own with a strong grip and moving it up and down </a:t>
            </a:r>
          </a:p>
          <a:p>
            <a:pPr marL="514350" indent="-514350">
              <a:buFont typeface="+mj-lt"/>
              <a:buAutoNum type="alphaUcPeriod"/>
            </a:pPr>
            <a:r>
              <a:rPr lang="en-US" dirty="0" smtClean="0"/>
              <a:t>to look </a:t>
            </a:r>
            <a:r>
              <a:rPr lang="en-US" dirty="0" err="1" smtClean="0"/>
              <a:t>sb</a:t>
            </a:r>
            <a:r>
              <a:rPr lang="en-US" dirty="0" smtClean="0"/>
              <a:t> straight in the eye when they look at you usual</a:t>
            </a:r>
          </a:p>
          <a:p>
            <a:pPr marL="514350" indent="-514350">
              <a:buFont typeface="+mj-lt"/>
              <a:buAutoNum type="alphaUcPeriod"/>
            </a:pPr>
            <a:r>
              <a:rPr lang="en-US" dirty="0" smtClean="0"/>
              <a:t>in front of a group of people</a:t>
            </a:r>
          </a:p>
          <a:p>
            <a:pPr marL="514350" indent="-514350">
              <a:buFont typeface="+mj-lt"/>
              <a:buAutoNum type="alphaUcPeriod"/>
            </a:pPr>
            <a:r>
              <a:rPr lang="en-US" dirty="0" smtClean="0"/>
              <a:t>to make sure you know about something</a:t>
            </a:r>
          </a:p>
          <a:p>
            <a:pPr marL="514350" indent="-514350">
              <a:buFont typeface="+mj-lt"/>
              <a:buAutoNum type="alphaUcPeriod"/>
            </a:pPr>
            <a:r>
              <a:rPr lang="en-US" dirty="0" smtClean="0"/>
              <a:t>area full of people</a:t>
            </a:r>
          </a:p>
          <a:p>
            <a:pPr marL="514350" indent="-514350">
              <a:buFont typeface="+mj-lt"/>
              <a:buAutoNum type="alphaUcPeriod"/>
            </a:pPr>
            <a:r>
              <a:rPr lang="en-US" dirty="0" smtClean="0"/>
              <a:t>something that you do for or give somebody</a:t>
            </a:r>
          </a:p>
          <a:p>
            <a:pPr marL="514350" indent="-514350">
              <a:buFont typeface="+mj-lt"/>
              <a:buAutoNum type="alphaUcPeriod"/>
            </a:pPr>
            <a:r>
              <a:rPr lang="en-US" dirty="0" smtClean="0"/>
              <a:t>not the best </a:t>
            </a:r>
          </a:p>
          <a:p>
            <a:pPr marL="514350" indent="-514350">
              <a:buFont typeface="+mj-lt"/>
              <a:buAutoNum type="alphaUcPeriod"/>
            </a:pPr>
            <a:r>
              <a:rPr lang="en-US" dirty="0" smtClean="0"/>
              <a:t>way of saying hello</a:t>
            </a:r>
          </a:p>
          <a:p>
            <a:pPr marL="514350" indent="-514350">
              <a:buFont typeface="+mj-lt"/>
              <a:buAutoNum type="alphaUcPeriod"/>
            </a:pPr>
            <a:r>
              <a:rPr lang="en-US" dirty="0" smtClean="0"/>
              <a:t>to reach out </a:t>
            </a:r>
          </a:p>
          <a:p>
            <a:pPr marL="514350" indent="-514350">
              <a:buFont typeface="+mj-lt"/>
              <a:buAutoNum type="alphaUcPeriod"/>
            </a:pPr>
            <a:r>
              <a:rPr lang="en-US" dirty="0" smtClean="0"/>
              <a:t>not common</a:t>
            </a:r>
          </a:p>
          <a:p>
            <a:pPr marL="514350" indent="-514350">
              <a:buFont typeface="+mj-lt"/>
              <a:buAutoNum type="alphaUcPeriod"/>
            </a:pPr>
            <a:r>
              <a:rPr lang="en-US" dirty="0" smtClean="0"/>
              <a:t>putting your arms around a person and holding them tightly to show affection</a:t>
            </a:r>
          </a:p>
          <a:p>
            <a:pPr marL="514350" indent="-514350">
              <a:buFont typeface="+mj-lt"/>
              <a:buAutoNum type="alphaUcPeriod"/>
            </a:pPr>
            <a:r>
              <a:rPr lang="en-US" dirty="0" smtClean="0"/>
              <a:t>usual </a:t>
            </a:r>
          </a:p>
          <a:p>
            <a:pPr marL="0" indent="0">
              <a:buNone/>
            </a:pPr>
            <a:endParaRPr lang="en-US" dirty="0" smtClean="0"/>
          </a:p>
          <a:p>
            <a:pPr marL="0" indent="0">
              <a:buNone/>
            </a:pPr>
            <a:endParaRPr lang="en-US" dirty="0" smtClean="0"/>
          </a:p>
          <a:p>
            <a:pPr marL="0" indent="0">
              <a:buNone/>
            </a:pPr>
            <a:endParaRPr lang="ru-RU" dirty="0" smtClean="0"/>
          </a:p>
          <a:p>
            <a:pPr marL="0" indent="0">
              <a:buNone/>
            </a:pPr>
            <a:endParaRPr lang="ru-RU" dirty="0"/>
          </a:p>
        </p:txBody>
      </p:sp>
    </p:spTree>
    <p:extLst>
      <p:ext uri="{BB962C8B-B14F-4D97-AF65-F5344CB8AC3E}">
        <p14:creationId xmlns:p14="http://schemas.microsoft.com/office/powerpoint/2010/main" val="19515253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Match word and definition </a:t>
            </a:r>
            <a:endParaRPr lang="ru-RU" dirty="0"/>
          </a:p>
        </p:txBody>
      </p:sp>
      <p:sp>
        <p:nvSpPr>
          <p:cNvPr id="3" name="Объект 2"/>
          <p:cNvSpPr>
            <a:spLocks noGrp="1"/>
          </p:cNvSpPr>
          <p:nvPr>
            <p:ph sz="half" idx="1"/>
          </p:nvPr>
        </p:nvSpPr>
        <p:spPr/>
        <p:txBody>
          <a:bodyPr>
            <a:normAutofit fontScale="70000" lnSpcReduction="20000"/>
          </a:bodyPr>
          <a:lstStyle/>
          <a:p>
            <a:pPr marL="0" indent="0">
              <a:buNone/>
            </a:pPr>
            <a:r>
              <a:rPr lang="en-US" dirty="0" smtClean="0"/>
              <a:t>1.extend</a:t>
            </a:r>
          </a:p>
          <a:p>
            <a:pPr marL="0" indent="0">
              <a:buNone/>
            </a:pPr>
            <a:r>
              <a:rPr lang="en-US" dirty="0" smtClean="0"/>
              <a:t>2.firm handshake </a:t>
            </a:r>
          </a:p>
          <a:p>
            <a:pPr marL="0" indent="0">
              <a:buNone/>
            </a:pPr>
            <a:r>
              <a:rPr lang="en-US" dirty="0" smtClean="0"/>
              <a:t>3.rare (adj)</a:t>
            </a:r>
          </a:p>
          <a:p>
            <a:pPr marL="0" indent="0">
              <a:buNone/>
            </a:pPr>
            <a:r>
              <a:rPr lang="en-US" dirty="0" smtClean="0"/>
              <a:t>4.hug (n): </a:t>
            </a:r>
          </a:p>
          <a:p>
            <a:pPr marL="0" indent="0">
              <a:buNone/>
            </a:pPr>
            <a:r>
              <a:rPr lang="en-US" dirty="0" smtClean="0"/>
              <a:t>5.make eye contact </a:t>
            </a:r>
          </a:p>
          <a:p>
            <a:pPr marL="0" indent="0">
              <a:buNone/>
            </a:pPr>
            <a:r>
              <a:rPr lang="en-US" dirty="0" smtClean="0"/>
              <a:t>6.typical (adj)</a:t>
            </a:r>
          </a:p>
          <a:p>
            <a:pPr marL="0" indent="0">
              <a:buNone/>
            </a:pPr>
            <a:r>
              <a:rPr lang="en-US" dirty="0" smtClean="0"/>
              <a:t>7.greeting (n)</a:t>
            </a:r>
          </a:p>
          <a:p>
            <a:pPr marL="0" indent="0">
              <a:buNone/>
            </a:pPr>
            <a:r>
              <a:rPr lang="en-US" dirty="0" smtClean="0"/>
              <a:t>8.In public</a:t>
            </a:r>
          </a:p>
          <a:p>
            <a:pPr marL="0" indent="0">
              <a:buNone/>
            </a:pPr>
            <a:r>
              <a:rPr lang="en-US" dirty="0" smtClean="0"/>
              <a:t>9.be aware </a:t>
            </a:r>
          </a:p>
          <a:p>
            <a:pPr marL="0" indent="0">
              <a:buNone/>
            </a:pPr>
            <a:r>
              <a:rPr lang="en-US" dirty="0" smtClean="0"/>
              <a:t>10.crowded place </a:t>
            </a:r>
          </a:p>
          <a:p>
            <a:pPr marL="0" indent="0">
              <a:buNone/>
            </a:pPr>
            <a:r>
              <a:rPr lang="en-US" dirty="0" smtClean="0"/>
              <a:t>11.token (n)</a:t>
            </a:r>
          </a:p>
          <a:p>
            <a:pPr marL="0" indent="0">
              <a:buNone/>
            </a:pPr>
            <a:r>
              <a:rPr lang="ru-RU" dirty="0" smtClean="0"/>
              <a:t>12.</a:t>
            </a:r>
            <a:r>
              <a:rPr lang="en-US" dirty="0" smtClean="0"/>
              <a:t>second-rate (adj)</a:t>
            </a:r>
            <a:endParaRPr lang="ru-RU" dirty="0"/>
          </a:p>
        </p:txBody>
      </p:sp>
      <p:sp>
        <p:nvSpPr>
          <p:cNvPr id="4" name="Объект 3"/>
          <p:cNvSpPr>
            <a:spLocks noGrp="1"/>
          </p:cNvSpPr>
          <p:nvPr>
            <p:ph sz="half" idx="2"/>
          </p:nvPr>
        </p:nvSpPr>
        <p:spPr>
          <a:xfrm>
            <a:off x="3144982" y="1825625"/>
            <a:ext cx="9047018" cy="4351338"/>
          </a:xfrm>
        </p:spPr>
        <p:txBody>
          <a:bodyPr>
            <a:normAutofit fontScale="70000" lnSpcReduction="20000"/>
          </a:bodyPr>
          <a:lstStyle/>
          <a:p>
            <a:pPr marL="0" indent="0">
              <a:buNone/>
            </a:pPr>
            <a:r>
              <a:rPr lang="en-US" dirty="0" smtClean="0"/>
              <a:t>I. to reach out </a:t>
            </a:r>
            <a:endParaRPr lang="ru-RU" dirty="0" smtClean="0"/>
          </a:p>
          <a:p>
            <a:pPr marL="0" indent="0">
              <a:buNone/>
            </a:pPr>
            <a:r>
              <a:rPr lang="en-US" dirty="0" smtClean="0"/>
              <a:t>A. holding </a:t>
            </a:r>
            <a:r>
              <a:rPr lang="en-US" dirty="0" err="1" smtClean="0"/>
              <a:t>sb's</a:t>
            </a:r>
            <a:r>
              <a:rPr lang="en-US" dirty="0" smtClean="0"/>
              <a:t> hand with your own with a strong grip and moving it up and down </a:t>
            </a:r>
          </a:p>
          <a:p>
            <a:pPr marL="0" indent="0">
              <a:buNone/>
            </a:pPr>
            <a:r>
              <a:rPr lang="en-US" dirty="0" smtClean="0"/>
              <a:t>J. not common</a:t>
            </a:r>
          </a:p>
          <a:p>
            <a:pPr marL="0" indent="0">
              <a:buNone/>
            </a:pPr>
            <a:r>
              <a:rPr lang="en-US" dirty="0" smtClean="0"/>
              <a:t>K. putting your arms around a person and holding them tightly to show affection </a:t>
            </a:r>
          </a:p>
          <a:p>
            <a:pPr marL="0" indent="0">
              <a:buNone/>
            </a:pPr>
            <a:r>
              <a:rPr lang="en-US" dirty="0" smtClean="0"/>
              <a:t>B. to look </a:t>
            </a:r>
            <a:r>
              <a:rPr lang="en-US" dirty="0" err="1" smtClean="0"/>
              <a:t>sb</a:t>
            </a:r>
            <a:r>
              <a:rPr lang="en-US" dirty="0" smtClean="0"/>
              <a:t> straight in the eye when they look at you usual</a:t>
            </a:r>
          </a:p>
          <a:p>
            <a:pPr marL="0" indent="0">
              <a:buNone/>
            </a:pPr>
            <a:r>
              <a:rPr lang="en-US" dirty="0" smtClean="0"/>
              <a:t>L. usual </a:t>
            </a:r>
          </a:p>
          <a:p>
            <a:pPr marL="0" indent="0">
              <a:buNone/>
            </a:pPr>
            <a:r>
              <a:rPr lang="en-US" dirty="0" smtClean="0"/>
              <a:t>H. way of saying hello</a:t>
            </a:r>
          </a:p>
          <a:p>
            <a:pPr marL="0" indent="0">
              <a:buNone/>
            </a:pPr>
            <a:r>
              <a:rPr lang="en-US" dirty="0" smtClean="0"/>
              <a:t>C. in front of a group of people</a:t>
            </a:r>
          </a:p>
          <a:p>
            <a:pPr marL="0" indent="0">
              <a:buNone/>
            </a:pPr>
            <a:r>
              <a:rPr lang="en-US" dirty="0" smtClean="0"/>
              <a:t>D. to make sure you know about something</a:t>
            </a:r>
          </a:p>
          <a:p>
            <a:pPr marL="0" indent="0">
              <a:buNone/>
            </a:pPr>
            <a:r>
              <a:rPr lang="en-US" dirty="0" smtClean="0"/>
              <a:t>E. area full of people</a:t>
            </a:r>
          </a:p>
          <a:p>
            <a:pPr marL="0" indent="0">
              <a:buNone/>
            </a:pPr>
            <a:r>
              <a:rPr lang="en-US" dirty="0" smtClean="0"/>
              <a:t>F. something that you do for or give somebody</a:t>
            </a:r>
          </a:p>
          <a:p>
            <a:pPr marL="0" indent="0">
              <a:buNone/>
            </a:pPr>
            <a:r>
              <a:rPr lang="en-US" dirty="0" smtClean="0"/>
              <a:t>G. not the best </a:t>
            </a:r>
            <a:endParaRPr lang="ru-RU" dirty="0"/>
          </a:p>
        </p:txBody>
      </p:sp>
    </p:spTree>
    <p:extLst>
      <p:ext uri="{BB962C8B-B14F-4D97-AF65-F5344CB8AC3E}">
        <p14:creationId xmlns:p14="http://schemas.microsoft.com/office/powerpoint/2010/main" val="2950857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643</TotalTime>
  <Words>1027</Words>
  <Application>Microsoft Office PowerPoint</Application>
  <PresentationFormat>Широкоэкранный</PresentationFormat>
  <Paragraphs>124</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Antique Olive CompactPS</vt:lpstr>
      <vt:lpstr>Arial</vt:lpstr>
      <vt:lpstr>Calibri</vt:lpstr>
      <vt:lpstr>Calibri Light</vt:lpstr>
      <vt:lpstr>Wingdings</vt:lpstr>
      <vt:lpstr>Тема Office</vt:lpstr>
      <vt:lpstr>Social etiquette</vt:lpstr>
      <vt:lpstr>O Key</vt:lpstr>
      <vt:lpstr>Horn</vt:lpstr>
      <vt:lpstr>The fingers all together</vt:lpstr>
      <vt:lpstr>Thumbs up</vt:lpstr>
      <vt:lpstr>Write “positive gesture” or “negative gesture”</vt:lpstr>
      <vt:lpstr>Write “positive gesture” or “negative gesture”</vt:lpstr>
      <vt:lpstr>Match word and definition </vt:lpstr>
      <vt:lpstr>Match word and definition </vt:lpstr>
      <vt:lpstr>Listen and Fill in the gaps</vt:lpstr>
      <vt:lpstr>Listen and Fill in the gaps</vt:lpstr>
      <vt:lpstr>Listen and Read the text one by one.</vt:lpstr>
      <vt:lpstr>Listen and Read the text one by one</vt:lpstr>
      <vt:lpstr>Describe the picture (Make 7-10 sentences)</vt:lpstr>
      <vt:lpstr>Презентация PowerPoint</vt:lpstr>
    </vt:vector>
  </TitlesOfParts>
  <Company>diakov.net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etiquette</dc:title>
  <dc:creator>RePack by Diakov</dc:creator>
  <cp:lastModifiedBy>210 каб</cp:lastModifiedBy>
  <cp:revision>24</cp:revision>
  <cp:lastPrinted>2019-03-01T01:26:22Z</cp:lastPrinted>
  <dcterms:created xsi:type="dcterms:W3CDTF">2019-02-27T11:07:11Z</dcterms:created>
  <dcterms:modified xsi:type="dcterms:W3CDTF">2022-11-05T03:47:05Z</dcterms:modified>
</cp:coreProperties>
</file>