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66" r:id="rId4"/>
    <p:sldId id="261" r:id="rId5"/>
    <p:sldId id="259" r:id="rId6"/>
    <p:sldId id="262" r:id="rId7"/>
    <p:sldId id="263" r:id="rId8"/>
    <p:sldId id="265" r:id="rId9"/>
    <p:sldId id="264" r:id="rId10"/>
    <p:sldId id="260" r:id="rId11"/>
    <p:sldId id="267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  <a:srgbClr val="6600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96" y="-45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03.01.2000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03.01.2000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03.01.2000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03.01.2000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03.01.2000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03.01.2000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03.01.2000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03.01.2000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03.01.2000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03.01.2000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03.01.2000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03.01.2000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all-pages.com/city_photo/1/5/38/98/7.html" TargetMode="Externa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pics.livejournal.com/svetladushka/pic/0005gc21/" TargetMode="Externa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pics.livejournal.com/svetladushka/pic/0005gc21/" TargetMode="Externa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274320"/>
            <a:ext cx="8280920" cy="6179016"/>
          </a:xfrm>
        </p:spPr>
        <p:txBody>
          <a:bodyPr>
            <a:normAutofit/>
          </a:bodyPr>
          <a:lstStyle/>
          <a:p>
            <a:pPr algn="ctr"/>
            <a:r>
              <a:rPr lang="ru-RU" sz="8000" b="1" i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Старославянская письменность</a:t>
            </a:r>
            <a:endParaRPr lang="ru-RU" sz="8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274320"/>
            <a:ext cx="7962088" cy="6251024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С. </a:t>
            </a:r>
            <a:r>
              <a:rPr lang="ru-RU" b="1" i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Крыжановский</a:t>
            </a:r>
            <a:r>
              <a:rPr lang="ru-RU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Отчего, обжигая горло, Разбирая часами </a:t>
            </a:r>
            <a:br>
              <a:rPr lang="ru-RU" sz="36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подряд Сочетания «</a:t>
            </a:r>
            <a:r>
              <a:rPr lang="ru-RU" sz="3600" b="1" i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оло</a:t>
            </a:r>
            <a:r>
              <a:rPr lang="ru-RU" sz="36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» и «</a:t>
            </a:r>
            <a:r>
              <a:rPr lang="ru-RU" sz="3600" b="1" i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оро</a:t>
            </a:r>
            <a:r>
              <a:rPr lang="ru-RU" sz="36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» – «</a:t>
            </a:r>
            <a:r>
              <a:rPr lang="ru-RU" sz="3600" b="1" i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Вран</a:t>
            </a:r>
            <a:r>
              <a:rPr lang="ru-RU" sz="36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» </a:t>
            </a:r>
            <a:br>
              <a:rPr lang="ru-RU" sz="36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i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36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«ворон», «молод» и «млад»? Человек </a:t>
            </a:r>
            <a:br>
              <a:rPr lang="ru-RU" sz="36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некий ими два сына... Я прислушиваюсь </a:t>
            </a:r>
            <a:br>
              <a:rPr lang="ru-RU" sz="36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 словам. Открывается в них Россия, </a:t>
            </a:r>
            <a:br>
              <a:rPr lang="ru-RU" sz="36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Легендарная быль славян... </a:t>
            </a:r>
            <a:r>
              <a:rPr lang="ru-RU" sz="3600" b="1" i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Сто-ро-на</a:t>
            </a:r>
            <a:r>
              <a:rPr lang="ru-RU" sz="36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br>
              <a:rPr lang="ru-RU" sz="36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i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Го-ло-са</a:t>
            </a:r>
            <a:r>
              <a:rPr lang="ru-RU" sz="36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3600" b="1" i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До-ро-га</a:t>
            </a:r>
            <a:r>
              <a:rPr lang="ru-RU" sz="36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. Я усвоил твёрдо азы: </a:t>
            </a:r>
            <a:br>
              <a:rPr lang="ru-RU" sz="36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 давних лет к открытости слога </a:t>
            </a:r>
            <a:r>
              <a:rPr lang="ru-RU" sz="36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Тяготел </a:t>
            </a:r>
            <a:r>
              <a:rPr lang="ru-RU" sz="36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славянский язык.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274320"/>
            <a:ext cx="7962088" cy="6179016"/>
          </a:xfrm>
        </p:spPr>
        <p:txBody>
          <a:bodyPr>
            <a:normAutofit/>
          </a:bodyPr>
          <a:lstStyle/>
          <a:p>
            <a:pPr algn="ctr"/>
            <a:r>
              <a:rPr lang="ru-RU" sz="9600" b="1" i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Спасибо</a:t>
            </a:r>
            <a:br>
              <a:rPr lang="ru-RU" sz="9600" b="1" i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9600" b="1" i="1" dirty="0">
              <a:solidFill>
                <a:srgbClr val="0000CC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35696" y="3933056"/>
            <a:ext cx="7128792" cy="2718048"/>
          </a:xfrm>
        </p:spPr>
        <p:txBody>
          <a:bodyPr>
            <a:normAutofit/>
          </a:bodyPr>
          <a:lstStyle/>
          <a:p>
            <a:pPr algn="r"/>
            <a:endParaRPr lang="ru-RU" sz="14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55576" y="188640"/>
            <a:ext cx="8223616" cy="3456384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Рисунок 3" descr="Кирилл и Мефодий - Коломна - фото">
            <a:hlinkClick r:id="rId2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91680" y="188640"/>
            <a:ext cx="5544616" cy="65527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99592" y="359898"/>
            <a:ext cx="7939608" cy="422123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87624" y="5013176"/>
            <a:ext cx="7704856" cy="1584176"/>
          </a:xfrm>
        </p:spPr>
        <p:txBody>
          <a:bodyPr>
            <a:normAutofit lnSpcReduction="10000"/>
          </a:bodyPr>
          <a:lstStyle/>
          <a:p>
            <a:pPr algn="just"/>
            <a:r>
              <a:rPr lang="ru-RU" sz="5400" b="1" i="1" dirty="0" smtClean="0">
                <a:solidFill>
                  <a:srgbClr val="6600CC"/>
                </a:solidFill>
                <a:latin typeface="Times New Roman" pitchFamily="18" charset="0"/>
                <a:cs typeface="Times New Roman" pitchFamily="18" charset="0"/>
              </a:rPr>
              <a:t>Добро, живите, земля, люди.</a:t>
            </a:r>
            <a:endParaRPr lang="ru-RU" sz="5400" dirty="0"/>
          </a:p>
        </p:txBody>
      </p:sp>
      <p:pic>
        <p:nvPicPr>
          <p:cNvPr id="4" name="Рисунок 3" descr="http://pics.livejournal.com/svetladushka/pic/0005gc21/s640x480">
            <a:hlinkClick r:id="rId2"/>
          </p:cNvPr>
          <p:cNvPicPr/>
          <p:nvPr/>
        </p:nvPicPr>
        <p:blipFill>
          <a:blip r:embed="rId3" cstate="print">
            <a:lum contrast="20000"/>
          </a:blip>
          <a:srcRect/>
          <a:stretch>
            <a:fillRect/>
          </a:stretch>
        </p:blipFill>
        <p:spPr bwMode="auto">
          <a:xfrm>
            <a:off x="971600" y="188640"/>
            <a:ext cx="7954705" cy="4608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116632"/>
            <a:ext cx="7818072" cy="1300688"/>
          </a:xfrm>
        </p:spPr>
        <p:txBody>
          <a:bodyPr>
            <a:noAutofit/>
          </a:bodyPr>
          <a:lstStyle/>
          <a:p>
            <a:pPr algn="ctr"/>
            <a:r>
              <a:rPr lang="ru-RU" sz="4000" b="1" i="1" dirty="0" smtClean="0">
                <a:solidFill>
                  <a:srgbClr val="6600CC"/>
                </a:solidFill>
                <a:latin typeface="Times New Roman" pitchFamily="18" charset="0"/>
                <a:cs typeface="Times New Roman" pitchFamily="18" charset="0"/>
              </a:rPr>
              <a:t>Отменённые Указом Петра </a:t>
            </a:r>
            <a:r>
              <a:rPr lang="en-US" sz="4000" b="1" i="1" dirty="0" smtClean="0">
                <a:solidFill>
                  <a:srgbClr val="6600CC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sz="4000" b="1" i="1" dirty="0" smtClean="0">
                <a:solidFill>
                  <a:srgbClr val="6600CC"/>
                </a:solidFill>
                <a:latin typeface="Times New Roman" pitchFamily="18" charset="0"/>
                <a:cs typeface="Times New Roman" pitchFamily="18" charset="0"/>
              </a:rPr>
              <a:t> буквы</a:t>
            </a:r>
            <a:endParaRPr lang="ru-RU" sz="4000" b="1" i="1" dirty="0">
              <a:solidFill>
                <a:srgbClr val="6600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043608" y="1524000"/>
            <a:ext cx="4049600" cy="5073352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ru-RU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Ω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( омега) –она представляла то, что буква О</a:t>
            </a:r>
          </a:p>
          <a:p>
            <a:pPr algn="just"/>
            <a:r>
              <a:rPr lang="ru-RU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Ψ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(пси)- тоже, что и ПС</a:t>
            </a:r>
          </a:p>
          <a:p>
            <a:pPr algn="just"/>
            <a:r>
              <a:rPr lang="ru-RU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(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кси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) – тоже, что и КС</a:t>
            </a:r>
          </a:p>
          <a:p>
            <a:pPr algn="just"/>
            <a:r>
              <a:rPr lang="ru-RU" dirty="0" err="1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ς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(зело) – тоже, что и З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в 1917-1918 годах. ученые отмечали, что в русской орфографии остались лишние буквы: </a:t>
            </a:r>
            <a:r>
              <a:rPr lang="ru-RU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Ъ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(ять),  </a:t>
            </a:r>
            <a:r>
              <a:rPr lang="en-US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V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(ижица),  </a:t>
            </a:r>
            <a:r>
              <a:rPr lang="ru-RU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Ф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(фита).</a:t>
            </a:r>
          </a:p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5073352"/>
          </a:xfrm>
        </p:spPr>
        <p:txBody>
          <a:bodyPr>
            <a:normAutofit fontScale="92500" lnSpcReduction="10000"/>
          </a:bodyPr>
          <a:lstStyle/>
          <a:p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дЕньги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дЪти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вЕсело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	     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вЪсть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рЕбро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рЪпа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сЕльский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сЪвер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Есть («быть»)  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Ъсть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Уж солнышко на ели, а мы ещё не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Ъли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4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4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52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57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62" dur="5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6525344"/>
            <a:ext cx="7746064" cy="206896"/>
          </a:xfrm>
        </p:spPr>
        <p:txBody>
          <a:bodyPr>
            <a:normAutofit fontScale="90000"/>
          </a:bodyPr>
          <a:lstStyle/>
          <a:p>
            <a:pPr algn="ctr"/>
            <a:endParaRPr lang="ru-RU" sz="4400" b="1" i="1" dirty="0">
              <a:solidFill>
                <a:srgbClr val="6600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115616" y="116632"/>
            <a:ext cx="3240360" cy="5976664"/>
          </a:xfrm>
        </p:spPr>
        <p:txBody>
          <a:bodyPr>
            <a:normAutofit fontScale="55000" lnSpcReduction="20000"/>
          </a:bodyPr>
          <a:lstStyle/>
          <a:p>
            <a:pPr algn="ctr">
              <a:buNone/>
            </a:pPr>
            <a:r>
              <a:rPr lang="ru-RU" sz="36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Греческий алфавит</a:t>
            </a:r>
          </a:p>
          <a:p>
            <a:pPr>
              <a:buNone/>
            </a:pPr>
            <a:r>
              <a:rPr lang="ru-RU" b="1" u="sng" dirty="0" smtClean="0"/>
              <a:t>Литера</a:t>
            </a:r>
            <a:r>
              <a:rPr lang="ru-RU" b="1" dirty="0" smtClean="0"/>
              <a:t>      </a:t>
            </a:r>
            <a:r>
              <a:rPr lang="ru-RU" b="1" u="sng" dirty="0" smtClean="0"/>
              <a:t>Название </a:t>
            </a:r>
            <a:r>
              <a:rPr lang="ru-RU" b="1" dirty="0" smtClean="0"/>
              <a:t>      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en-US" dirty="0" smtClean="0"/>
              <a:t>A, </a:t>
            </a:r>
            <a:r>
              <a:rPr lang="el-GR" dirty="0" smtClean="0"/>
              <a:t>α              </a:t>
            </a:r>
            <a:r>
              <a:rPr lang="ru-RU" dirty="0" smtClean="0"/>
              <a:t>альфа                           </a:t>
            </a:r>
            <a:br>
              <a:rPr lang="ru-RU" dirty="0" smtClean="0"/>
            </a:br>
            <a:r>
              <a:rPr lang="en-US" dirty="0" smtClean="0"/>
              <a:t>B, </a:t>
            </a:r>
            <a:r>
              <a:rPr lang="el-GR" dirty="0" smtClean="0"/>
              <a:t>β              </a:t>
            </a:r>
            <a:r>
              <a:rPr lang="ru-RU" dirty="0" smtClean="0"/>
              <a:t>вита                              </a:t>
            </a:r>
            <a:br>
              <a:rPr lang="ru-RU" dirty="0" smtClean="0"/>
            </a:br>
            <a:r>
              <a:rPr lang="ru-RU" dirty="0" smtClean="0"/>
              <a:t>Г, </a:t>
            </a:r>
            <a:r>
              <a:rPr lang="el-GR" dirty="0" smtClean="0"/>
              <a:t>γ              </a:t>
            </a:r>
            <a:r>
              <a:rPr lang="ru-RU" dirty="0" smtClean="0"/>
              <a:t>гамма глухая</a:t>
            </a:r>
            <a:br>
              <a:rPr lang="ru-RU" dirty="0" smtClean="0"/>
            </a:br>
            <a:r>
              <a:rPr lang="el-GR" dirty="0" smtClean="0"/>
              <a:t>Δ, δ              </a:t>
            </a:r>
            <a:r>
              <a:rPr lang="ru-RU" dirty="0" smtClean="0"/>
              <a:t>дельта                          </a:t>
            </a:r>
            <a:br>
              <a:rPr lang="ru-RU" dirty="0" smtClean="0"/>
            </a:br>
            <a:r>
              <a:rPr lang="en-US" dirty="0" smtClean="0"/>
              <a:t>E, </a:t>
            </a:r>
            <a:r>
              <a:rPr lang="el-GR" dirty="0" smtClean="0"/>
              <a:t>ε              </a:t>
            </a:r>
            <a:r>
              <a:rPr lang="ru-RU" dirty="0" err="1" smtClean="0"/>
              <a:t>эпсилон</a:t>
            </a:r>
            <a:r>
              <a:rPr lang="ru-RU" dirty="0" smtClean="0"/>
              <a:t>                         </a:t>
            </a:r>
            <a:br>
              <a:rPr lang="ru-RU" dirty="0" smtClean="0"/>
            </a:br>
            <a:r>
              <a:rPr lang="en-US" dirty="0" smtClean="0"/>
              <a:t>Z, </a:t>
            </a:r>
            <a:r>
              <a:rPr lang="el-GR" dirty="0" smtClean="0"/>
              <a:t>ζ              </a:t>
            </a:r>
            <a:r>
              <a:rPr lang="ru-RU" dirty="0" err="1" smtClean="0"/>
              <a:t>зита</a:t>
            </a:r>
            <a:r>
              <a:rPr lang="ru-RU" dirty="0" smtClean="0"/>
              <a:t>                               </a:t>
            </a:r>
            <a:br>
              <a:rPr lang="ru-RU" dirty="0" smtClean="0"/>
            </a:br>
            <a:r>
              <a:rPr lang="en-US" dirty="0" smtClean="0"/>
              <a:t>H, </a:t>
            </a:r>
            <a:r>
              <a:rPr lang="el-GR" dirty="0" smtClean="0"/>
              <a:t>η              </a:t>
            </a:r>
            <a:r>
              <a:rPr lang="ru-RU" dirty="0" err="1" smtClean="0"/>
              <a:t>ита</a:t>
            </a:r>
            <a:r>
              <a:rPr lang="ru-RU" dirty="0" smtClean="0"/>
              <a:t>                                </a:t>
            </a:r>
            <a:br>
              <a:rPr lang="ru-RU" dirty="0" smtClean="0"/>
            </a:br>
            <a:r>
              <a:rPr lang="el-GR" dirty="0" smtClean="0"/>
              <a:t>Θ, θ              </a:t>
            </a:r>
            <a:r>
              <a:rPr lang="ru-RU" dirty="0" smtClean="0"/>
              <a:t>фита                            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I, </a:t>
            </a:r>
            <a:r>
              <a:rPr lang="el-GR" dirty="0" smtClean="0"/>
              <a:t>ι                </a:t>
            </a:r>
            <a:r>
              <a:rPr lang="ru-RU" dirty="0" smtClean="0"/>
              <a:t>йота                               </a:t>
            </a:r>
            <a:br>
              <a:rPr lang="ru-RU" dirty="0" smtClean="0"/>
            </a:br>
            <a:r>
              <a:rPr lang="en-US" dirty="0" smtClean="0"/>
              <a:t>K, </a:t>
            </a:r>
            <a:r>
              <a:rPr lang="el-GR" dirty="0" smtClean="0"/>
              <a:t>κ              </a:t>
            </a:r>
            <a:r>
              <a:rPr lang="ru-RU" dirty="0" smtClean="0"/>
              <a:t>капа                               </a:t>
            </a:r>
            <a:br>
              <a:rPr lang="ru-RU" dirty="0" smtClean="0"/>
            </a:br>
            <a:r>
              <a:rPr lang="el-GR" dirty="0" smtClean="0"/>
              <a:t>Λ, λ              </a:t>
            </a:r>
            <a:r>
              <a:rPr lang="ru-RU" dirty="0" err="1" smtClean="0"/>
              <a:t>ламбда</a:t>
            </a:r>
            <a:r>
              <a:rPr lang="ru-RU" dirty="0" smtClean="0"/>
              <a:t>                          </a:t>
            </a:r>
            <a:br>
              <a:rPr lang="ru-RU" dirty="0" smtClean="0"/>
            </a:br>
            <a:r>
              <a:rPr lang="en-US" dirty="0" smtClean="0"/>
              <a:t>M, </a:t>
            </a:r>
            <a:r>
              <a:rPr lang="el-GR" dirty="0" smtClean="0"/>
              <a:t>μ             </a:t>
            </a:r>
            <a:r>
              <a:rPr lang="ru-RU" dirty="0" smtClean="0"/>
              <a:t>ми                                   </a:t>
            </a:r>
            <a:br>
              <a:rPr lang="ru-RU" dirty="0" smtClean="0"/>
            </a:br>
            <a:r>
              <a:rPr lang="en-US" dirty="0" smtClean="0"/>
              <a:t>N, </a:t>
            </a:r>
            <a:r>
              <a:rPr lang="el-GR" dirty="0" smtClean="0"/>
              <a:t>ν              </a:t>
            </a:r>
            <a:r>
              <a:rPr lang="ru-RU" dirty="0" smtClean="0"/>
              <a:t>ни                                   </a:t>
            </a:r>
            <a:br>
              <a:rPr lang="ru-RU" dirty="0" smtClean="0"/>
            </a:br>
            <a:r>
              <a:rPr lang="el-GR" dirty="0" smtClean="0"/>
              <a:t>Ξ, ξ               </a:t>
            </a:r>
            <a:r>
              <a:rPr lang="ru-RU" dirty="0" err="1" smtClean="0"/>
              <a:t>кси</a:t>
            </a:r>
            <a:r>
              <a:rPr lang="ru-RU" dirty="0" smtClean="0"/>
              <a:t>                                 </a:t>
            </a:r>
            <a:br>
              <a:rPr lang="ru-RU" dirty="0" smtClean="0"/>
            </a:br>
            <a:r>
              <a:rPr lang="en-US" dirty="0" smtClean="0"/>
              <a:t>O, o          </a:t>
            </a:r>
            <a:r>
              <a:rPr lang="ru-RU" dirty="0" smtClean="0"/>
              <a:t>омикрон                        </a:t>
            </a:r>
            <a:br>
              <a:rPr lang="ru-RU" dirty="0" smtClean="0"/>
            </a:br>
            <a:r>
              <a:rPr lang="ru-RU" dirty="0" smtClean="0"/>
              <a:t>П, </a:t>
            </a:r>
            <a:r>
              <a:rPr lang="el-GR" dirty="0" smtClean="0"/>
              <a:t>π              </a:t>
            </a:r>
            <a:r>
              <a:rPr lang="ru-RU" dirty="0" smtClean="0"/>
              <a:t>пи                                  </a:t>
            </a:r>
            <a:br>
              <a:rPr lang="ru-RU" dirty="0" smtClean="0"/>
            </a:br>
            <a:r>
              <a:rPr lang="ru-RU" dirty="0" smtClean="0"/>
              <a:t>Р, </a:t>
            </a:r>
            <a:r>
              <a:rPr lang="el-GR" dirty="0" smtClean="0"/>
              <a:t>ρ               </a:t>
            </a:r>
            <a:r>
              <a:rPr lang="ru-RU" dirty="0" err="1" smtClean="0"/>
              <a:t>ро</a:t>
            </a:r>
            <a:r>
              <a:rPr lang="ru-RU" dirty="0" smtClean="0"/>
              <a:t>                                  </a:t>
            </a:r>
            <a:br>
              <a:rPr lang="ru-RU" dirty="0" smtClean="0"/>
            </a:br>
            <a:r>
              <a:rPr lang="el-GR" dirty="0" smtClean="0"/>
              <a:t>Σ, σ, ς           </a:t>
            </a:r>
            <a:r>
              <a:rPr lang="ru-RU" dirty="0" smtClean="0"/>
              <a:t>сигма                             </a:t>
            </a:r>
            <a:br>
              <a:rPr lang="ru-RU" dirty="0" smtClean="0"/>
            </a:br>
            <a:r>
              <a:rPr lang="ru-RU" dirty="0" smtClean="0"/>
              <a:t>Т, </a:t>
            </a:r>
            <a:r>
              <a:rPr lang="el-GR" dirty="0" smtClean="0"/>
              <a:t>τ              </a:t>
            </a:r>
            <a:r>
              <a:rPr lang="ru-RU" dirty="0" err="1" smtClean="0"/>
              <a:t>таф</a:t>
            </a:r>
            <a:r>
              <a:rPr lang="ru-RU" dirty="0" smtClean="0"/>
              <a:t>                                </a:t>
            </a:r>
            <a:br>
              <a:rPr lang="ru-RU" dirty="0" smtClean="0"/>
            </a:br>
            <a:r>
              <a:rPr lang="en-US" dirty="0" smtClean="0"/>
              <a:t>Y, </a:t>
            </a:r>
            <a:r>
              <a:rPr lang="el-GR" dirty="0" smtClean="0"/>
              <a:t>υ              </a:t>
            </a:r>
            <a:r>
              <a:rPr lang="ru-RU" dirty="0" smtClean="0"/>
              <a:t>ипсилон                        </a:t>
            </a:r>
            <a:br>
              <a:rPr lang="ru-RU" dirty="0" smtClean="0"/>
            </a:br>
            <a:r>
              <a:rPr lang="ru-RU" dirty="0" smtClean="0"/>
              <a:t>Ф, </a:t>
            </a:r>
            <a:r>
              <a:rPr lang="el-GR" dirty="0" smtClean="0"/>
              <a:t>φ             </a:t>
            </a:r>
            <a:r>
              <a:rPr lang="ru-RU" dirty="0" smtClean="0"/>
              <a:t>фи                                  </a:t>
            </a:r>
            <a:br>
              <a:rPr lang="ru-RU" dirty="0" smtClean="0"/>
            </a:br>
            <a:r>
              <a:rPr lang="en-US" dirty="0" smtClean="0"/>
              <a:t>X, </a:t>
            </a:r>
            <a:r>
              <a:rPr lang="el-GR" dirty="0" smtClean="0"/>
              <a:t>χ              </a:t>
            </a:r>
            <a:r>
              <a:rPr lang="ru-RU" dirty="0" err="1" smtClean="0"/>
              <a:t>хи</a:t>
            </a:r>
            <a:r>
              <a:rPr lang="ru-RU" dirty="0" smtClean="0"/>
              <a:t>                                 </a:t>
            </a:r>
            <a:br>
              <a:rPr lang="ru-RU" dirty="0" smtClean="0"/>
            </a:br>
            <a:r>
              <a:rPr lang="el-GR" dirty="0" smtClean="0"/>
              <a:t>Ψ, ψ             </a:t>
            </a:r>
            <a:r>
              <a:rPr lang="ru-RU" dirty="0" smtClean="0"/>
              <a:t>пси                                </a:t>
            </a:r>
            <a:br>
              <a:rPr lang="ru-RU" dirty="0" smtClean="0"/>
            </a:br>
            <a:r>
              <a:rPr lang="el-GR" dirty="0" smtClean="0"/>
              <a:t>Ω, ω             </a:t>
            </a:r>
            <a:r>
              <a:rPr lang="ru-RU" dirty="0" smtClean="0"/>
              <a:t>омега                              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4008" y="188640"/>
            <a:ext cx="4361688" cy="5073352"/>
          </a:xfrm>
        </p:spPr>
        <p:txBody>
          <a:bodyPr>
            <a:normAutofit fontScale="55000" lnSpcReduction="20000"/>
          </a:bodyPr>
          <a:lstStyle/>
          <a:p>
            <a:pPr algn="ctr">
              <a:buNone/>
            </a:pPr>
            <a:r>
              <a:rPr lang="ru-RU" sz="36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Славянская </a:t>
            </a:r>
            <a:r>
              <a:rPr lang="ru-RU" sz="36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азбука</a:t>
            </a:r>
          </a:p>
          <a:p>
            <a:pPr algn="ctr">
              <a:buNone/>
            </a:pPr>
            <a:r>
              <a:rPr lang="ru-RU" sz="36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Кириллица</a:t>
            </a:r>
            <a:endParaRPr lang="ru-RU" sz="3600" b="1" i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3600" b="1" i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http://pics.livejournal.com/svetladushka/pic/0005gc21/s640x480">
            <a:hlinkClick r:id="rId2"/>
          </p:cNvPr>
          <p:cNvPicPr/>
          <p:nvPr/>
        </p:nvPicPr>
        <p:blipFill>
          <a:blip r:embed="rId3" cstate="print">
            <a:lum contrast="20000"/>
          </a:blip>
          <a:srcRect/>
          <a:stretch>
            <a:fillRect/>
          </a:stretch>
        </p:blipFill>
        <p:spPr bwMode="auto">
          <a:xfrm>
            <a:off x="4283968" y="836712"/>
            <a:ext cx="4642337" cy="54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3429000"/>
            <a:ext cx="8640960" cy="3168352"/>
          </a:xfrm>
        </p:spPr>
        <p:txBody>
          <a:bodyPr/>
          <a:lstStyle/>
          <a:p>
            <a:pPr algn="ctr"/>
            <a:r>
              <a:rPr lang="ru-RU" i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i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6000" i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Азбука </a:t>
            </a:r>
            <a:r>
              <a:rPr lang="ru-RU" sz="6000" i="1" dirty="0" smtClean="0">
                <a:latin typeface="Times New Roman" pitchFamily="18" charset="0"/>
                <a:cs typeface="Times New Roman" pitchFamily="18" charset="0"/>
              </a:rPr>
              <a:t>= аз + буки</a:t>
            </a:r>
            <a:br>
              <a:rPr lang="ru-RU" sz="6000" i="1" dirty="0" smtClean="0">
                <a:latin typeface="Times New Roman" pitchFamily="18" charset="0"/>
                <a:cs typeface="Times New Roman" pitchFamily="18" charset="0"/>
              </a:rPr>
            </a:br>
            <a:endParaRPr lang="ru-RU" sz="60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23528" y="188640"/>
            <a:ext cx="8655664" cy="3024336"/>
          </a:xfrm>
        </p:spPr>
        <p:txBody>
          <a:bodyPr/>
          <a:lstStyle/>
          <a:p>
            <a:r>
              <a:rPr lang="ru-RU" sz="4800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Алфавит </a:t>
            </a:r>
            <a:r>
              <a:rPr lang="ru-RU" sz="4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=</a:t>
            </a: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 А (альфа) + В (вита)</a:t>
            </a:r>
          </a:p>
          <a:p>
            <a:r>
              <a:rPr lang="ru-RU" sz="7200" dirty="0" smtClean="0"/>
              <a:t> </a:t>
            </a:r>
          </a:p>
          <a:p>
            <a:endParaRPr lang="ru-RU" sz="7200" dirty="0" smtClean="0"/>
          </a:p>
          <a:p>
            <a:endParaRPr lang="ru-RU" sz="7200" dirty="0" smtClean="0"/>
          </a:p>
          <a:p>
            <a:endParaRPr lang="ru-RU" sz="48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6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7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0"/>
            <a:ext cx="8610160" cy="1417320"/>
          </a:xfrm>
        </p:spPr>
        <p:txBody>
          <a:bodyPr>
            <a:noAutofit/>
          </a:bodyPr>
          <a:lstStyle/>
          <a:p>
            <a:pPr algn="ctr"/>
            <a:r>
              <a:rPr lang="ru-RU" sz="5400" b="1" i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Признаки старославянизмов</a:t>
            </a:r>
            <a:endParaRPr lang="ru-RU" sz="5400" b="1" i="1" dirty="0">
              <a:solidFill>
                <a:srgbClr val="0000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79512" y="1524000"/>
            <a:ext cx="3888432" cy="514536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ра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-, -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ла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-, -ре-, -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ле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- 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 месте –</a:t>
            </a:r>
            <a:r>
              <a:rPr lang="ru-RU" u="sng" dirty="0" err="1" smtClean="0">
                <a:latin typeface="Times New Roman" pitchFamily="18" charset="0"/>
                <a:cs typeface="Times New Roman" pitchFamily="18" charset="0"/>
              </a:rPr>
              <a:t>оло</a:t>
            </a:r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-, -</a:t>
            </a:r>
            <a:r>
              <a:rPr lang="ru-RU" u="sng" dirty="0" err="1" smtClean="0">
                <a:latin typeface="Times New Roman" pitchFamily="18" charset="0"/>
                <a:cs typeface="Times New Roman" pitchFamily="18" charset="0"/>
              </a:rPr>
              <a:t>оро</a:t>
            </a:r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-, -еле-, -ере-.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(г</a:t>
            </a:r>
            <a:r>
              <a:rPr lang="ru-RU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ра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 - г</a:t>
            </a:r>
            <a:r>
              <a:rPr lang="ru-RU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оро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д)</a:t>
            </a: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Начальные буквы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Е,А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вместо </a:t>
            </a:r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О, 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гнец – </a:t>
            </a:r>
            <a:r>
              <a:rPr lang="ru-RU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гнёнок, </a:t>
            </a:r>
            <a:r>
              <a:rPr lang="ru-RU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дин - </a:t>
            </a:r>
            <a:r>
              <a:rPr lang="ru-RU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дни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Первая часть сложных слов </a:t>
            </a:r>
            <a:r>
              <a:rPr lang="ru-RU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благо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велико, зло, </a:t>
            </a:r>
            <a:r>
              <a:rPr lang="ru-RU" dirty="0" err="1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бого</a:t>
            </a:r>
            <a:r>
              <a:rPr lang="ru-RU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(благо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дарение</a:t>
            </a:r>
            <a:r>
              <a:rPr lang="ru-RU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endParaRPr lang="ru-RU" dirty="0">
              <a:solidFill>
                <a:srgbClr val="0000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0" y="1524000"/>
            <a:ext cx="4361688" cy="5145360"/>
          </a:xfrm>
        </p:spPr>
        <p:txBody>
          <a:bodyPr>
            <a:normAutofit lnSpcReduction="10000"/>
          </a:bodyPr>
          <a:lstStyle/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Врата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Хлад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Здравый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Злато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Древо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Меж</a:t>
            </a:r>
          </a:p>
          <a:p>
            <a:pPr algn="just"/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Блато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Млечный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Глас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3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8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43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48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53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58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63" dur="5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68" dur="5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30344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39552" y="692696"/>
            <a:ext cx="4553656" cy="5832648"/>
          </a:xfrm>
        </p:spPr>
        <p:txBody>
          <a:bodyPr/>
          <a:lstStyle/>
          <a:p>
            <a:r>
              <a:rPr lang="ru-RU" dirty="0" smtClean="0"/>
              <a:t>Благо</a:t>
            </a:r>
          </a:p>
          <a:p>
            <a:r>
              <a:rPr lang="ru-RU" dirty="0" err="1" smtClean="0"/>
              <a:t>Бого</a:t>
            </a:r>
            <a:endParaRPr lang="ru-RU" dirty="0" smtClean="0"/>
          </a:p>
          <a:p>
            <a:r>
              <a:rPr lang="ru-RU" dirty="0" smtClean="0"/>
              <a:t>Велико</a:t>
            </a:r>
          </a:p>
          <a:p>
            <a:r>
              <a:rPr lang="ru-RU" dirty="0" smtClean="0"/>
              <a:t>З</a:t>
            </a:r>
            <a:r>
              <a:rPr lang="ru-RU" dirty="0" smtClean="0"/>
              <a:t>ло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860032" y="620688"/>
            <a:ext cx="4073656" cy="5904656"/>
          </a:xfrm>
        </p:spPr>
        <p:txBody>
          <a:bodyPr/>
          <a:lstStyle/>
          <a:p>
            <a:r>
              <a:rPr lang="ru-RU" dirty="0" smtClean="0"/>
              <a:t>Благоденствие</a:t>
            </a:r>
          </a:p>
          <a:p>
            <a:r>
              <a:rPr lang="ru-RU" dirty="0" smtClean="0"/>
              <a:t>Благоухание</a:t>
            </a:r>
          </a:p>
          <a:p>
            <a:r>
              <a:rPr lang="ru-RU" dirty="0" err="1" smtClean="0"/>
              <a:t>Богослужитель</a:t>
            </a:r>
            <a:endParaRPr lang="ru-RU" dirty="0" smtClean="0"/>
          </a:p>
          <a:p>
            <a:r>
              <a:rPr lang="ru-RU" dirty="0" err="1" smtClean="0"/>
              <a:t>Богобоязнь</a:t>
            </a:r>
            <a:endParaRPr lang="ru-RU" dirty="0" smtClean="0"/>
          </a:p>
          <a:p>
            <a:r>
              <a:rPr lang="ru-RU" dirty="0" err="1" smtClean="0"/>
              <a:t>Богоугодник</a:t>
            </a:r>
            <a:endParaRPr lang="ru-RU" dirty="0" smtClean="0"/>
          </a:p>
          <a:p>
            <a:r>
              <a:rPr lang="ru-RU" dirty="0" err="1" smtClean="0"/>
              <a:t>Великомученник</a:t>
            </a:r>
            <a:endParaRPr lang="ru-RU" dirty="0" smtClean="0"/>
          </a:p>
          <a:p>
            <a:r>
              <a:rPr lang="ru-RU" dirty="0" smtClean="0"/>
              <a:t>Великодушие</a:t>
            </a:r>
          </a:p>
          <a:p>
            <a:r>
              <a:rPr lang="ru-RU" dirty="0" smtClean="0"/>
              <a:t>Злоумышленник</a:t>
            </a:r>
          </a:p>
          <a:p>
            <a:r>
              <a:rPr lang="ru-RU" dirty="0" smtClean="0"/>
              <a:t>Злодеяние</a:t>
            </a:r>
          </a:p>
          <a:p>
            <a:r>
              <a:rPr lang="ru-RU" dirty="0" smtClean="0"/>
              <a:t>Злопыхатели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0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3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6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9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42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45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48" dur="5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51" dur="5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54" dur="500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74638"/>
            <a:ext cx="8466144" cy="2290266"/>
          </a:xfrm>
        </p:spPr>
        <p:txBody>
          <a:bodyPr>
            <a:noAutofit/>
          </a:bodyPr>
          <a:lstStyle/>
          <a:p>
            <a:pPr algn="just"/>
            <a:r>
              <a:rPr lang="ru-RU" sz="3200" b="1" i="1" dirty="0" smtClean="0">
                <a:solidFill>
                  <a:srgbClr val="6600CC"/>
                </a:solidFill>
                <a:latin typeface="Times New Roman" pitchFamily="18" charset="0"/>
                <a:cs typeface="Times New Roman" pitchFamily="18" charset="0"/>
              </a:rPr>
              <a:t>Не </a:t>
            </a:r>
            <a:r>
              <a:rPr lang="ru-RU" sz="3200" b="1" i="1" dirty="0" err="1" smtClean="0">
                <a:solidFill>
                  <a:srgbClr val="6600CC"/>
                </a:solidFill>
                <a:latin typeface="Times New Roman" pitchFamily="18" charset="0"/>
                <a:cs typeface="Times New Roman" pitchFamily="18" charset="0"/>
              </a:rPr>
              <a:t>лепо</a:t>
            </a:r>
            <a:r>
              <a:rPr lang="ru-RU" sz="3200" b="1" i="1" dirty="0" smtClean="0">
                <a:solidFill>
                  <a:srgbClr val="6600CC"/>
                </a:solidFill>
                <a:latin typeface="Times New Roman" pitchFamily="18" charset="0"/>
                <a:cs typeface="Times New Roman" pitchFamily="18" charset="0"/>
              </a:rPr>
              <a:t> ли нам, братья, начать старыми словами трудную повесть о полку Игореве, Игоре </a:t>
            </a:r>
            <a:r>
              <a:rPr lang="ru-RU" sz="3200" b="1" i="1" dirty="0" err="1" smtClean="0">
                <a:solidFill>
                  <a:srgbClr val="6600CC"/>
                </a:solidFill>
                <a:latin typeface="Times New Roman" pitchFamily="18" charset="0"/>
                <a:cs typeface="Times New Roman" pitchFamily="18" charset="0"/>
              </a:rPr>
              <a:t>Святославича</a:t>
            </a:r>
            <a:r>
              <a:rPr lang="ru-RU" sz="3200" b="1" i="1" dirty="0" smtClean="0">
                <a:solidFill>
                  <a:srgbClr val="6600CC"/>
                </a:solidFill>
                <a:latin typeface="Times New Roman" pitchFamily="18" charset="0"/>
                <a:cs typeface="Times New Roman" pitchFamily="18" charset="0"/>
              </a:rPr>
              <a:t>. Начнем же по былинам сего времени, а не по </a:t>
            </a:r>
            <a:r>
              <a:rPr lang="ru-RU" sz="3200" b="1" i="1" dirty="0" err="1" smtClean="0">
                <a:solidFill>
                  <a:srgbClr val="6600CC"/>
                </a:solidFill>
                <a:latin typeface="Times New Roman" pitchFamily="18" charset="0"/>
                <a:cs typeface="Times New Roman" pitchFamily="18" charset="0"/>
              </a:rPr>
              <a:t>замышлениям</a:t>
            </a:r>
            <a:r>
              <a:rPr lang="ru-RU" sz="3200" b="1" i="1" dirty="0" smtClean="0">
                <a:solidFill>
                  <a:srgbClr val="6600CC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i="1" dirty="0" err="1" smtClean="0">
                <a:solidFill>
                  <a:srgbClr val="6600CC"/>
                </a:solidFill>
                <a:latin typeface="Times New Roman" pitchFamily="18" charset="0"/>
                <a:cs typeface="Times New Roman" pitchFamily="18" charset="0"/>
              </a:rPr>
              <a:t>Бояна</a:t>
            </a:r>
            <a:r>
              <a:rPr lang="ru-RU" sz="3200" b="1" i="1" dirty="0" smtClean="0">
                <a:solidFill>
                  <a:srgbClr val="6600CC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3200" dirty="0" smtClean="0">
                <a:solidFill>
                  <a:srgbClr val="6600CC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solidFill>
                  <a:srgbClr val="6600CC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i="1" dirty="0" err="1" smtClean="0">
                <a:solidFill>
                  <a:srgbClr val="6600CC"/>
                </a:solidFill>
                <a:latin typeface="Times New Roman" pitchFamily="18" charset="0"/>
                <a:cs typeface="Times New Roman" pitchFamily="18" charset="0"/>
              </a:rPr>
              <a:t>Боян</a:t>
            </a:r>
            <a:r>
              <a:rPr lang="ru-RU" sz="3200" b="1" i="1" dirty="0" smtClean="0">
                <a:solidFill>
                  <a:srgbClr val="6600CC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i="1" dirty="0" err="1" smtClean="0">
                <a:solidFill>
                  <a:srgbClr val="6600CC"/>
                </a:solidFill>
                <a:latin typeface="Times New Roman" pitchFamily="18" charset="0"/>
                <a:cs typeface="Times New Roman" pitchFamily="18" charset="0"/>
              </a:rPr>
              <a:t>бо</a:t>
            </a:r>
            <a:r>
              <a:rPr lang="ru-RU" sz="3200" b="1" i="1" dirty="0" smtClean="0">
                <a:solidFill>
                  <a:srgbClr val="6600CC"/>
                </a:solidFill>
                <a:latin typeface="Times New Roman" pitchFamily="18" charset="0"/>
                <a:cs typeface="Times New Roman" pitchFamily="18" charset="0"/>
              </a:rPr>
              <a:t> вещий…</a:t>
            </a:r>
            <a:endParaRPr lang="ru-RU" sz="3200" dirty="0">
              <a:solidFill>
                <a:srgbClr val="6600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2708920"/>
            <a:ext cx="8538152" cy="3816424"/>
          </a:xfrm>
        </p:spPr>
        <p:txBody>
          <a:bodyPr/>
          <a:lstStyle/>
          <a:p>
            <a:pPr>
              <a:buNone/>
            </a:pPr>
            <a:r>
              <a:rPr lang="ru-RU" dirty="0" err="1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Лепо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– лучше</a:t>
            </a:r>
          </a:p>
          <a:p>
            <a:pPr>
              <a:buNone/>
            </a:pPr>
            <a:r>
              <a:rPr lang="ru-RU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Сего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– сегодняшний</a:t>
            </a:r>
          </a:p>
          <a:p>
            <a:pPr>
              <a:buNone/>
            </a:pPr>
            <a:r>
              <a:rPr lang="ru-RU" dirty="0" err="1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Замышление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– намерение</a:t>
            </a:r>
          </a:p>
          <a:p>
            <a:pPr>
              <a:buNone/>
            </a:pPr>
            <a:r>
              <a:rPr lang="ru-RU" dirty="0" err="1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Боян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- чтимый и знатный престарелый песнотворец князей</a:t>
            </a:r>
          </a:p>
          <a:p>
            <a:pPr>
              <a:buNone/>
            </a:pPr>
            <a:r>
              <a:rPr lang="ru-RU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Вещий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– переданный,  рассказанный.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140</TotalTime>
  <Words>249</Words>
  <Application>Microsoft Office PowerPoint</Application>
  <PresentationFormat>Экран (4:3)</PresentationFormat>
  <Paragraphs>60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Солнцестояние</vt:lpstr>
      <vt:lpstr>Старославянская письменность</vt:lpstr>
      <vt:lpstr>Слайд 2</vt:lpstr>
      <vt:lpstr>Слайд 3</vt:lpstr>
      <vt:lpstr>Отменённые Указом Петра I буквы</vt:lpstr>
      <vt:lpstr>Слайд 5</vt:lpstr>
      <vt:lpstr> Азбука = аз + буки </vt:lpstr>
      <vt:lpstr>Признаки старославянизмов</vt:lpstr>
      <vt:lpstr>Слайд 8</vt:lpstr>
      <vt:lpstr>Не лепо ли нам, братья, начать старыми словами трудную повесть о полку Игореве, Игоре Святославича. Начнем же по былинам сего времени, а не по замышлениям Бояна.  Боян бо вещий…</vt:lpstr>
      <vt:lpstr>С. Крыжановский.  Отчего, обжигая горло, Разбирая часами  подряд Сочетания «оло» и «оро» – «Вран»  и «ворон», «молод» и «млад»? Человек  некий ими два сына... Я прислушиваюсь  к словам. Открывается в них Россия,  Легендарная быль славян... Сто-ро-на.  Го-ло-са. До-ро-га. Я усвоил твёрдо азы:  С давних лет к открытости слога  Тяготел славянский язык.  </vt:lpstr>
      <vt:lpstr>Спасибо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Старославянская письменность</dc:title>
  <dc:creator>Андрей</dc:creator>
  <cp:lastModifiedBy>Андрей</cp:lastModifiedBy>
  <cp:revision>16</cp:revision>
  <dcterms:created xsi:type="dcterms:W3CDTF">2000-01-02T15:19:52Z</dcterms:created>
  <dcterms:modified xsi:type="dcterms:W3CDTF">2000-01-02T23:35:40Z</dcterms:modified>
</cp:coreProperties>
</file>