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142852"/>
            <a:ext cx="44291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Я росла в лесу дремучем,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Поднималась к синим тучам.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Но теперь меня срубили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И в игрушки нарядили.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42852"/>
            <a:ext cx="42862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 Я прихожу с подарками, блещу огнями яркими,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Нарядная, забавная, на Новый год я - главная.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714620"/>
            <a:ext cx="47149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На лесной  опушке,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Около избушки,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Выросли подружки  – 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Шишки на макушке,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Острые иголки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Зелены и колки.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443728"/>
            <a:ext cx="4429156" cy="419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571480"/>
            <a:ext cx="41434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Е   и   Ё – 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родные   сёстры.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Различить   сестёр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не   просто, 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Но   у   буквы   Ё –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две   точки, 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Словно   в   лесенке   </a:t>
            </a:r>
            <a:r>
              <a:rPr lang="ru-RU" sz="3600" b="1" dirty="0" err="1" smtClean="0">
                <a:solidFill>
                  <a:schemeClr val="bg1"/>
                </a:solidFill>
              </a:rPr>
              <a:t>гвоздочки</a:t>
            </a:r>
            <a:r>
              <a:rPr lang="ru-RU" sz="3600" b="1" dirty="0" smtClean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" name="Picture 2" descr="в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651827" y="285728"/>
            <a:ext cx="4178222" cy="6215106"/>
          </a:xfrm>
          <a:prstGeom prst="rect">
            <a:avLst/>
          </a:prstGeom>
          <a:noFill/>
          <a:ln w="63500" cmpd="sng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Светлана\Рабочий стол\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642918"/>
            <a:ext cx="8072494" cy="5715040"/>
          </a:xfrm>
          <a:prstGeom prst="rect">
            <a:avLst/>
          </a:prstGeom>
          <a:noFill/>
          <a:ln w="63500" cmpd="sng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6" y="357166"/>
            <a:ext cx="8286808" cy="6215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57554" y="1071546"/>
            <a:ext cx="135485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[</a:t>
            </a:r>
            <a:r>
              <a:rPr lang="ru-RU" sz="6000" b="1" dirty="0" err="1" smtClean="0">
                <a:solidFill>
                  <a:srgbClr val="00B050"/>
                </a:solidFill>
              </a:rPr>
              <a:t>й</a:t>
            </a:r>
            <a:r>
              <a:rPr lang="en-US" sz="6000" b="1" dirty="0" smtClean="0">
                <a:solidFill>
                  <a:srgbClr val="00B050"/>
                </a:solidFill>
              </a:rPr>
              <a:t>’</a:t>
            </a:r>
            <a:r>
              <a:rPr lang="en-US" sz="6000" b="1" dirty="0" smtClean="0">
                <a:solidFill>
                  <a:schemeClr val="bg1"/>
                </a:solidFill>
              </a:rPr>
              <a:t>]</a:t>
            </a:r>
          </a:p>
          <a:p>
            <a:r>
              <a:rPr lang="en-US" sz="6000" b="1" dirty="0" smtClean="0">
                <a:solidFill>
                  <a:schemeClr val="bg1"/>
                </a:solidFill>
              </a:rPr>
              <a:t>[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en-US" sz="6000" b="1" dirty="0" smtClean="0">
                <a:solidFill>
                  <a:schemeClr val="bg1"/>
                </a:solidFill>
              </a:rPr>
              <a:t>]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5984" y="1571612"/>
            <a:ext cx="5261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ё</a:t>
            </a:r>
          </a:p>
        </p:txBody>
      </p:sp>
      <p:pic>
        <p:nvPicPr>
          <p:cNvPr id="15" name="Рисунок 14" descr="df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2"/>
            <a:ext cx="2035834" cy="3000396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2500298" y="214290"/>
            <a:ext cx="26448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dirty="0" smtClean="0">
                <a:ln w="50800"/>
                <a:solidFill>
                  <a:srgbClr val="002060"/>
                </a:solidFill>
              </a:rPr>
              <a:t>2 звука:</a:t>
            </a:r>
            <a:endParaRPr lang="ru-RU" sz="5400" b="1" cap="none" spc="0" dirty="0">
              <a:ln w="50800"/>
              <a:solidFill>
                <a:srgbClr val="002060"/>
              </a:solidFill>
              <a:effectLst/>
            </a:endParaRPr>
          </a:p>
        </p:txBody>
      </p:sp>
      <p:sp>
        <p:nvSpPr>
          <p:cNvPr id="24" name="Стрелка вверх 23"/>
          <p:cNvSpPr/>
          <p:nvPr/>
        </p:nvSpPr>
        <p:spPr>
          <a:xfrm rot="3605026">
            <a:off x="3010040" y="1522206"/>
            <a:ext cx="173386" cy="781962"/>
          </a:xfrm>
          <a:prstGeom prst="up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7800612">
            <a:off x="2985050" y="2065769"/>
            <a:ext cx="162579" cy="781962"/>
          </a:xfrm>
          <a:prstGeom prst="up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Рисунок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19624" y="3500438"/>
            <a:ext cx="4095780" cy="307183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8" name="TextBox 17"/>
          <p:cNvSpPr txBox="1"/>
          <p:nvPr/>
        </p:nvSpPr>
        <p:spPr>
          <a:xfrm>
            <a:off x="5357818" y="2571744"/>
            <a:ext cx="72487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ё</a:t>
            </a:r>
            <a:r>
              <a:rPr lang="ru-RU" sz="3600" b="1" dirty="0" smtClean="0"/>
              <a:t>ж</a:t>
            </a:r>
            <a:endParaRPr lang="ru-RU" sz="3600" b="1" dirty="0"/>
          </a:p>
        </p:txBody>
      </p:sp>
      <p:pic>
        <p:nvPicPr>
          <p:cNvPr id="21" name="Рисунок 20" descr="1142337622_f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215206" y="214290"/>
            <a:ext cx="1522476" cy="22860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429520" y="2571744"/>
            <a:ext cx="1112805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/>
              <a:t>п</a:t>
            </a:r>
            <a:r>
              <a:rPr lang="ru-RU" sz="3600" b="1" dirty="0" smtClean="0">
                <a:solidFill>
                  <a:srgbClr val="FF0000"/>
                </a:solidFill>
              </a:rPr>
              <a:t>оё</a:t>
            </a:r>
            <a:r>
              <a:rPr lang="ru-RU" sz="3600" b="1" dirty="0" smtClean="0"/>
              <a:t>т</a:t>
            </a:r>
            <a:endParaRPr lang="ru-RU" sz="3600" b="1" dirty="0"/>
          </a:p>
        </p:txBody>
      </p:sp>
      <p:pic>
        <p:nvPicPr>
          <p:cNvPr id="26" name="Picture 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1000108"/>
            <a:ext cx="2286000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3500438"/>
            <a:ext cx="41148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43174" y="1571612"/>
            <a:ext cx="5261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ё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00562" y="1571612"/>
            <a:ext cx="10823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[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en-US" sz="6000" b="1" dirty="0" smtClean="0">
                <a:solidFill>
                  <a:schemeClr val="bg1"/>
                </a:solidFill>
              </a:rPr>
              <a:t>]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00892" y="2571744"/>
            <a:ext cx="1021433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м</a:t>
            </a:r>
            <a:r>
              <a:rPr lang="ru-RU" sz="4000" b="1" dirty="0" smtClean="0">
                <a:solidFill>
                  <a:srgbClr val="FF0000"/>
                </a:solidFill>
              </a:rPr>
              <a:t>ё</a:t>
            </a:r>
            <a:r>
              <a:rPr lang="ru-RU" sz="4000" b="1" dirty="0" smtClean="0">
                <a:solidFill>
                  <a:schemeClr val="bg1"/>
                </a:solidFill>
              </a:rPr>
              <a:t>д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15" name="Рисунок 14" descr="df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2"/>
            <a:ext cx="2035834" cy="2760453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3071802" y="285728"/>
            <a:ext cx="23090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dirty="0" smtClean="0">
                <a:ln w="50800"/>
                <a:solidFill>
                  <a:srgbClr val="002060"/>
                </a:solidFill>
              </a:rPr>
              <a:t>1 звук:</a:t>
            </a:r>
            <a:endParaRPr lang="ru-RU" sz="5400" b="1" cap="none" spc="0" dirty="0">
              <a:ln w="50800"/>
              <a:solidFill>
                <a:srgbClr val="002060"/>
              </a:solidFill>
              <a:effectLst/>
            </a:endParaRPr>
          </a:p>
        </p:txBody>
      </p:sp>
      <p:sp>
        <p:nvSpPr>
          <p:cNvPr id="26" name="Стрелка вверх 25"/>
          <p:cNvSpPr/>
          <p:nvPr/>
        </p:nvSpPr>
        <p:spPr>
          <a:xfrm rot="5400000">
            <a:off x="3724866" y="1775804"/>
            <a:ext cx="190214" cy="781962"/>
          </a:xfrm>
          <a:prstGeom prst="up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Рисунок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19624" y="3500438"/>
            <a:ext cx="4095780" cy="307183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2" name="Рисунок 11" descr="1241724609_bochka-med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826" y="214290"/>
            <a:ext cx="2097138" cy="2214578"/>
          </a:xfrm>
          <a:prstGeom prst="rect">
            <a:avLst/>
          </a:prstGeom>
        </p:spPr>
      </p:pic>
      <p:pic>
        <p:nvPicPr>
          <p:cNvPr id="17" name="Picture 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500438"/>
            <a:ext cx="41148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164</TotalTime>
  <Words>106</Words>
  <Application>Microsoft Office PowerPoint</Application>
  <PresentationFormat>Экран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45</cp:revision>
  <dcterms:modified xsi:type="dcterms:W3CDTF">2022-07-11T13:17:18Z</dcterms:modified>
</cp:coreProperties>
</file>