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88" r:id="rId3"/>
    <p:sldId id="258" r:id="rId4"/>
    <p:sldId id="289" r:id="rId5"/>
    <p:sldId id="259" r:id="rId6"/>
    <p:sldId id="256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90" r:id="rId22"/>
    <p:sldId id="287" r:id="rId23"/>
    <p:sldId id="29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0B71-4D29-429D-841D-D50F7D096C44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CD97-079B-457E-BB50-DDF410466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0B71-4D29-429D-841D-D50F7D096C44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CD97-079B-457E-BB50-DDF410466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0B71-4D29-429D-841D-D50F7D096C44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CD97-079B-457E-BB50-DDF410466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0B71-4D29-429D-841D-D50F7D096C44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CD97-079B-457E-BB50-DDF410466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0B71-4D29-429D-841D-D50F7D096C44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CD97-079B-457E-BB50-DDF410466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0B71-4D29-429D-841D-D50F7D096C44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CD97-079B-457E-BB50-DDF410466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0B71-4D29-429D-841D-D50F7D096C44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CD97-079B-457E-BB50-DDF410466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0B71-4D29-429D-841D-D50F7D096C44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CD97-079B-457E-BB50-DDF410466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0B71-4D29-429D-841D-D50F7D096C44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CD97-079B-457E-BB50-DDF410466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0B71-4D29-429D-841D-D50F7D096C44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CD97-079B-457E-BB50-DDF410466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0B71-4D29-429D-841D-D50F7D096C44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CD97-079B-457E-BB50-DDF410466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20B71-4D29-429D-841D-D50F7D096C44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8CD97-079B-457E-BB50-DDF410466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Школа качества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Подготовка к ГИА (раздел грамматики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задания 32-38)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buNone/>
            </a:pP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Наймушина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М.А.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Get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along</a:t>
            </a:r>
          </a:p>
          <a:p>
            <a:r>
              <a:rPr lang="en-US" dirty="0" smtClean="0"/>
              <a:t>Get over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371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Put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up with</a:t>
            </a:r>
          </a:p>
          <a:p>
            <a:r>
              <a:rPr lang="en-US" dirty="0" smtClean="0"/>
              <a:t>Put 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0146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Take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off</a:t>
            </a:r>
          </a:p>
          <a:p>
            <a:r>
              <a:rPr lang="en-US" dirty="0" smtClean="0"/>
              <a:t>Take after</a:t>
            </a:r>
          </a:p>
          <a:p>
            <a:r>
              <a:rPr lang="en-US" dirty="0" smtClean="0"/>
              <a:t>Take </a:t>
            </a:r>
            <a:r>
              <a:rPr lang="en-US" dirty="0" err="1" smtClean="0"/>
              <a:t>smth</a:t>
            </a:r>
            <a:r>
              <a:rPr lang="en-US" dirty="0" smtClean="0"/>
              <a:t> apart</a:t>
            </a:r>
          </a:p>
          <a:p>
            <a:r>
              <a:rPr lang="en-US" dirty="0" smtClean="0"/>
              <a:t>Take up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7654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Give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up</a:t>
            </a:r>
          </a:p>
          <a:p>
            <a:r>
              <a:rPr lang="en-US" dirty="0" smtClean="0"/>
              <a:t>Give away</a:t>
            </a:r>
          </a:p>
          <a:p>
            <a:r>
              <a:rPr lang="en-US" dirty="0" smtClean="0"/>
              <a:t>Give in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199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Come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Come up with</a:t>
            </a:r>
          </a:p>
          <a:p>
            <a:r>
              <a:rPr lang="en-US" dirty="0" smtClean="0"/>
              <a:t>Come across</a:t>
            </a:r>
          </a:p>
          <a:p>
            <a:r>
              <a:rPr lang="en-US" dirty="0" smtClean="0"/>
              <a:t>Come along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473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Keep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up with</a:t>
            </a:r>
          </a:p>
          <a:p>
            <a:r>
              <a:rPr lang="en-US" dirty="0" smtClean="0"/>
              <a:t>Keep away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922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turn 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out</a:t>
            </a:r>
          </a:p>
          <a:p>
            <a:r>
              <a:rPr lang="en-US" dirty="0" smtClean="0"/>
              <a:t>Turn on</a:t>
            </a:r>
          </a:p>
          <a:p>
            <a:r>
              <a:rPr lang="en-US" dirty="0" smtClean="0"/>
              <a:t>Turn off</a:t>
            </a:r>
          </a:p>
          <a:p>
            <a:r>
              <a:rPr lang="en-US" dirty="0" smtClean="0"/>
              <a:t>Turn up</a:t>
            </a:r>
          </a:p>
          <a:p>
            <a:r>
              <a:rPr lang="en-US" dirty="0" smtClean="0"/>
              <a:t>Turn down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835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Hold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Hold 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6314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verbs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up</a:t>
            </a:r>
          </a:p>
          <a:p>
            <a:r>
              <a:rPr lang="en-US" dirty="0" smtClean="0"/>
              <a:t>Grow up</a:t>
            </a:r>
          </a:p>
          <a:p>
            <a:r>
              <a:rPr lang="en-US" dirty="0" smtClean="0"/>
              <a:t>Bring up</a:t>
            </a:r>
          </a:p>
          <a:p>
            <a:r>
              <a:rPr lang="en-US" dirty="0" smtClean="0"/>
              <a:t>Find out</a:t>
            </a:r>
          </a:p>
          <a:p>
            <a:r>
              <a:rPr lang="en-US" dirty="0" smtClean="0"/>
              <a:t>See </a:t>
            </a:r>
            <a:r>
              <a:rPr lang="en-US" dirty="0" err="1" smtClean="0"/>
              <a:t>smb</a:t>
            </a:r>
            <a:r>
              <a:rPr lang="en-US" dirty="0" smtClean="0"/>
              <a:t> off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1552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4474747"/>
              </p:ext>
            </p:extLst>
          </p:nvPr>
        </p:nvGraphicFramePr>
        <p:xfrm>
          <a:off x="683568" y="858494"/>
          <a:ext cx="8074294" cy="5976069"/>
        </p:xfrm>
        <a:graphic>
          <a:graphicData uri="http://schemas.openxmlformats.org/drawingml/2006/table">
            <a:tbl>
              <a:tblPr firstRow="1" firstCol="1" bandRow="1"/>
              <a:tblGrid>
                <a:gridCol w="2018301"/>
                <a:gridCol w="2018301"/>
                <a:gridCol w="2018846"/>
                <a:gridCol w="2018846"/>
              </a:tblGrid>
              <a:tr h="1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DO / MAKE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45" marR="59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PHRASAL VERBS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45" marR="59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COLLOCATIONS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45" marR="59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INTRODUCTORY WORDS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45" marR="59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49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Make a costume (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сшить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Make a discovery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Make a telephone call (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Give smb a call)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Make a mistake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Make fun of smb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Make sure that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(убедиться, что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Make smb do smth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(заставлять; делать так, чтобы)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Do no good – ничего не даст, не дать результата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Do housework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Do your best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(сделать все, что в твоих силах)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Do a great job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45" marR="59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Put smth on-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надеть ч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Look after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— присматривать, приглядывать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Look for smth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искать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See smb off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проводить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Take off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снимать одежду, взлетать (о самолете)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Take after smb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походить на к-л, быть похожим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Take smth apart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разобрать на части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Grow up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вырасти / повзрослеть 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Bring up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вырастить / воспитать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Give in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сдаться/ уступить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Give up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сдаться; бросить (вредную привычку)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Turn out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получиться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Turn down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an offer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 – отказаться (от предложения)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Find out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узнать / разузнать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Come across smth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- набрести / натолкнуться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45" marR="59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 tell the truth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 tell the difference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 pay attention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 go to the trouble to do smth – побеспокоиться о том, чтобы сделать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at first sight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с первого взгляда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 offer an opportunity – предложить возможность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to go out of your way to do smth – разбиться в лепешку, чтобы сделать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 take place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проходить (о мероприятии)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 take part – принимать участие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to take time / to take long – занимать время / много времен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 know deep in your heart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to keep (smb/smth) busy / active to keep in touch – поддерживать связь to look smb in the eye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 do smth by chance – случайно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I can hardly do smth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с трудом могу, едва ли могу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 cost a fortune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стоить очень дорого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 see the light of day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видеть дневной свет, выходить в свет </a:t>
                      </a: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 keep doing smth</a:t>
                      </a: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не переставать делать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45" marR="59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Otherwise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-в противном случае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Also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также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Therefore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- поэтому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Nevertheless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тем не менее </a:t>
                      </a:r>
                      <a:r>
                        <a:rPr lang="ru-RU" sz="1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However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- однако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Although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ru-RU" sz="1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Even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though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хотя, не смотря на то, что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Despite /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Inspite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of – 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несмотря на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45" marR="59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8009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заданий 32-3</a:t>
            </a:r>
            <a:r>
              <a:rPr lang="en-US" sz="36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36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раздела</a:t>
            </a:r>
            <a:r>
              <a:rPr lang="en-US" sz="36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«Лексика и Грамматика».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1"/>
            <a:ext cx="3096344" cy="4392488"/>
          </a:xfrm>
        </p:spPr>
        <p:txBody>
          <a:bodyPr>
            <a:normAutofit fontScale="92500" lnSpcReduction="20000"/>
          </a:bodyPr>
          <a:lstStyle/>
          <a:p>
            <a:pPr lvl="0" defTabSz="457200">
              <a:spcBef>
                <a:spcPts val="1000"/>
              </a:spcBef>
              <a:buClr>
                <a:srgbClr val="0F6FC6"/>
              </a:buClr>
              <a:buFont typeface="Wingdings 3" charset="2"/>
              <a:buChar char="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повышенного уровня. </a:t>
            </a:r>
          </a:p>
          <a:p>
            <a:pPr lvl="0" defTabSz="457200">
              <a:spcBef>
                <a:spcPts val="1000"/>
              </a:spcBef>
              <a:buClr>
                <a:srgbClr val="0F6FC6"/>
              </a:buClr>
              <a:buFont typeface="Wingdings 3" charset="2"/>
              <a:buChar char="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Тест с  множественным выбором ответа.</a:t>
            </a:r>
          </a:p>
          <a:p>
            <a:pPr lvl="0" defTabSz="457200">
              <a:spcBef>
                <a:spcPts val="1000"/>
              </a:spcBef>
              <a:buClr>
                <a:srgbClr val="0F6FC6"/>
              </a:buClr>
              <a:buFont typeface="Wingdings 3" charset="2"/>
              <a:buChar char="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переносятся в бланк ответов № 1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457200">
              <a:spcBef>
                <a:spcPts val="1000"/>
              </a:spcBef>
              <a:buClr>
                <a:srgbClr val="0F6FC6"/>
              </a:buClr>
              <a:buFont typeface="Wingdings 3" charset="2"/>
              <a:buChar char="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правильный ответ - 1 балл. </a:t>
            </a:r>
          </a:p>
          <a:p>
            <a:pPr lvl="0" defTabSz="457200">
              <a:spcBef>
                <a:spcPts val="1000"/>
              </a:spcBef>
              <a:buClr>
                <a:srgbClr val="0F6FC6"/>
              </a:buClr>
              <a:buFont typeface="Wingdings 3" charset="2"/>
              <a:buChar char="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первичный балл -7 баллов.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484785"/>
            <a:ext cx="518457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86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669322"/>
          <a:ext cx="8229599" cy="5590794"/>
        </p:xfrm>
        <a:graphic>
          <a:graphicData uri="http://schemas.openxmlformats.org/drawingml/2006/table">
            <a:tbl>
              <a:tblPr firstRow="1" firstCol="1" bandRow="1"/>
              <a:tblGrid>
                <a:gridCol w="2742829"/>
                <a:gridCol w="2743385"/>
                <a:gridCol w="2743385"/>
              </a:tblGrid>
              <a:tr h="184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СИНОНИМИЧНЫЕ СЛОВА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VERBS WITH PREPOSITION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ADJECTIVES WITH PREPOSITIONS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1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NOUNS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Travel / trip / journey / voyage / expedition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View / sight / look / glimpse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Innovation / invention / discovery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Approach / attitude / position / viewpoint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Path / route / way / road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VERBS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Discover / invent / open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Want / long / wish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Visit / attend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Admit / agree / accept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Rise / raise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Reach / arrive / get / come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Achieve / manage / succeed (in)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Propose / offer / suggest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Dissatisfy / disappoint / regret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Require / demand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Remind / remember / recall / recollect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ADJECTIVES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Natural / original / real / genuine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Comfortable / convenient / relaxing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Nearby / close / near / next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Alike / similar (to) / like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Many / much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Few / little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Between / among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Arrive in (city / country)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Arrive at (the airport)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Depend on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smth</a:t>
                      </a: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зависеть</a:t>
                      </a: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Smile at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smb</a:t>
                      </a: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улыбаться</a:t>
                      </a: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к-л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Wait for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smb</a:t>
                      </a: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smth</a:t>
                      </a: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Head towards –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направиться</a:t>
                      </a: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Take care of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smb</a:t>
                      </a: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smth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Succeed in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smth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преуспеть, добиться успехов в </a:t>
                      </a: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Dream of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smth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мечтать о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Cope with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справляться с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Deal with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справляться, иметь дело с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Keen on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Fond of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Interested in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Filled with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smth</a:t>
                      </a: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наполнен ч</a:t>
                      </a: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Good at / Bad at (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maths</a:t>
                      </a: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sports)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Responsible for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ответственен за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Proud of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гордиться к-л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7013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к выполнению заданий 32-38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defTabSz="457200">
              <a:spcBef>
                <a:spcPts val="1000"/>
              </a:spcBef>
              <a:buClr>
                <a:srgbClr val="0F6FC6"/>
              </a:buClr>
              <a:buFont typeface="Wingdings 3" charset="2"/>
              <a:buChar char="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начать выполнять задание, обязательно прочитайте весь рассказ, не обращая внимания на пропуски, чтобы понять его основное содержание, и подумайте, какое слово могло бы подойти.</a:t>
            </a:r>
          </a:p>
          <a:p>
            <a:pPr lvl="0" defTabSz="457200">
              <a:spcBef>
                <a:spcPts val="1000"/>
              </a:spcBef>
              <a:buClr>
                <a:srgbClr val="0F6FC6"/>
              </a:buClr>
              <a:buFont typeface="Wingdings 3" charset="2"/>
              <a:buChar char="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выборе ответа особое внимание обратите на слова, прилегающие к пропуску, так как очень часто именно они определяют правильный ответ.</a:t>
            </a:r>
          </a:p>
          <a:p>
            <a:pPr lvl="0" defTabSz="457200">
              <a:spcBef>
                <a:spcPts val="1000"/>
              </a:spcBef>
              <a:buClr>
                <a:srgbClr val="0F6FC6"/>
              </a:buClr>
              <a:buFont typeface="Wingdings 3" charset="2"/>
              <a:buChar char="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Подумайте, какие слова могли бы подойти для заполнения пропуска. Прочитайте предлагаемые варианты ответов и сделайте ваш выбор.</a:t>
            </a:r>
          </a:p>
          <a:p>
            <a:pPr lvl="0" defTabSz="457200">
              <a:spcBef>
                <a:spcPts val="1000"/>
              </a:spcBef>
              <a:buClr>
                <a:srgbClr val="0F6FC6"/>
              </a:buClr>
              <a:buFont typeface="Wingdings 3" charset="2"/>
              <a:buChar char=""/>
            </a:pPr>
            <a:r>
              <a:rPr lang="ru-RU" sz="18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не знаете, какой ответ выбрать, попробуйте начать исключать варианты, которые точно не подходят.</a:t>
            </a:r>
          </a:p>
          <a:p>
            <a:pPr lvl="0" defTabSz="457200">
              <a:spcBef>
                <a:spcPts val="1000"/>
              </a:spcBef>
              <a:buClr>
                <a:srgbClr val="0F6FC6"/>
              </a:buClr>
              <a:buFont typeface="Wingdings 3" charset="2"/>
              <a:buChar char=""/>
            </a:pPr>
            <a:r>
              <a:rPr lang="ru-RU" sz="18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вы всё-таки не можете определить, какой ответ является правильным, положитесь на свою интуицию и попытайтесь отгадать правильный ответ. На экзамене ни в коем случае не оставляйте пустую клетку в бланке ответов, так как за пустые клетки баллов не начисляют!</a:t>
            </a:r>
          </a:p>
          <a:p>
            <a:pPr lvl="0" defTabSz="457200">
              <a:spcBef>
                <a:spcPts val="1000"/>
              </a:spcBef>
              <a:buClr>
                <a:srgbClr val="0F6FC6"/>
              </a:buClr>
              <a:buFont typeface="Wingdings 3" charset="2"/>
              <a:buChar char="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Проверьте, все ли пропуски вы заполнили. После того, как вы выбрали все ответы, не забудьте перенести их в бланк ответов № 1. Помните, при подсчете баллов учитываются только те ответы, которые перенесены в бланк ответов!</a:t>
            </a:r>
          </a:p>
          <a:p>
            <a:pPr lvl="0" defTabSz="457200">
              <a:spcBef>
                <a:spcPts val="1000"/>
              </a:spcBef>
              <a:buClr>
                <a:srgbClr val="0F6FC6"/>
              </a:buClr>
              <a:buFont typeface="Wingdings 3" charset="2"/>
              <a:buChar char="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время на выполнение этого задания — 20 мин.</a:t>
            </a:r>
          </a:p>
        </p:txBody>
      </p:sp>
    </p:spTree>
    <p:extLst>
      <p:ext uri="{BB962C8B-B14F-4D97-AF65-F5344CB8AC3E}">
        <p14:creationId xmlns:p14="http://schemas.microsoft.com/office/powerpoint/2010/main" val="13437319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Секрет успеха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err="1" smtClean="0"/>
              <a:t>Прорешать</a:t>
            </a:r>
            <a:r>
              <a:rPr lang="ru-RU" sz="4400" dirty="0" smtClean="0"/>
              <a:t> все задания банка ФИПИ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8777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СПАСИБО 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438233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6489930"/>
              </p:ext>
            </p:extLst>
          </p:nvPr>
        </p:nvGraphicFramePr>
        <p:xfrm>
          <a:off x="357158" y="1424936"/>
          <a:ext cx="8535322" cy="2508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803"/>
                <a:gridCol w="3111858"/>
                <a:gridCol w="2314664"/>
                <a:gridCol w="1952997"/>
              </a:tblGrid>
              <a:tr h="59014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Проверяемые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умения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Тип текста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Тип задания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1797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32-38</a:t>
                      </a:r>
                    </a:p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Базовый уровень</a:t>
                      </a:r>
                    </a:p>
                    <a:p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Употребление лексических единиц с учетом сочетаемости слов в соответствии с коммуникативным намерением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Связный отрывок из художественного или публицистического текста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Задание с множественным выбором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содержания, проверяемые в заданиях 32-38 данного </a:t>
            </a:r>
            <a:r>
              <a:rPr lang="ru-RU" sz="36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раздела</a:t>
            </a:r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2962672" cy="456937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Различные средства связи в тексте для обеспечения его целостности.</a:t>
            </a:r>
          </a:p>
          <a:p>
            <a:r>
              <a:rPr lang="ru-RU" dirty="0"/>
              <a:t>Предлоги места , направления, времени.</a:t>
            </a:r>
          </a:p>
          <a:p>
            <a:r>
              <a:rPr lang="ru-RU" dirty="0"/>
              <a:t>Фразовые глаголы.</a:t>
            </a:r>
          </a:p>
          <a:p>
            <a:r>
              <a:rPr lang="ru-RU" dirty="0"/>
              <a:t>Многозначность лексических единиц.</a:t>
            </a:r>
          </a:p>
          <a:p>
            <a:r>
              <a:rPr lang="ru-RU" dirty="0"/>
              <a:t>Лексическая сочетаемость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12776"/>
            <a:ext cx="3968427" cy="520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8836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 проверяет: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Употребление предлогов после существительных ,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прилагательных,глаголов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Фразовые глаголы 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Синонимы</a:t>
            </a: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Слова ,схожие по написанию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inspire ,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impress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,involve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include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Слова по одной теме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lend,borrow,buy,pay</a:t>
            </a: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Словосочетания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Идиомы (редко)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Вводные слова</a:t>
            </a:r>
          </a:p>
          <a:p>
            <a:pPr marL="0" indent="0">
              <a:buNone/>
            </a:pP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85926"/>
            <a:ext cx="6415110" cy="385287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Нет  конкретного списка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слов,встретиться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может все что угодно </a:t>
            </a: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НО: в открытом банке заданий ФИПИ видно ,что одни и те же задания кочуют из текста в текст </a:t>
            </a: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/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5714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чем проблема: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VERBS: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Used TO</a:t>
            </a:r>
          </a:p>
          <a:p>
            <a:r>
              <a:rPr lang="en-US" dirty="0" smtClean="0"/>
              <a:t>Depend ON</a:t>
            </a:r>
            <a:endParaRPr lang="ru-RU" dirty="0" smtClean="0"/>
          </a:p>
          <a:p>
            <a:r>
              <a:rPr lang="en-US" dirty="0" smtClean="0"/>
              <a:t>MAKE ,  DO</a:t>
            </a:r>
          </a:p>
          <a:p>
            <a:r>
              <a:rPr lang="en-US" dirty="0" smtClean="0"/>
              <a:t>WATCH,LOOK,STARE,GAZE</a:t>
            </a:r>
          </a:p>
          <a:p>
            <a:r>
              <a:rPr lang="en-US" dirty="0" smtClean="0"/>
              <a:t>TELL,SAY,SPEAK,TALK</a:t>
            </a:r>
          </a:p>
          <a:p>
            <a:r>
              <a:rPr lang="en-US" dirty="0" smtClean="0"/>
              <a:t>ADMIT(</a:t>
            </a:r>
            <a:r>
              <a:rPr lang="ru-RU" dirty="0" smtClean="0"/>
              <a:t>путают по написанию с глаголами </a:t>
            </a:r>
            <a:r>
              <a:rPr lang="en-US" dirty="0" err="1" smtClean="0"/>
              <a:t>allow,agree,avoid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323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PHRASAL VERBS: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Look</a:t>
            </a:r>
          </a:p>
          <a:p>
            <a:r>
              <a:rPr lang="en-US" dirty="0" smtClean="0"/>
              <a:t>Put</a:t>
            </a:r>
          </a:p>
          <a:p>
            <a:r>
              <a:rPr lang="en-US" dirty="0" smtClean="0"/>
              <a:t>Get</a:t>
            </a:r>
          </a:p>
          <a:p>
            <a:r>
              <a:rPr lang="en-US" dirty="0" smtClean="0"/>
              <a:t>Turn</a:t>
            </a:r>
          </a:p>
          <a:p>
            <a:r>
              <a:rPr lang="en-US" dirty="0" smtClean="0"/>
              <a:t>Keep</a:t>
            </a:r>
          </a:p>
          <a:p>
            <a:r>
              <a:rPr lang="en-US" dirty="0" smtClean="0"/>
              <a:t>Hold</a:t>
            </a:r>
          </a:p>
          <a:p>
            <a:r>
              <a:rPr lang="en-US" dirty="0" smtClean="0"/>
              <a:t>Give</a:t>
            </a:r>
          </a:p>
          <a:p>
            <a:r>
              <a:rPr lang="en-US" dirty="0" smtClean="0"/>
              <a:t>Come</a:t>
            </a:r>
          </a:p>
          <a:p>
            <a:r>
              <a:rPr lang="en-US" dirty="0" smtClean="0"/>
              <a:t>Make</a:t>
            </a:r>
          </a:p>
          <a:p>
            <a:r>
              <a:rPr lang="en-US" dirty="0" smtClean="0"/>
              <a:t>Take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6054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Look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</a:t>
            </a:r>
          </a:p>
          <a:p>
            <a:r>
              <a:rPr lang="en-US" dirty="0" smtClean="0"/>
              <a:t>Look after</a:t>
            </a:r>
          </a:p>
          <a:p>
            <a:r>
              <a:rPr lang="en-US" dirty="0" smtClean="0"/>
              <a:t>Look forward to</a:t>
            </a:r>
          </a:p>
          <a:p>
            <a:r>
              <a:rPr lang="en-US" dirty="0" smtClean="0"/>
              <a:t>Look for</a:t>
            </a:r>
          </a:p>
          <a:p>
            <a:r>
              <a:rPr lang="en-US" dirty="0" smtClean="0"/>
              <a:t>Look up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3104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1032</Words>
  <Application>Microsoft Office PowerPoint</Application>
  <PresentationFormat>Экран (4:3)</PresentationFormat>
  <Paragraphs>224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Школа качества</vt:lpstr>
      <vt:lpstr>Характеристика заданий 32-38  раздела «Лексика и Грамматика».</vt:lpstr>
      <vt:lpstr>Презентация PowerPoint</vt:lpstr>
      <vt:lpstr>Элементы содержания, проверяемые в заданиях 32-38 данного раздела.</vt:lpstr>
      <vt:lpstr>Что проверяет:</vt:lpstr>
      <vt:lpstr>Презентация PowerPoint</vt:lpstr>
      <vt:lpstr>VERBS:</vt:lpstr>
      <vt:lpstr>PHRASAL VERBS:</vt:lpstr>
      <vt:lpstr>Look </vt:lpstr>
      <vt:lpstr>Get </vt:lpstr>
      <vt:lpstr>Put </vt:lpstr>
      <vt:lpstr>Take </vt:lpstr>
      <vt:lpstr>Give </vt:lpstr>
      <vt:lpstr>Come </vt:lpstr>
      <vt:lpstr> Keep </vt:lpstr>
      <vt:lpstr>turn  </vt:lpstr>
      <vt:lpstr>Hold </vt:lpstr>
      <vt:lpstr>Other verbs </vt:lpstr>
      <vt:lpstr>Презентация PowerPoint</vt:lpstr>
      <vt:lpstr>Презентация PowerPoint</vt:lpstr>
      <vt:lpstr>Рекомендации к выполнению заданий 32-38</vt:lpstr>
      <vt:lpstr>Секрет успеха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Мария</cp:lastModifiedBy>
  <cp:revision>55</cp:revision>
  <dcterms:created xsi:type="dcterms:W3CDTF">2020-03-13T12:38:23Z</dcterms:created>
  <dcterms:modified xsi:type="dcterms:W3CDTF">2020-03-19T05:11:45Z</dcterms:modified>
</cp:coreProperties>
</file>