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1" d="100"/>
          <a:sy n="121" d="100"/>
        </p:scale>
        <p:origin x="15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2B082C-5DC1-498E-944B-C626A69B96E7}"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Дата 3"/>
          <p:cNvSpPr>
            <a:spLocks noGrp="1"/>
          </p:cNvSpPr>
          <p:nvPr>
            <p:ph type="dt" sz="half" idx="10"/>
          </p:nvPr>
        </p:nvSpPr>
        <p:spPr/>
        <p:txBody>
          <a:bodyPr/>
          <a:lstStyle/>
          <a:p>
            <a:fld id="{512B082C-5DC1-498E-944B-C626A69B96E7}"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Дата 3"/>
          <p:cNvSpPr>
            <a:spLocks noGrp="1"/>
          </p:cNvSpPr>
          <p:nvPr>
            <p:ph type="dt" sz="half" idx="10"/>
          </p:nvPr>
        </p:nvSpPr>
        <p:spPr/>
        <p:txBody>
          <a:bodyPr/>
          <a:lstStyle/>
          <a:p>
            <a:fld id="{512B082C-5DC1-498E-944B-C626A69B96E7}"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Дата 3"/>
          <p:cNvSpPr>
            <a:spLocks noGrp="1"/>
          </p:cNvSpPr>
          <p:nvPr>
            <p:ph type="dt" sz="half" idx="10"/>
          </p:nvPr>
        </p:nvSpPr>
        <p:spPr/>
        <p:txBody>
          <a:bodyPr/>
          <a:lstStyle/>
          <a:p>
            <a:fld id="{512B082C-5DC1-498E-944B-C626A69B96E7}"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endParaRPr lang="ru-RU" smtClean="0"/>
          </a:p>
        </p:txBody>
      </p:sp>
      <p:sp>
        <p:nvSpPr>
          <p:cNvPr id="4" name="Дата 3"/>
          <p:cNvSpPr>
            <a:spLocks noGrp="1"/>
          </p:cNvSpPr>
          <p:nvPr>
            <p:ph type="dt" sz="half" idx="10"/>
          </p:nvPr>
        </p:nvSpPr>
        <p:spPr/>
        <p:txBody>
          <a:bodyPr/>
          <a:lstStyle/>
          <a:p>
            <a:fld id="{512B082C-5DC1-498E-944B-C626A69B96E7}"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5" name="Дата 4"/>
          <p:cNvSpPr>
            <a:spLocks noGrp="1"/>
          </p:cNvSpPr>
          <p:nvPr>
            <p:ph type="dt" sz="half" idx="10"/>
          </p:nvPr>
        </p:nvSpPr>
        <p:spPr/>
        <p:txBody>
          <a:bodyPr/>
          <a:lstStyle/>
          <a:p>
            <a:fld id="{512B082C-5DC1-498E-944B-C626A69B96E7}" type="datetimeFigureOut">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7" name="Дата 6"/>
          <p:cNvSpPr>
            <a:spLocks noGrp="1"/>
          </p:cNvSpPr>
          <p:nvPr>
            <p:ph type="dt" sz="half" idx="10"/>
          </p:nvPr>
        </p:nvSpPr>
        <p:spPr/>
        <p:txBody>
          <a:bodyPr/>
          <a:lstStyle/>
          <a:p>
            <a:fld id="{512B082C-5DC1-498E-944B-C626A69B96E7}" type="datetimeFigureOut">
              <a:rPr lang="ru-RU" smtClean="0"/>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2B082C-5DC1-498E-944B-C626A69B96E7}" type="datetimeFigureOut">
              <a:rPr lang="ru-RU" smtClean="0"/>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2B082C-5DC1-498E-944B-C626A69B96E7}" type="datetimeFigureOut">
              <a:rPr lang="ru-RU" smtClean="0"/>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endParaRPr lang="ru-RU" smtClean="0"/>
          </a:p>
        </p:txBody>
      </p:sp>
      <p:sp>
        <p:nvSpPr>
          <p:cNvPr id="5" name="Дата 4"/>
          <p:cNvSpPr>
            <a:spLocks noGrp="1"/>
          </p:cNvSpPr>
          <p:nvPr>
            <p:ph type="dt" sz="half" idx="10"/>
          </p:nvPr>
        </p:nvSpPr>
        <p:spPr/>
        <p:txBody>
          <a:bodyPr/>
          <a:lstStyle/>
          <a:p>
            <a:fld id="{512B082C-5DC1-498E-944B-C626A69B96E7}" type="datetimeFigureOut">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endParaRPr lang="ru-RU" smtClean="0"/>
          </a:p>
        </p:txBody>
      </p:sp>
      <p:sp>
        <p:nvSpPr>
          <p:cNvPr id="5" name="Дата 4"/>
          <p:cNvSpPr>
            <a:spLocks noGrp="1"/>
          </p:cNvSpPr>
          <p:nvPr>
            <p:ph type="dt" sz="half" idx="10"/>
          </p:nvPr>
        </p:nvSpPr>
        <p:spPr/>
        <p:txBody>
          <a:bodyPr/>
          <a:lstStyle/>
          <a:p>
            <a:fld id="{512B082C-5DC1-498E-944B-C626A69B96E7}" type="datetimeFigureOut">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AA9E0-392B-4ED2-B092-33553AB32281}" type="slidenum">
              <a:rPr lang="ru-RU" smtClean="0"/>
            </a:fld>
            <a:endParaRPr lang="ru-RU"/>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2B082C-5DC1-498E-944B-C626A69B96E7}" type="datetimeFigureOut">
              <a:rPr lang="ru-RU" smtClean="0"/>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AA9E0-392B-4ED2-B092-33553AB32281}"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40000"/>
                <a:lumOff val="60000"/>
              </a:schemeClr>
            </a:gs>
            <a:gs pos="60652">
              <a:srgbClr val="355A9B"/>
            </a:gs>
            <a:gs pos="27000">
              <a:schemeClr val="accent5">
                <a:lumMod val="95000"/>
                <a:lumOff val="5000"/>
              </a:schemeClr>
            </a:gs>
            <a:gs pos="91000">
              <a:srgbClr val="355A9B"/>
            </a:gs>
            <a:gs pos="63000">
              <a:srgbClr val="A4BBE2"/>
            </a:gs>
            <a:gs pos="18000">
              <a:srgbClr val="8FABDB"/>
            </a:gs>
            <a:gs pos="80000">
              <a:srgbClr val="355A9B"/>
            </a:gs>
            <a:gs pos="45000">
              <a:schemeClr val="accent5">
                <a:alpha val="78000"/>
                <a:lumMod val="69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i="1" u="sng" dirty="0"/>
              <a:t>P</a:t>
            </a:r>
            <a:r>
              <a:rPr lang="en-US" i="1" u="sng" dirty="0" smtClean="0"/>
              <a:t>roject on the theme </a:t>
            </a:r>
            <a:r>
              <a:rPr lang="ru-RU" dirty="0" smtClean="0">
                <a:solidFill>
                  <a:srgbClr val="00B0F0"/>
                </a:solidFill>
              </a:rPr>
              <a:t>«</a:t>
            </a:r>
            <a:r>
              <a:rPr lang="en-US" dirty="0" smtClean="0">
                <a:solidFill>
                  <a:srgbClr val="C00000"/>
                </a:solidFill>
              </a:rPr>
              <a:t>attractions in danger</a:t>
            </a:r>
            <a:r>
              <a:rPr lang="ru-RU" dirty="0" smtClean="0">
                <a:solidFill>
                  <a:srgbClr val="00B0F0"/>
                </a:solidFill>
              </a:rPr>
              <a:t>»</a:t>
            </a:r>
            <a:endParaRPr lang="ru-RU" dirty="0">
              <a:solidFill>
                <a:srgbClr val="00B0F0"/>
              </a:solidFill>
            </a:endParaRPr>
          </a:p>
        </p:txBody>
      </p:sp>
      <p:sp>
        <p:nvSpPr>
          <p:cNvPr id="3" name="Подзаголовок 2"/>
          <p:cNvSpPr>
            <a:spLocks noGrp="1"/>
          </p:cNvSpPr>
          <p:nvPr>
            <p:ph type="subTitle" idx="1"/>
          </p:nvPr>
        </p:nvSpPr>
        <p:spPr>
          <a:xfrm>
            <a:off x="10259149" y="5926510"/>
            <a:ext cx="2011679" cy="909586"/>
          </a:xfrm>
        </p:spPr>
        <p:txBody>
          <a:bodyPr>
            <a:normAutofit lnSpcReduction="10000"/>
          </a:bodyPr>
          <a:lstStyle/>
          <a:p>
            <a:r>
              <a:rPr lang="en-US" sz="1400" b="1" i="1" dirty="0">
                <a:solidFill>
                  <a:schemeClr val="accent6">
                    <a:lumMod val="60000"/>
                    <a:lumOff val="40000"/>
                  </a:schemeClr>
                </a:solidFill>
              </a:rPr>
              <a:t>completed the work: </a:t>
            </a:r>
            <a:endParaRPr lang="en-US" sz="1400" b="1" i="1" dirty="0" smtClean="0">
              <a:solidFill>
                <a:schemeClr val="accent6">
                  <a:lumMod val="60000"/>
                  <a:lumOff val="40000"/>
                </a:schemeClr>
              </a:solidFill>
            </a:endParaRPr>
          </a:p>
          <a:p>
            <a:r>
              <a:rPr lang="en-US" sz="1400" b="1" i="1" dirty="0" smtClean="0">
                <a:solidFill>
                  <a:schemeClr val="accent6">
                    <a:lumMod val="60000"/>
                    <a:lumOff val="40000"/>
                  </a:schemeClr>
                </a:solidFill>
              </a:rPr>
              <a:t>Dorokhov </a:t>
            </a:r>
            <a:r>
              <a:rPr lang="en-US" sz="1400" b="1" i="1" dirty="0">
                <a:solidFill>
                  <a:schemeClr val="accent6">
                    <a:lumMod val="60000"/>
                    <a:lumOff val="40000"/>
                  </a:schemeClr>
                </a:solidFill>
              </a:rPr>
              <a:t>Vladislav </a:t>
            </a:r>
            <a:endParaRPr lang="en-US" sz="1400" b="1" i="1" dirty="0" smtClean="0">
              <a:solidFill>
                <a:schemeClr val="accent6">
                  <a:lumMod val="60000"/>
                  <a:lumOff val="40000"/>
                </a:schemeClr>
              </a:solidFill>
            </a:endParaRPr>
          </a:p>
          <a:p>
            <a:r>
              <a:rPr lang="en-US" sz="1400" b="1" i="1" dirty="0" smtClean="0">
                <a:solidFill>
                  <a:schemeClr val="accent6">
                    <a:lumMod val="60000"/>
                    <a:lumOff val="40000"/>
                  </a:schemeClr>
                </a:solidFill>
              </a:rPr>
              <a:t>8B </a:t>
            </a:r>
            <a:r>
              <a:rPr lang="en-US" sz="1400" b="1" i="1" dirty="0">
                <a:solidFill>
                  <a:schemeClr val="accent6">
                    <a:lumMod val="60000"/>
                    <a:lumOff val="40000"/>
                  </a:schemeClr>
                </a:solidFill>
              </a:rPr>
              <a:t>10.03.22</a:t>
            </a:r>
            <a:endParaRPr lang="ru-RU" sz="1400" b="1" i="1" dirty="0">
              <a:solidFill>
                <a:schemeClr val="accent6">
                  <a:lumMod val="60000"/>
                  <a:lumOff val="4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 y="0"/>
            <a:ext cx="12192000" cy="6858000"/>
          </a:xfrm>
        </p:spPr>
      </p:pic>
      <p:sp>
        <p:nvSpPr>
          <p:cNvPr id="4" name="Заголовок 3"/>
          <p:cNvSpPr>
            <a:spLocks noGrp="1"/>
          </p:cNvSpPr>
          <p:nvPr>
            <p:ph type="title"/>
          </p:nvPr>
        </p:nvSpPr>
        <p:spPr>
          <a:xfrm>
            <a:off x="958030" y="835573"/>
            <a:ext cx="3932237" cy="1600200"/>
          </a:xfrm>
        </p:spPr>
        <p:txBody>
          <a:bodyPr/>
          <a:lstStyle/>
          <a:p>
            <a:r>
              <a:rPr lang="ru-RU" dirty="0" smtClean="0"/>
              <a:t>     </a:t>
            </a:r>
            <a:r>
              <a:rPr lang="en-US" dirty="0" smtClean="0">
                <a:solidFill>
                  <a:schemeClr val="accent1">
                    <a:lumMod val="40000"/>
                    <a:lumOff val="60000"/>
                  </a:schemeClr>
                </a:solidFill>
              </a:rPr>
              <a:t>Palmyra, Syria</a:t>
            </a:r>
            <a:br>
              <a:rPr lang="en-US" dirty="0" smtClean="0"/>
            </a:br>
            <a:endParaRPr lang="ru-RU" dirty="0"/>
          </a:p>
        </p:txBody>
      </p:sp>
      <p:sp>
        <p:nvSpPr>
          <p:cNvPr id="6" name="Текст 5"/>
          <p:cNvSpPr>
            <a:spLocks noGrp="1"/>
          </p:cNvSpPr>
          <p:nvPr>
            <p:ph type="body" sz="half" idx="2"/>
          </p:nvPr>
        </p:nvSpPr>
        <p:spPr>
          <a:xfrm>
            <a:off x="839788" y="2057400"/>
            <a:ext cx="3932237" cy="3811588"/>
          </a:xfrm>
        </p:spPr>
        <p:txBody>
          <a:bodyPr/>
          <a:lstStyle/>
          <a:p>
            <a:endParaRPr lang="en-US" dirty="0" smtClean="0">
              <a:solidFill>
                <a:srgbClr val="00B050"/>
              </a:solidFill>
              <a:effectLst>
                <a:glow rad="1333500">
                  <a:schemeClr val="accent6">
                    <a:lumMod val="75000"/>
                    <a:alpha val="55000"/>
                  </a:schemeClr>
                </a:glow>
              </a:effectLst>
            </a:endParaRPr>
          </a:p>
          <a:p>
            <a:r>
              <a:rPr lang="en-US" dirty="0" smtClean="0">
                <a:solidFill>
                  <a:schemeClr val="bg1"/>
                </a:solidFill>
              </a:rPr>
              <a:t>What is remarkable: the ancient city, which gave the poetic name to St. Petersburg, is the most grandiose monument of ancient Roman architecture.</a:t>
            </a:r>
            <a:endParaRPr lang="en-US" dirty="0" smtClean="0">
              <a:solidFill>
                <a:schemeClr val="bg1"/>
              </a:solidFill>
            </a:endParaRPr>
          </a:p>
          <a:p>
            <a:endParaRPr lang="en-US" dirty="0" smtClean="0">
              <a:solidFill>
                <a:schemeClr val="bg1"/>
              </a:solidFill>
            </a:endParaRPr>
          </a:p>
          <a:p>
            <a:r>
              <a:rPr lang="en-US" dirty="0" smtClean="0">
                <a:solidFill>
                  <a:schemeClr val="bg1"/>
                </a:solidFill>
              </a:rPr>
              <a:t>Why in danger: The ongoing civil war in Syria threatens the safety of many UNESCO World Heritage Sites: Damascus, Aleppo and Palmyra. The latter can be completely </a:t>
            </a:r>
            <a:r>
              <a:rPr lang="en-US" dirty="0" smtClean="0"/>
              <a:t>destroyed.</a:t>
            </a:r>
            <a:endParaRPr lang="en-US" dirty="0" smtClean="0"/>
          </a:p>
          <a:p>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 calcmode="lin" valueType="num">
                                      <p:cBhvr additive="base">
                                        <p:cTn id="16"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2" name="Заголовок 1"/>
          <p:cNvSpPr>
            <a:spLocks noGrp="1"/>
          </p:cNvSpPr>
          <p:nvPr>
            <p:ph type="title"/>
          </p:nvPr>
        </p:nvSpPr>
        <p:spPr>
          <a:xfrm>
            <a:off x="2936602" y="772511"/>
            <a:ext cx="3932237" cy="1600200"/>
          </a:xfrm>
        </p:spPr>
        <p:txBody>
          <a:bodyPr/>
          <a:lstStyle/>
          <a:p>
            <a:r>
              <a:rPr lang="en-US" dirty="0" smtClean="0">
                <a:solidFill>
                  <a:schemeClr val="accent6"/>
                </a:solidFill>
              </a:rPr>
              <a:t>Potosi, Bolivia</a:t>
            </a:r>
            <a:br>
              <a:rPr lang="en-US" dirty="0" smtClean="0"/>
            </a:br>
            <a:endParaRPr lang="ru-RU" dirty="0"/>
          </a:p>
        </p:txBody>
      </p:sp>
      <p:sp>
        <p:nvSpPr>
          <p:cNvPr id="4" name="Текст 3"/>
          <p:cNvSpPr>
            <a:spLocks noGrp="1"/>
          </p:cNvSpPr>
          <p:nvPr>
            <p:ph type="body" sz="half" idx="2"/>
          </p:nvPr>
        </p:nvSpPr>
        <p:spPr>
          <a:xfrm>
            <a:off x="6067425" y="945931"/>
            <a:ext cx="3932237" cy="2646773"/>
          </a:xfrm>
        </p:spPr>
        <p:txBody>
          <a:bodyPr>
            <a:normAutofit/>
          </a:bodyPr>
          <a:lstStyle/>
          <a:p>
            <a:r>
              <a:rPr lang="en-US" sz="1200" dirty="0" smtClean="0">
                <a:solidFill>
                  <a:schemeClr val="accent1">
                    <a:lumMod val="40000"/>
                    <a:lumOff val="60000"/>
                  </a:schemeClr>
                </a:solidFill>
              </a:rPr>
              <a:t>What is remarkable: the largest silver mine in the world is located in Potosi. Its history is Spanish colonial grandeur, mixed with rich Indian culture.</a:t>
            </a:r>
            <a:endParaRPr lang="en-US" sz="1200" dirty="0" smtClean="0">
              <a:solidFill>
                <a:schemeClr val="accent1">
                  <a:lumMod val="40000"/>
                  <a:lumOff val="60000"/>
                </a:schemeClr>
              </a:solidFill>
            </a:endParaRPr>
          </a:p>
          <a:p>
            <a:endParaRPr lang="en-US" sz="1200" dirty="0" smtClean="0">
              <a:solidFill>
                <a:schemeClr val="accent1">
                  <a:lumMod val="40000"/>
                  <a:lumOff val="60000"/>
                </a:schemeClr>
              </a:solidFill>
            </a:endParaRPr>
          </a:p>
          <a:p>
            <a:r>
              <a:rPr lang="en-US" sz="1200" dirty="0" smtClean="0">
                <a:solidFill>
                  <a:schemeClr val="accent1">
                    <a:lumMod val="40000"/>
                    <a:lumOff val="60000"/>
                  </a:schemeClr>
                </a:solidFill>
              </a:rPr>
              <a:t>Why in danger: silver mining, which has elevated Potosi, threatens to lead to its demise: too rapid growth in production and the use of new technologies threaten to worsen the condition of the soil and destroy part of the historical development.</a:t>
            </a:r>
            <a:endParaRPr lang="ru-RU" sz="1200" dirty="0">
              <a:solidFill>
                <a:schemeClr val="accent1">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9764"/>
          </a:xfrm>
        </p:spPr>
      </p:pic>
      <p:sp>
        <p:nvSpPr>
          <p:cNvPr id="2" name="Заголовок 1"/>
          <p:cNvSpPr>
            <a:spLocks noGrp="1"/>
          </p:cNvSpPr>
          <p:nvPr>
            <p:ph type="title"/>
          </p:nvPr>
        </p:nvSpPr>
        <p:spPr>
          <a:xfrm>
            <a:off x="5888421" y="299545"/>
            <a:ext cx="4619295" cy="1600200"/>
          </a:xfrm>
        </p:spPr>
        <p:txBody>
          <a:bodyPr/>
          <a:lstStyle/>
          <a:p>
            <a:r>
              <a:rPr lang="en-US" dirty="0" smtClean="0"/>
              <a:t>Liverpool, United</a:t>
            </a:r>
            <a:r>
              <a:rPr lang="ru-RU" dirty="0" smtClean="0"/>
              <a:t> </a:t>
            </a:r>
            <a:r>
              <a:rPr lang="en-US" dirty="0" smtClean="0"/>
              <a:t>Kingdom</a:t>
            </a:r>
            <a:br>
              <a:rPr lang="en-US" dirty="0" smtClean="0"/>
            </a:br>
            <a:endParaRPr lang="ru-RU" dirty="0"/>
          </a:p>
        </p:txBody>
      </p:sp>
      <p:sp>
        <p:nvSpPr>
          <p:cNvPr id="4" name="Текст 3"/>
          <p:cNvSpPr>
            <a:spLocks noGrp="1"/>
          </p:cNvSpPr>
          <p:nvPr>
            <p:ph type="body" sz="half" idx="2"/>
          </p:nvPr>
        </p:nvSpPr>
        <p:spPr>
          <a:xfrm>
            <a:off x="6357719" y="1710559"/>
            <a:ext cx="3932237" cy="3811588"/>
          </a:xfrm>
        </p:spPr>
        <p:txBody>
          <a:bodyPr/>
          <a:lstStyle/>
          <a:p>
            <a:r>
              <a:rPr lang="en-US" dirty="0" smtClean="0"/>
              <a:t>What is remarkable: Liverpool is not only the birthplace of the Beatles, but also a trading city that played an important role in the formation of Great Britain as an empire in the XVIII and XIX centuries. </a:t>
            </a:r>
            <a:endParaRPr lang="en-US" dirty="0" smtClean="0"/>
          </a:p>
          <a:p>
            <a:r>
              <a:rPr lang="en-US" dirty="0" smtClean="0"/>
              <a:t> </a:t>
            </a:r>
            <a:endParaRPr lang="en-US" dirty="0" smtClean="0"/>
          </a:p>
          <a:p>
            <a:r>
              <a:rPr lang="en-US" dirty="0" smtClean="0"/>
              <a:t>Why in danger: the city is growing and developing, and the need for housing is growing accordingly. There are more and more new high—rise buildings in the development plans, which is prohibited by UNESCO rules.</a:t>
            </a:r>
            <a:endParaRPr lang="en-US" dirty="0" smtClean="0"/>
          </a:p>
          <a:p>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7674"/>
            <a:ext cx="12192000" cy="6865674"/>
          </a:xfrm>
        </p:spPr>
      </p:pic>
      <p:sp>
        <p:nvSpPr>
          <p:cNvPr id="7" name="Прямоугольник 6"/>
          <p:cNvSpPr/>
          <p:nvPr/>
        </p:nvSpPr>
        <p:spPr>
          <a:xfrm>
            <a:off x="3689131" y="1072055"/>
            <a:ext cx="5643698" cy="662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3751836" y="488731"/>
            <a:ext cx="5580993" cy="1600200"/>
          </a:xfrm>
        </p:spPr>
        <p:txBody>
          <a:bodyPr/>
          <a:lstStyle/>
          <a:p>
            <a:r>
              <a:rPr lang="en-US" dirty="0" smtClean="0">
                <a:solidFill>
                  <a:srgbClr val="7030A0"/>
                </a:solidFill>
              </a:rPr>
              <a:t>Orthodox monasteries in Kosovo</a:t>
            </a:r>
            <a:br>
              <a:rPr lang="en-US" dirty="0" smtClean="0">
                <a:solidFill>
                  <a:srgbClr val="7030A0"/>
                </a:solidFill>
              </a:rPr>
            </a:br>
            <a:endParaRPr lang="ru-RU" dirty="0">
              <a:solidFill>
                <a:srgbClr val="7030A0"/>
              </a:solidFill>
            </a:endParaRPr>
          </a:p>
        </p:txBody>
      </p:sp>
      <p:sp>
        <p:nvSpPr>
          <p:cNvPr id="4" name="Текст 3"/>
          <p:cNvSpPr>
            <a:spLocks noGrp="1"/>
          </p:cNvSpPr>
          <p:nvPr>
            <p:ph type="body" sz="half" idx="2"/>
          </p:nvPr>
        </p:nvSpPr>
        <p:spPr>
          <a:xfrm>
            <a:off x="4757519" y="1734207"/>
            <a:ext cx="3932237" cy="3811588"/>
          </a:xfrm>
        </p:spPr>
        <p:txBody>
          <a:bodyPr/>
          <a:lstStyle/>
          <a:p>
            <a:r>
              <a:rPr lang="en-US" dirty="0" smtClean="0">
                <a:solidFill>
                  <a:srgbClr val="FFFF00"/>
                </a:solidFill>
              </a:rPr>
              <a:t>What is remarkable: Byzantine and Romanesque churches and monasteries are stunning examples of Balkan art of the XIII—XVII centuries.</a:t>
            </a:r>
            <a:endParaRPr lang="en-US" dirty="0" smtClean="0">
              <a:solidFill>
                <a:srgbClr val="FFFF00"/>
              </a:solidFill>
            </a:endParaRPr>
          </a:p>
          <a:p>
            <a:endParaRPr lang="en-US" dirty="0" smtClean="0">
              <a:solidFill>
                <a:srgbClr val="FFFF00"/>
              </a:solidFill>
            </a:endParaRPr>
          </a:p>
          <a:p>
            <a:r>
              <a:rPr lang="en-US" dirty="0" smtClean="0">
                <a:solidFill>
                  <a:srgbClr val="FFFF00"/>
                </a:solidFill>
              </a:rPr>
              <a:t>Why in danger: during the military conflict, many buildings in Kosovo were damaged. Now the region is calm, but fragile architectural monuments still need restoration.</a:t>
            </a:r>
            <a:endParaRPr lang="ru-RU" dirty="0">
              <a:solidFill>
                <a:srgbClr val="FFFF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1237"/>
          </a:xfrm>
        </p:spPr>
      </p:pic>
      <p:sp>
        <p:nvSpPr>
          <p:cNvPr id="6" name="Прямоугольник 5"/>
          <p:cNvSpPr/>
          <p:nvPr/>
        </p:nvSpPr>
        <p:spPr>
          <a:xfrm>
            <a:off x="4895193" y="2293883"/>
            <a:ext cx="5502166" cy="2601310"/>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7577261" y="3594538"/>
            <a:ext cx="3932237" cy="1600200"/>
          </a:xfrm>
        </p:spPr>
        <p:txBody>
          <a:bodyPr/>
          <a:lstStyle/>
          <a:p>
            <a:r>
              <a:rPr lang="en-US" dirty="0" smtClean="0">
                <a:solidFill>
                  <a:schemeClr val="bg1"/>
                </a:solidFill>
              </a:rPr>
              <a:t>Everglades, USA</a:t>
            </a:r>
            <a:br>
              <a:rPr lang="en-US" dirty="0" smtClean="0"/>
            </a:br>
            <a:endParaRPr lang="ru-RU" dirty="0"/>
          </a:p>
        </p:txBody>
      </p:sp>
      <p:sp>
        <p:nvSpPr>
          <p:cNvPr id="4" name="Текст 3"/>
          <p:cNvSpPr>
            <a:spLocks noGrp="1"/>
          </p:cNvSpPr>
          <p:nvPr>
            <p:ph type="body" sz="half" idx="2"/>
          </p:nvPr>
        </p:nvSpPr>
        <p:spPr>
          <a:xfrm>
            <a:off x="5524419" y="2488844"/>
            <a:ext cx="3932237" cy="3811588"/>
          </a:xfrm>
        </p:spPr>
        <p:txBody>
          <a:bodyPr>
            <a:normAutofit/>
          </a:bodyPr>
          <a:lstStyle/>
          <a:p>
            <a:r>
              <a:rPr lang="en-US" sz="1400" dirty="0" smtClean="0">
                <a:solidFill>
                  <a:schemeClr val="accent1">
                    <a:lumMod val="20000"/>
                    <a:lumOff val="80000"/>
                  </a:schemeClr>
                </a:solidFill>
              </a:rPr>
              <a:t>What is remarkable: a natural tropical park, on the territory of which there are many rare and endangered species of birds.</a:t>
            </a:r>
            <a:endParaRPr lang="en-US" sz="1400" dirty="0" smtClean="0">
              <a:solidFill>
                <a:schemeClr val="accent1">
                  <a:lumMod val="20000"/>
                  <a:lumOff val="80000"/>
                </a:schemeClr>
              </a:solidFill>
            </a:endParaRPr>
          </a:p>
          <a:p>
            <a:endParaRPr lang="en-US" sz="1400" dirty="0" smtClean="0">
              <a:solidFill>
                <a:schemeClr val="accent1">
                  <a:lumMod val="20000"/>
                  <a:lumOff val="80000"/>
                </a:schemeClr>
              </a:solidFill>
            </a:endParaRPr>
          </a:p>
          <a:p>
            <a:r>
              <a:rPr lang="en-US" sz="1400" dirty="0" smtClean="0">
                <a:solidFill>
                  <a:schemeClr val="accent1">
                    <a:lumMod val="20000"/>
                    <a:lumOff val="80000"/>
                  </a:schemeClr>
                </a:solidFill>
              </a:rPr>
              <a:t>Why in danger: due to natural disasters and human economic activity, the Everglades supplies Miami with water, and the areas bordering the park are actively being built up, which harms the local fauna.</a:t>
            </a:r>
            <a:endParaRPr lang="ru-RU" sz="1400" dirty="0">
              <a:solidFill>
                <a:schemeClr val="accent1">
                  <a:lumMod val="20000"/>
                  <a:lumOff val="8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500"/>
                                        <p:tgtEl>
                                          <p:spTgt spid="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 y="0"/>
            <a:ext cx="12192000" cy="6875342"/>
          </a:xfrm>
        </p:spPr>
      </p:pic>
      <p:sp>
        <p:nvSpPr>
          <p:cNvPr id="2" name="Заголовок 1"/>
          <p:cNvSpPr>
            <a:spLocks noGrp="1"/>
          </p:cNvSpPr>
          <p:nvPr>
            <p:ph type="title"/>
          </p:nvPr>
        </p:nvSpPr>
        <p:spPr>
          <a:xfrm>
            <a:off x="3740644" y="250946"/>
            <a:ext cx="7823364" cy="1600200"/>
          </a:xfrm>
        </p:spPr>
        <p:txBody>
          <a:bodyPr>
            <a:normAutofit/>
          </a:bodyPr>
          <a:lstStyle/>
          <a:p>
            <a:r>
              <a:rPr lang="en-US" dirty="0" smtClean="0">
                <a:solidFill>
                  <a:srgbClr val="FF0000"/>
                </a:solidFill>
              </a:rPr>
              <a:t>Monuments in the </a:t>
            </a:r>
            <a:r>
              <a:rPr lang="en-US" dirty="0" err="1" smtClean="0">
                <a:solidFill>
                  <a:srgbClr val="FF0000"/>
                </a:solidFill>
              </a:rPr>
              <a:t>Bamyan</a:t>
            </a:r>
            <a:r>
              <a:rPr lang="en-US" dirty="0" smtClean="0">
                <a:solidFill>
                  <a:srgbClr val="FF0000"/>
                </a:solidFill>
              </a:rPr>
              <a:t> Valley, Afghanistan</a:t>
            </a:r>
            <a:br>
              <a:rPr lang="en-US" dirty="0" smtClean="0"/>
            </a:br>
            <a:endParaRPr lang="ru-RU" dirty="0"/>
          </a:p>
        </p:txBody>
      </p:sp>
      <p:sp>
        <p:nvSpPr>
          <p:cNvPr id="4" name="Текст 3"/>
          <p:cNvSpPr>
            <a:spLocks noGrp="1"/>
          </p:cNvSpPr>
          <p:nvPr>
            <p:ph type="body" sz="half" idx="2"/>
          </p:nvPr>
        </p:nvSpPr>
        <p:spPr>
          <a:xfrm>
            <a:off x="7319416" y="2057400"/>
            <a:ext cx="3932237" cy="3811588"/>
          </a:xfrm>
        </p:spPr>
        <p:txBody>
          <a:bodyPr/>
          <a:lstStyle/>
          <a:p>
            <a:r>
              <a:rPr lang="en-US" dirty="0" smtClean="0">
                <a:solidFill>
                  <a:srgbClr val="FF0000"/>
                </a:solidFill>
              </a:rPr>
              <a:t>What is remarkable: ancient Buddha statues and Buddhist temples - before the spread of Islam, this region was the center of Buddhism.</a:t>
            </a:r>
            <a:endParaRPr lang="en-US" dirty="0" smtClean="0">
              <a:solidFill>
                <a:srgbClr val="FF0000"/>
              </a:solidFill>
            </a:endParaRPr>
          </a:p>
          <a:p>
            <a:endParaRPr lang="en-US" dirty="0" smtClean="0">
              <a:solidFill>
                <a:srgbClr val="FF0000"/>
              </a:solidFill>
            </a:endParaRPr>
          </a:p>
          <a:p>
            <a:r>
              <a:rPr lang="en-US" dirty="0" smtClean="0">
                <a:solidFill>
                  <a:srgbClr val="FF0000"/>
                </a:solidFill>
              </a:rPr>
              <a:t>Why in danger: because of the armed conflict in the region. In 2001, two grandiose Buddha statues were already destroyed by the Taliban; UNESCO experts fear that history may repeat itself. In the valley there are several ancient Buddhist monasteries and a half-excavated statue of the reclining Buddha.</a:t>
            </a:r>
            <a:endParaRPr lang="ru-RU"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circle(in)">
                                      <p:cBhvr>
                                        <p:cTn id="2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54133" y="126125"/>
            <a:ext cx="3932237" cy="1600200"/>
          </a:xfrm>
        </p:spPr>
        <p:txBody>
          <a:bodyPr/>
          <a:lstStyle/>
          <a:p>
            <a:r>
              <a:rPr lang="en-US" dirty="0" smtClean="0"/>
              <a:t>                                    </a:t>
            </a:r>
            <a:r>
              <a:rPr lang="en-US" b="1" i="1" u="sng" dirty="0" smtClean="0"/>
              <a:t>The end</a:t>
            </a:r>
            <a:endParaRPr lang="ru-RU" b="1" i="1" u="sng" dirty="0"/>
          </a:p>
        </p:txBody>
      </p:sp>
      <p:sp>
        <p:nvSpPr>
          <p:cNvPr id="4" name="Текст 3"/>
          <p:cNvSpPr>
            <a:spLocks noGrp="1"/>
          </p:cNvSpPr>
          <p:nvPr>
            <p:ph type="body" sz="half" idx="2"/>
          </p:nvPr>
        </p:nvSpPr>
        <p:spPr>
          <a:xfrm>
            <a:off x="4481622" y="2309648"/>
            <a:ext cx="3932237" cy="4674475"/>
          </a:xfrm>
        </p:spPr>
        <p:txBody>
          <a:bodyPr/>
          <a:lstStyle/>
          <a:p>
            <a:r>
              <a:rPr lang="en-US" i="1" dirty="0"/>
              <a:t>thanks for watching</a:t>
            </a:r>
            <a:r>
              <a:rPr lang="en-US" i="1" dirty="0" smtClean="0"/>
              <a:t>!</a:t>
            </a:r>
            <a:endParaRPr lang="ru-RU" i="1" dirty="0" smtClean="0"/>
          </a:p>
          <a:p>
            <a:r>
              <a:rPr lang="en-US" i="1" dirty="0" smtClean="0"/>
              <a:t> </a:t>
            </a:r>
            <a:r>
              <a:rPr lang="en-US" i="1" dirty="0"/>
              <a:t>All information is found in open sources. School No. 55</a:t>
            </a:r>
            <a:endParaRPr lang="ru-RU" i="1" dirty="0"/>
          </a:p>
        </p:txBody>
      </p:sp>
    </p:spTree>
  </p:cSld>
  <p:clrMapOvr>
    <a:masterClrMapping/>
  </p:clrMapOvr>
  <mc:AlternateContent xmlns:mc="http://schemas.openxmlformats.org/markup-compatibility/2006">
    <mc:Choice xmlns:p14="http://schemas.microsoft.com/office/powerpoint/2010/main" Requires="p14">
      <p:transition spd="slow" p14:dur="1250">
        <p:cut/>
      </p:transition>
    </mc:Choice>
    <mc:Fallback>
      <p:transition spd="slow">
        <p:cu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ветящийся край">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2558</Words>
  <Application>WPS Presentation</Application>
  <PresentationFormat>Широкоэкранный</PresentationFormat>
  <Paragraphs>49</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Arial</vt:lpstr>
      <vt:lpstr>SimSun</vt:lpstr>
      <vt:lpstr>Wingdings</vt:lpstr>
      <vt:lpstr>Calibri Light</vt:lpstr>
      <vt:lpstr>Calibri</vt:lpstr>
      <vt:lpstr>Microsoft YaHei</vt:lpstr>
      <vt:lpstr>Arial Unicode MS</vt:lpstr>
      <vt:lpstr>Тема Office</vt:lpstr>
      <vt:lpstr>Project on the theme «attractions in danger»</vt:lpstr>
      <vt:lpstr>     Palmyra, Syria </vt:lpstr>
      <vt:lpstr>Potosi, Bolivia </vt:lpstr>
      <vt:lpstr>Liverpool, United Kingdom </vt:lpstr>
      <vt:lpstr>Orthodox monasteries in Kosovo </vt:lpstr>
      <vt:lpstr>Everglades, USA </vt:lpstr>
      <vt:lpstr>Monuments in the Bamyan Valley, Afghanistan </vt:lpstr>
      <vt:lpstr>                                    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on the theme «attractions in danger»</dc:title>
  <dc:creator>Пользователь</dc:creator>
  <cp:lastModifiedBy>User</cp:lastModifiedBy>
  <cp:revision>9</cp:revision>
  <dcterms:created xsi:type="dcterms:W3CDTF">2022-03-10T15:36:00Z</dcterms:created>
  <dcterms:modified xsi:type="dcterms:W3CDTF">2022-11-06T18:47:50Z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613D4FDF4F774E46AD016602AAC1F213</vt:lpwstr>
  </property>
  <property fmtid="{D5CDD505-2E9C-101B-9397-08002B2CF9AE}" pid="3" name="KSOProductBuildVer">
    <vt:lpwstr>1049-11.2.0.11380</vt:lpwstr>
  </property>
</Properties>
</file>