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0"/>
  </p:notesMasterIdLst>
  <p:sldIdLst>
    <p:sldId id="256" r:id="rId2"/>
    <p:sldId id="378" r:id="rId3"/>
    <p:sldId id="467" r:id="rId4"/>
    <p:sldId id="468" r:id="rId5"/>
    <p:sldId id="469" r:id="rId6"/>
    <p:sldId id="470" r:id="rId7"/>
    <p:sldId id="302" r:id="rId8"/>
    <p:sldId id="303" r:id="rId9"/>
    <p:sldId id="304" r:id="rId10"/>
    <p:sldId id="305" r:id="rId11"/>
    <p:sldId id="306" r:id="rId12"/>
    <p:sldId id="471" r:id="rId13"/>
    <p:sldId id="472" r:id="rId14"/>
    <p:sldId id="466" r:id="rId15"/>
    <p:sldId id="374" r:id="rId16"/>
    <p:sldId id="375" r:id="rId17"/>
    <p:sldId id="376" r:id="rId18"/>
    <p:sldId id="3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9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1.xm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193231208461377E-2"/>
          <c:y val="1.2807906767606608E-2"/>
          <c:w val="0.82040784195626482"/>
          <c:h val="0.887621045381255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I гр. здоровья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3.4013605442176926E-3"/>
                  <c:y val="-5.89318600368324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52C-4A29-B6A9-BAB7C4333E43}"/>
                </c:ext>
              </c:extLst>
            </c:dLbl>
            <c:dLbl>
              <c:idx val="2"/>
              <c:layout>
                <c:manualLayout>
                  <c:x val="-3.4013605442176926E-3"/>
                  <c:y val="-3.31491712707182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52C-4A29-B6A9-BAB7C4333E4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ГРУППА №1</c:v>
                </c:pt>
                <c:pt idx="1">
                  <c:v>ГРУППА №2</c:v>
                </c:pt>
                <c:pt idx="2">
                  <c:v>ГРУППА №3</c:v>
                </c:pt>
                <c:pt idx="3">
                  <c:v>ГРУППА №4</c:v>
                </c:pt>
                <c:pt idx="4">
                  <c:v>ГРУППА №5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 formatCode="0%">
                  <c:v>0.42099999999999999</c:v>
                </c:pt>
                <c:pt idx="1">
                  <c:v>0.36</c:v>
                </c:pt>
                <c:pt idx="2">
                  <c:v>0.51100000000000001</c:v>
                </c:pt>
                <c:pt idx="3" formatCode="0%">
                  <c:v>0.48099999999999998</c:v>
                </c:pt>
                <c:pt idx="4" formatCode="0%">
                  <c:v>0.48099999999999998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52C-4A29-B6A9-BAB7C4333E4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II гр.здоровья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1020408163265146E-3"/>
                  <c:y val="-2.20994475138122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52C-4A29-B6A9-BAB7C4333E43}"/>
                </c:ext>
              </c:extLst>
            </c:dLbl>
            <c:dLbl>
              <c:idx val="1"/>
              <c:layout>
                <c:manualLayout>
                  <c:x val="1.020408163265308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52C-4A29-B6A9-BAB7C4333E43}"/>
                </c:ext>
              </c:extLst>
            </c:dLbl>
            <c:dLbl>
              <c:idx val="2"/>
              <c:layout>
                <c:manualLayout>
                  <c:x val="1.7006802721088385E-2"/>
                  <c:y val="-3.68324125230203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52C-4A29-B6A9-BAB7C4333E43}"/>
                </c:ext>
              </c:extLst>
            </c:dLbl>
            <c:dLbl>
              <c:idx val="3"/>
              <c:layout>
                <c:manualLayout>
                  <c:x val="8.5034013605442341E-3"/>
                  <c:y val="-7.36648250460405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552C-4A29-B6A9-BAB7C4333E4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ГРУППА №1</c:v>
                </c:pt>
                <c:pt idx="1">
                  <c:v>ГРУППА №2</c:v>
                </c:pt>
                <c:pt idx="2">
                  <c:v>ГРУППА №3</c:v>
                </c:pt>
                <c:pt idx="3">
                  <c:v>ГРУППА №4</c:v>
                </c:pt>
                <c:pt idx="4">
                  <c:v>ГРУППА №5</c:v>
                </c:pt>
              </c:strCache>
            </c:strRef>
          </c:cat>
          <c:val>
            <c:numRef>
              <c:f>Лист1!$C$2:$C$6</c:f>
              <c:numCache>
                <c:formatCode>0.00%</c:formatCode>
                <c:ptCount val="5"/>
                <c:pt idx="0" formatCode="0%">
                  <c:v>0.47299999999999998</c:v>
                </c:pt>
                <c:pt idx="1">
                  <c:v>0.48</c:v>
                </c:pt>
                <c:pt idx="2">
                  <c:v>3.6999999999999998E-2</c:v>
                </c:pt>
                <c:pt idx="3" formatCode="0%">
                  <c:v>0.44400000000000001</c:v>
                </c:pt>
                <c:pt idx="4" formatCode="0%">
                  <c:v>0.48099999999999998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52C-4A29-B6A9-BAB7C4333E4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III гр.здоровья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6.8027210884353132E-3"/>
                  <c:y val="-7.36648250460405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552C-4A29-B6A9-BAB7C4333E43}"/>
                </c:ext>
              </c:extLst>
            </c:dLbl>
            <c:dLbl>
              <c:idx val="3"/>
              <c:layout>
                <c:manualLayout>
                  <c:x val="1.190476190476192E-2"/>
                  <c:y val="-2.20994475138122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52C-4A29-B6A9-BAB7C4333E4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ГРУППА №1</c:v>
                </c:pt>
                <c:pt idx="1">
                  <c:v>ГРУППА №2</c:v>
                </c:pt>
                <c:pt idx="2">
                  <c:v>ГРУППА №3</c:v>
                </c:pt>
                <c:pt idx="3">
                  <c:v>ГРУППА №4</c:v>
                </c:pt>
                <c:pt idx="4">
                  <c:v>ГРУППА №5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0.105</c:v>
                </c:pt>
                <c:pt idx="1">
                  <c:v>0.16</c:v>
                </c:pt>
                <c:pt idx="2" formatCode="0.00%">
                  <c:v>0.11</c:v>
                </c:pt>
                <c:pt idx="3">
                  <c:v>7.3999999999999996E-2</c:v>
                </c:pt>
                <c:pt idx="4">
                  <c:v>3.6999999999999998E-2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52C-4A29-B6A9-BAB7C4333E4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v гр.здоровья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ГРУППА №1</c:v>
                </c:pt>
                <c:pt idx="1">
                  <c:v>ГРУППА №2</c:v>
                </c:pt>
                <c:pt idx="2">
                  <c:v>ГРУППА №3</c:v>
                </c:pt>
                <c:pt idx="3">
                  <c:v>ГРУППА №4</c:v>
                </c:pt>
                <c:pt idx="4">
                  <c:v>ГРУППА №5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3" formatCode="0.00%">
                  <c:v>5.8000000000000003E-2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B0-4871-9BEA-4BAB267B2C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496704"/>
        <c:axId val="143498240"/>
      </c:barChart>
      <c:catAx>
        <c:axId val="1434967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3498240"/>
        <c:crosses val="autoZero"/>
        <c:auto val="1"/>
        <c:lblAlgn val="ctr"/>
        <c:lblOffset val="100"/>
        <c:noMultiLvlLbl val="0"/>
      </c:catAx>
      <c:valAx>
        <c:axId val="1434982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34967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651709974283407"/>
          <c:y val="3.714323239522635E-2"/>
          <c:w val="0.80364074803149665"/>
          <c:h val="0.843173265004599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16,3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16.3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C-454F-9A94-9AF2D19DD5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6414720"/>
        <c:axId val="166009856"/>
        <c:axId val="0"/>
      </c:bar3DChart>
      <c:catAx>
        <c:axId val="136414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66009856"/>
        <c:crosses val="autoZero"/>
        <c:auto val="1"/>
        <c:lblAlgn val="ctr"/>
        <c:lblOffset val="100"/>
        <c:noMultiLvlLbl val="0"/>
      </c:catAx>
      <c:valAx>
        <c:axId val="166009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36414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1,4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5B-4391-B683-350694AFFC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6839808"/>
        <c:axId val="167129856"/>
        <c:axId val="0"/>
      </c:bar3DChart>
      <c:catAx>
        <c:axId val="166839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67129856"/>
        <c:crosses val="autoZero"/>
        <c:auto val="1"/>
        <c:lblAlgn val="ctr"/>
        <c:lblOffset val="100"/>
        <c:noMultiLvlLbl val="0"/>
      </c:catAx>
      <c:valAx>
        <c:axId val="167129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66839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112077205808814"/>
          <c:y val="5.9275903059267214E-2"/>
          <c:w val="0.79545585103748861"/>
          <c:h val="0.79554097105963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0,47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0.47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4D-4FD5-A232-7C82CF069F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1358080"/>
        <c:axId val="171359616"/>
        <c:axId val="0"/>
      </c:bar3DChart>
      <c:catAx>
        <c:axId val="171358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71359616"/>
        <c:crosses val="autoZero"/>
        <c:auto val="1"/>
        <c:lblAlgn val="ctr"/>
        <c:lblOffset val="100"/>
        <c:noMultiLvlLbl val="0"/>
      </c:catAx>
      <c:valAx>
        <c:axId val="171359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713580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612130586467492"/>
          <c:y val="4.3518312969878299E-2"/>
          <c:w val="0.82387875296075863"/>
          <c:h val="0.804128778257556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4,4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4.4000000000000004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05-4302-963E-41C4C53BBE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4141312"/>
        <c:axId val="184142848"/>
        <c:axId val="0"/>
      </c:bar3DChart>
      <c:catAx>
        <c:axId val="184141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4142848"/>
        <c:crosses val="autoZero"/>
        <c:auto val="1"/>
        <c:lblAlgn val="ctr"/>
        <c:lblOffset val="100"/>
        <c:noMultiLvlLbl val="0"/>
      </c:catAx>
      <c:valAx>
        <c:axId val="184142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41413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876690276883453"/>
          <c:y val="3.5485753380553764E-2"/>
          <c:w val="0.72123309723116547"/>
          <c:h val="0.590035677790531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6,5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6.5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DD-43F7-B33C-04DCD7ED82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6136064"/>
        <c:axId val="186137600"/>
        <c:axId val="0"/>
      </c:bar3DChart>
      <c:catAx>
        <c:axId val="1861360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6137600"/>
        <c:crosses val="autoZero"/>
        <c:auto val="1"/>
        <c:lblAlgn val="ctr"/>
        <c:lblOffset val="100"/>
        <c:noMultiLvlLbl val="0"/>
      </c:catAx>
      <c:valAx>
        <c:axId val="186137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61360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815397005654984"/>
          <c:y val="4.0960575446133102E-2"/>
          <c:w val="0.74976685095214168"/>
          <c:h val="0.7540841584431907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16,2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16.2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A5-4508-8232-471F7B1CC1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6526720"/>
        <c:axId val="186528512"/>
        <c:axId val="0"/>
      </c:bar3DChart>
      <c:catAx>
        <c:axId val="186526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6528512"/>
        <c:crosses val="autoZero"/>
        <c:auto val="1"/>
        <c:lblAlgn val="ctr"/>
        <c:lblOffset val="100"/>
        <c:noMultiLvlLbl val="0"/>
      </c:catAx>
      <c:valAx>
        <c:axId val="186528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6526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786314388318926"/>
          <c:y val="3.4410427520536989E-2"/>
          <c:w val="0.74213685611681079"/>
          <c:h val="0.6240079339830172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1,3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1.3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03-4D50-A78D-39E26F96EE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6544896"/>
        <c:axId val="186546432"/>
        <c:axId val="0"/>
      </c:bar3DChart>
      <c:catAx>
        <c:axId val="186544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6546432"/>
        <c:crosses val="autoZero"/>
        <c:auto val="1"/>
        <c:lblAlgn val="ctr"/>
        <c:lblOffset val="100"/>
        <c:noMultiLvlLbl val="0"/>
      </c:catAx>
      <c:valAx>
        <c:axId val="186546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6544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665170284478971"/>
          <c:y val="3.4410427520536989E-2"/>
          <c:w val="0.79199536965468387"/>
          <c:h val="0.6020278656550668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0,52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0.52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17-4928-9E30-62506B0E1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6411264"/>
        <c:axId val="186413056"/>
        <c:axId val="0"/>
      </c:bar3DChart>
      <c:catAx>
        <c:axId val="186411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6413056"/>
        <c:crosses val="autoZero"/>
        <c:auto val="1"/>
        <c:lblAlgn val="ctr"/>
        <c:lblOffset val="100"/>
        <c:noMultiLvlLbl val="0"/>
      </c:catAx>
      <c:valAx>
        <c:axId val="186413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64112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301324225202272"/>
          <c:y val="3.3398356122874132E-2"/>
          <c:w val="0.81987569640807412"/>
          <c:h val="0.6350665241599873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6,3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6.3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62-4513-BEB2-0C179DF611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6429440"/>
        <c:axId val="186430976"/>
        <c:axId val="0"/>
      </c:bar3DChart>
      <c:catAx>
        <c:axId val="186429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6430976"/>
        <c:crosses val="autoZero"/>
        <c:auto val="1"/>
        <c:lblAlgn val="ctr"/>
        <c:lblOffset val="100"/>
        <c:noMultiLvlLbl val="0"/>
      </c:catAx>
      <c:valAx>
        <c:axId val="186430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6429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757993278220607"/>
          <c:y val="3.5485753380553764E-2"/>
          <c:w val="0.7924200672177939"/>
          <c:h val="0.6122577444777289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5,0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7D-49A9-9745-5071BE9CCF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6069376"/>
        <c:axId val="186070912"/>
        <c:axId val="0"/>
      </c:bar3DChart>
      <c:catAx>
        <c:axId val="186069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6070912"/>
        <c:crosses val="autoZero"/>
        <c:auto val="1"/>
        <c:lblAlgn val="ctr"/>
        <c:lblOffset val="100"/>
        <c:noMultiLvlLbl val="0"/>
      </c:catAx>
      <c:valAx>
        <c:axId val="186070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6069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167979002624786E-2"/>
          <c:y val="3.002709853966028E-2"/>
          <c:w val="0.90709133397798969"/>
          <c:h val="0.878077052733148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ЗАБОЛЕВАЕМОСТЬ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4274125995060737E-3"/>
                  <c:y val="-5.16288339975907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10F-4717-AC1A-31AC0DE14584}"/>
                </c:ext>
              </c:extLst>
            </c:dLbl>
            <c:dLbl>
              <c:idx val="1"/>
              <c:layout>
                <c:manualLayout>
                  <c:x val="-1.0919211625657302E-2"/>
                  <c:y val="-2.7287569364194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10F-4717-AC1A-31AC0DE14584}"/>
                </c:ext>
              </c:extLst>
            </c:dLbl>
            <c:dLbl>
              <c:idx val="2"/>
              <c:layout>
                <c:manualLayout>
                  <c:x val="-1.4319809069212479E-2"/>
                  <c:y val="-2.16362407031780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10F-4717-AC1A-31AC0DE14584}"/>
                </c:ext>
              </c:extLst>
            </c:dLbl>
            <c:dLbl>
              <c:idx val="3"/>
              <c:layout>
                <c:manualLayout>
                  <c:x val="-4.7732696897374938E-3"/>
                  <c:y val="-1.3522650439486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10F-4717-AC1A-31AC0DE14584}"/>
                </c:ext>
              </c:extLst>
            </c:dLbl>
            <c:dLbl>
              <c:idx val="4"/>
              <c:layout>
                <c:manualLayout>
                  <c:x val="-7.9554494828958083E-3"/>
                  <c:y val="9.916495766084639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10F-4717-AC1A-31AC0DE14584}"/>
                </c:ext>
              </c:extLst>
            </c:dLbl>
            <c:dLbl>
              <c:idx val="5"/>
              <c:layout>
                <c:manualLayout>
                  <c:x val="-1.1137629276054163E-2"/>
                  <c:y val="-8.11359026369158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10F-4717-AC1A-31AC0DE14584}"/>
                </c:ext>
              </c:extLst>
            </c:dLbl>
            <c:dLbl>
              <c:idx val="6"/>
              <c:layout>
                <c:manualLayout>
                  <c:x val="-6.3643595863166324E-3"/>
                  <c:y val="9.916495766084639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410F-4717-AC1A-31AC0DE14584}"/>
                </c:ext>
              </c:extLst>
            </c:dLbl>
            <c:dLbl>
              <c:idx val="7"/>
              <c:layout>
                <c:manualLayout>
                  <c:x val="-1.2728719172633261E-2"/>
                  <c:y val="-1.08181203515889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10F-4717-AC1A-31AC0DE14584}"/>
                </c:ext>
              </c:extLst>
            </c:dLbl>
            <c:dLbl>
              <c:idx val="8"/>
              <c:layout>
                <c:manualLayout>
                  <c:x val="-9.5465393794749807E-3"/>
                  <c:y val="-8.11359026369170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410F-4717-AC1A-31AC0DE145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9"/>
                <c:pt idx="0">
                  <c:v>СЕНТЯБРЬ 2022 г</c:v>
                </c:pt>
                <c:pt idx="1">
                  <c:v>ОКТЯБРЬ 2022 г</c:v>
                </c:pt>
                <c:pt idx="2">
                  <c:v>НОЯБРЬ 2022 г</c:v>
                </c:pt>
                <c:pt idx="3">
                  <c:v>ДЕКАБРЬ 2022 г</c:v>
                </c:pt>
                <c:pt idx="4">
                  <c:v>ЯНВАРЬ 2023 г</c:v>
                </c:pt>
                <c:pt idx="5">
                  <c:v>ФЕВРАЛЬ 2023 г</c:v>
                </c:pt>
                <c:pt idx="6">
                  <c:v>МАРТ 2023 г</c:v>
                </c:pt>
                <c:pt idx="7">
                  <c:v>АПРЕЛЬ 2023 г</c:v>
                </c:pt>
                <c:pt idx="8">
                  <c:v>МАЙ 2023 г</c:v>
                </c:pt>
              </c:strCache>
            </c:strRef>
          </c:cat>
          <c:val>
            <c:numRef>
              <c:f>Лист1!$B$2:$B$11</c:f>
              <c:numCache>
                <c:formatCode>0.00%</c:formatCode>
                <c:ptCount val="10"/>
                <c:pt idx="0">
                  <c:v>6.4000000000000001E-2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10F-4717-AC1A-31AC0DE1458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ПОСЕЩАЕМОСТЬ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2975162611924352E-3"/>
                  <c:y val="-1.3743061737728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E75-4325-8F91-6EB9AE1F7ADD}"/>
                </c:ext>
              </c:extLst>
            </c:dLbl>
            <c:dLbl>
              <c:idx val="1"/>
              <c:layout>
                <c:manualLayout>
                  <c:x val="0"/>
                  <c:y val="-1.3522650439486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410F-4717-AC1A-31AC0DE14584}"/>
                </c:ext>
              </c:extLst>
            </c:dLbl>
            <c:dLbl>
              <c:idx val="4"/>
              <c:layout>
                <c:manualLayout>
                  <c:x val="3.1821797931583223E-3"/>
                  <c:y val="-1.62271805273833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10F-4717-AC1A-31AC0DE145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Лист1!$A$2:$A$11</c:f>
              <c:strCache>
                <c:ptCount val="9"/>
                <c:pt idx="0">
                  <c:v>СЕНТЯБРЬ 2022 г</c:v>
                </c:pt>
                <c:pt idx="1">
                  <c:v>ОКТЯБРЬ 2022 г</c:v>
                </c:pt>
                <c:pt idx="2">
                  <c:v>НОЯБРЬ 2022 г</c:v>
                </c:pt>
                <c:pt idx="3">
                  <c:v>ДЕКАБРЬ 2022 г</c:v>
                </c:pt>
                <c:pt idx="4">
                  <c:v>ЯНВАРЬ 2023 г</c:v>
                </c:pt>
                <c:pt idx="5">
                  <c:v>ФЕВРАЛЬ 2023 г</c:v>
                </c:pt>
                <c:pt idx="6">
                  <c:v>МАРТ 2023 г</c:v>
                </c:pt>
                <c:pt idx="7">
                  <c:v>АПРЕЛЬ 2023 г</c:v>
                </c:pt>
                <c:pt idx="8">
                  <c:v>МАЙ 2023 г</c:v>
                </c:pt>
              </c:strCache>
            </c:strRef>
          </c:cat>
          <c:val>
            <c:numRef>
              <c:f>Лист1!$C$2:$C$11</c:f>
              <c:numCache>
                <c:formatCode>0%</c:formatCode>
                <c:ptCount val="10"/>
                <c:pt idx="0" formatCode="0.00%">
                  <c:v>0.85299999999999998</c:v>
                </c:pt>
                <c:pt idx="1">
                  <c:v>0</c:v>
                </c:pt>
                <c:pt idx="2" formatCode="0.00%">
                  <c:v>0</c:v>
                </c:pt>
                <c:pt idx="3" formatCode="0.00%">
                  <c:v>0</c:v>
                </c:pt>
                <c:pt idx="4" formatCode="0.00%">
                  <c:v>0</c:v>
                </c:pt>
                <c:pt idx="5">
                  <c:v>0</c:v>
                </c:pt>
                <c:pt idx="6" formatCode="0.00%">
                  <c:v>0</c:v>
                </c:pt>
                <c:pt idx="7" formatCode="0.00%">
                  <c:v>0</c:v>
                </c:pt>
                <c:pt idx="8" formatCode="0.00%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10F-4717-AC1A-31AC0DE145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630848"/>
        <c:axId val="141640832"/>
      </c:barChart>
      <c:catAx>
        <c:axId val="141630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 baseline="0"/>
            </a:pPr>
            <a:endParaRPr lang="ru-RU"/>
          </a:p>
        </c:txPr>
        <c:crossAx val="141640832"/>
        <c:crosses val="autoZero"/>
        <c:auto val="1"/>
        <c:lblAlgn val="ctr"/>
        <c:lblOffset val="50"/>
        <c:noMultiLvlLbl val="0"/>
      </c:catAx>
      <c:valAx>
        <c:axId val="14164083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416308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745496711884867"/>
          <c:y val="8.816108884617023E-2"/>
          <c:w val="0.75531146106736657"/>
          <c:h val="0.7940103320418281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13,7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13.7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30-43D2-9D62-FFFD29E542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7176832"/>
        <c:axId val="187178368"/>
        <c:axId val="0"/>
      </c:bar3DChart>
      <c:catAx>
        <c:axId val="1871768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178368"/>
        <c:crosses val="autoZero"/>
        <c:auto val="1"/>
        <c:lblAlgn val="ctr"/>
        <c:lblOffset val="100"/>
        <c:noMultiLvlLbl val="0"/>
      </c:catAx>
      <c:valAx>
        <c:axId val="187178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1768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881526777238032"/>
          <c:y val="4.7667424590081955E-2"/>
          <c:w val="0.76079467510288645"/>
          <c:h val="0.5887135156223894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1,5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6A-4C64-8653-6C75FD22FA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7194752"/>
        <c:axId val="187196544"/>
        <c:axId val="0"/>
      </c:bar3DChart>
      <c:catAx>
        <c:axId val="1871947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196544"/>
        <c:crosses val="autoZero"/>
        <c:auto val="1"/>
        <c:lblAlgn val="ctr"/>
        <c:lblOffset val="100"/>
        <c:noMultiLvlLbl val="0"/>
      </c:catAx>
      <c:valAx>
        <c:axId val="187196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194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951415040511244"/>
          <c:y val="3.0831228624715056E-2"/>
          <c:w val="0.76063077713112248"/>
          <c:h val="0.79554097105963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1,2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1.2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4B-46B1-9A93-D8AA3D07D0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7225216"/>
        <c:axId val="187226752"/>
        <c:axId val="0"/>
      </c:bar3DChart>
      <c:catAx>
        <c:axId val="187225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226752"/>
        <c:crosses val="autoZero"/>
        <c:auto val="1"/>
        <c:lblAlgn val="ctr"/>
        <c:lblOffset val="100"/>
        <c:noMultiLvlLbl val="0"/>
      </c:catAx>
      <c:valAx>
        <c:axId val="187226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225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519760967287419"/>
          <c:y val="3.5204855710476615E-2"/>
          <c:w val="0.77015809949330583"/>
          <c:h val="0.5928403788467947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10,1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10.1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D7-4AC2-B936-5F6E98B84F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7169408"/>
        <c:axId val="187498880"/>
        <c:axId val="0"/>
      </c:bar3DChart>
      <c:catAx>
        <c:axId val="187169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498880"/>
        <c:crosses val="autoZero"/>
        <c:auto val="1"/>
        <c:lblAlgn val="ctr"/>
        <c:lblOffset val="100"/>
        <c:noMultiLvlLbl val="0"/>
      </c:catAx>
      <c:valAx>
        <c:axId val="187498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1694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007560196279814"/>
          <c:y val="5.6417957835916063E-2"/>
          <c:w val="0.82992452207681933"/>
          <c:h val="0.824750256084265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4,6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4.5999999999999996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B9-402A-9B22-EA67A72D97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7517952"/>
        <c:axId val="187523840"/>
        <c:axId val="0"/>
      </c:bar3DChart>
      <c:catAx>
        <c:axId val="1875179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523840"/>
        <c:crosses val="autoZero"/>
        <c:auto val="1"/>
        <c:lblAlgn val="ctr"/>
        <c:lblOffset val="100"/>
        <c:noMultiLvlLbl val="0"/>
      </c:catAx>
      <c:valAx>
        <c:axId val="187523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5179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12010608048994"/>
          <c:y val="4.4861391929187575E-2"/>
          <c:w val="0.76641883271408173"/>
          <c:h val="0.4960415238258484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16,5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16.5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7-4302-94D6-7568B94E92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7454208"/>
        <c:axId val="187455744"/>
        <c:axId val="0"/>
      </c:bar3DChart>
      <c:catAx>
        <c:axId val="187454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455744"/>
        <c:crosses val="autoZero"/>
        <c:auto val="1"/>
        <c:lblAlgn val="ctr"/>
        <c:lblOffset val="100"/>
        <c:noMultiLvlLbl val="0"/>
      </c:catAx>
      <c:valAx>
        <c:axId val="187455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454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2,8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2.8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7-46A6-A273-91FA004829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7476224"/>
        <c:axId val="187478016"/>
        <c:axId val="0"/>
      </c:bar3DChart>
      <c:catAx>
        <c:axId val="187476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478016"/>
        <c:crosses val="autoZero"/>
        <c:auto val="1"/>
        <c:lblAlgn val="ctr"/>
        <c:lblOffset val="100"/>
        <c:noMultiLvlLbl val="0"/>
      </c:catAx>
      <c:valAx>
        <c:axId val="187478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476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1,48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1.48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47-4BF6-9780-35C26E1F40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7310080"/>
        <c:axId val="187311616"/>
        <c:axId val="0"/>
      </c:bar3DChart>
      <c:catAx>
        <c:axId val="187310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311616"/>
        <c:crosses val="autoZero"/>
        <c:auto val="1"/>
        <c:lblAlgn val="ctr"/>
        <c:lblOffset val="100"/>
        <c:noMultiLvlLbl val="0"/>
      </c:catAx>
      <c:valAx>
        <c:axId val="187311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3100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10,7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10.7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8B-4CC8-9ACB-A6D48A9A1D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7360768"/>
        <c:axId val="187362304"/>
        <c:axId val="0"/>
      </c:bar3DChart>
      <c:catAx>
        <c:axId val="187360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362304"/>
        <c:crosses val="autoZero"/>
        <c:auto val="1"/>
        <c:lblAlgn val="ctr"/>
        <c:lblOffset val="100"/>
        <c:noMultiLvlLbl val="0"/>
      </c:catAx>
      <c:valAx>
        <c:axId val="187362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360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3,8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3.8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94-4740-921C-D17E2F59C5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8073856"/>
        <c:axId val="188075392"/>
        <c:axId val="0"/>
      </c:bar3DChart>
      <c:catAx>
        <c:axId val="1880738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8075392"/>
        <c:crosses val="autoZero"/>
        <c:auto val="1"/>
        <c:lblAlgn val="ctr"/>
        <c:lblOffset val="100"/>
        <c:noMultiLvlLbl val="0"/>
      </c:catAx>
      <c:valAx>
        <c:axId val="1880753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80738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7377049180327884E-2"/>
          <c:y val="3.0042918454935813E-2"/>
          <c:w val="0.7482435597189695"/>
          <c:h val="0.8433476394849818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chemeClr val="accent1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30021288925855E-2"/>
                  <c:y val="-3.26609800557140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46B-4683-B6C6-9A4B597971BD}"/>
                </c:ext>
              </c:extLst>
            </c:dLbl>
            <c:dLbl>
              <c:idx val="1"/>
              <c:layout>
                <c:manualLayout>
                  <c:x val="2.5422600692015282E-2"/>
                  <c:y val="-2.28626860389997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46B-4683-B6C6-9A4B597971BD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6B-4683-B6C6-9A4B597971BD}"/>
            </c:ext>
          </c:extLst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hlink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1122387802756661E-2"/>
                  <c:y val="-5.2257568089142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46B-4683-B6C6-9A4B597971BD}"/>
                </c:ext>
              </c:extLst>
            </c:dLbl>
            <c:dLbl>
              <c:idx val="1"/>
              <c:layout>
                <c:manualLayout>
                  <c:x val="1.430021288925855E-2"/>
                  <c:y val="-4.24592740724283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46B-4683-B6C6-9A4B597971BD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46B-4683-B6C6-9A4B597971BD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2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30021288925855E-2"/>
                  <c:y val="-3.592707806128540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46B-4683-B6C6-9A4B597971BD}"/>
                </c:ext>
              </c:extLst>
            </c:dLbl>
            <c:dLbl>
              <c:idx val="1"/>
              <c:layout>
                <c:manualLayout>
                  <c:x val="2.2244775605513561E-2"/>
                  <c:y val="-2.939488205014258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46B-4683-B6C6-9A4B597971BD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46B-4683-B6C6-9A4B597971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63984896"/>
        <c:axId val="163986432"/>
        <c:axId val="0"/>
      </c:bar3DChart>
      <c:catAx>
        <c:axId val="163984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39864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3986432"/>
        <c:scaling>
          <c:orientation val="minMax"/>
        </c:scaling>
        <c:delete val="0"/>
        <c:axPos val="l"/>
        <c:majorGridlines>
          <c:spPr>
            <a:ln w="338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3984896"/>
        <c:crosses val="autoZero"/>
        <c:crossBetween val="between"/>
      </c:valAx>
      <c:spPr>
        <a:noFill/>
        <a:ln w="27108">
          <a:noFill/>
        </a:ln>
      </c:spPr>
    </c:plotArea>
    <c:legend>
      <c:legendPos val="r"/>
      <c:layout>
        <c:manualLayout>
          <c:xMode val="edge"/>
          <c:yMode val="edge"/>
          <c:x val="0.79466745937138161"/>
          <c:y val="0.38626598073465368"/>
          <c:w val="0.17681498829039918"/>
          <c:h val="0.22746781115879874"/>
        </c:manualLayout>
      </c:layout>
      <c:overlay val="0"/>
      <c:spPr>
        <a:noFill/>
        <a:ln w="3388">
          <a:solidFill>
            <a:schemeClr val="tx1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2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2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14,7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14.7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B4-4A5D-BA8B-9A47877B7A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7829632"/>
        <c:axId val="187839616"/>
        <c:axId val="0"/>
      </c:bar3DChart>
      <c:catAx>
        <c:axId val="1878296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839616"/>
        <c:crosses val="autoZero"/>
        <c:auto val="1"/>
        <c:lblAlgn val="ctr"/>
        <c:lblOffset val="100"/>
        <c:noMultiLvlLbl val="0"/>
      </c:catAx>
      <c:valAx>
        <c:axId val="187839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7829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30143408173633"/>
          <c:y val="5.8900408103014057E-2"/>
          <c:w val="0.9121284145037456"/>
          <c:h val="0.7763698858189028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3,3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3.3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D7-4D99-9477-850B98E730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8433536"/>
        <c:axId val="188435072"/>
        <c:axId val="0"/>
      </c:bar3DChart>
      <c:catAx>
        <c:axId val="188433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8435072"/>
        <c:crosses val="autoZero"/>
        <c:auto val="1"/>
        <c:lblAlgn val="ctr"/>
        <c:lblOffset val="100"/>
        <c:noMultiLvlLbl val="0"/>
      </c:catAx>
      <c:valAx>
        <c:axId val="188435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84335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008280214973141"/>
          <c:y val="6.2024315842064082E-2"/>
          <c:w val="0.77404418197725156"/>
          <c:h val="0.7698881849171224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1,25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1.25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467-A216-9DF5D3EC9E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8455552"/>
        <c:axId val="188457344"/>
        <c:axId val="0"/>
      </c:bar3DChart>
      <c:catAx>
        <c:axId val="188455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8457344"/>
        <c:crosses val="autoZero"/>
        <c:auto val="1"/>
        <c:lblAlgn val="ctr"/>
        <c:lblOffset val="100"/>
        <c:noMultiLvlLbl val="0"/>
      </c:catAx>
      <c:valAx>
        <c:axId val="188457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8455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10,4</c:v>
                </c:pt>
                <c:pt idx="1">
                  <c:v>май.00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10.4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8C-4275-9DF7-059B77CA06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8309888"/>
        <c:axId val="188311424"/>
        <c:axId val="0"/>
      </c:bar3DChart>
      <c:catAx>
        <c:axId val="188309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8311424"/>
        <c:crosses val="autoZero"/>
        <c:auto val="1"/>
        <c:lblAlgn val="ctr"/>
        <c:lblOffset val="100"/>
        <c:noMultiLvlLbl val="0"/>
      </c:catAx>
      <c:valAx>
        <c:axId val="188311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88309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737704918032787E-2"/>
          <c:y val="9.0725547955624264E-2"/>
          <c:w val="0.7482435597189695"/>
          <c:h val="0.782664908303092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chemeClr val="accent1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7994379944248125E-2"/>
                  <c:y val="-4.02144772117965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7C5-4426-ABF5-E0B62E066638}"/>
                </c:ext>
              </c:extLst>
            </c:dLbl>
            <c:dLbl>
              <c:idx val="1"/>
              <c:layout>
                <c:manualLayout>
                  <c:x val="1.9493911606268878E-2"/>
                  <c:y val="-3.5398215993622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7C5-4426-ABF5-E0B62E066638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C5-4426-ABF5-E0B62E066638}"/>
            </c:ext>
          </c:extLst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hlink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995316620206716E-2"/>
                  <c:y val="-2.680965147453084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7C5-4426-ABF5-E0B62E066638}"/>
                </c:ext>
              </c:extLst>
            </c:dLbl>
            <c:dLbl>
              <c:idx val="1"/>
              <c:layout>
                <c:manualLayout>
                  <c:x val="1.7994379944248125E-2"/>
                  <c:y val="-2.2755995995900356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7C5-4426-ABF5-E0B62E066638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7C5-4426-ABF5-E0B62E066638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2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549203825435151E-2"/>
                  <c:y val="-1.8766756032171681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7C5-4426-ABF5-E0B62E066638}"/>
                </c:ext>
              </c:extLst>
            </c:dLbl>
            <c:dLbl>
              <c:idx val="1"/>
              <c:layout>
                <c:manualLayout>
                  <c:x val="1.1996253296165504E-2"/>
                  <c:y val="-3.0341327994533891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7C5-4426-ABF5-E0B62E066638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7C5-4426-ABF5-E0B62E0666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63848192"/>
        <c:axId val="163849728"/>
        <c:axId val="0"/>
      </c:bar3DChart>
      <c:catAx>
        <c:axId val="163848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38497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3849728"/>
        <c:scaling>
          <c:orientation val="minMax"/>
        </c:scaling>
        <c:delete val="0"/>
        <c:axPos val="l"/>
        <c:majorGridlines>
          <c:spPr>
            <a:ln w="338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3848192"/>
        <c:crosses val="autoZero"/>
        <c:crossBetween val="between"/>
      </c:valAx>
      <c:spPr>
        <a:noFill/>
        <a:ln w="27108">
          <a:noFill/>
        </a:ln>
      </c:spPr>
    </c:plotArea>
    <c:legend>
      <c:legendPos val="r"/>
      <c:layout>
        <c:manualLayout>
          <c:xMode val="edge"/>
          <c:yMode val="edge"/>
          <c:x val="0.80050679447241946"/>
          <c:y val="0.38626600982868087"/>
          <c:w val="0.17681498829039927"/>
          <c:h val="0.22746781115879841"/>
        </c:manualLayout>
      </c:layout>
      <c:overlay val="0"/>
      <c:spPr>
        <a:noFill/>
        <a:ln w="3388">
          <a:solidFill>
            <a:schemeClr val="tx1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2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737704918032787E-2"/>
          <c:y val="3.0042918454935817E-2"/>
          <c:w val="0.7482435597189695"/>
          <c:h val="0.843347639484982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chemeClr val="accent1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0475319926874135E-2"/>
                  <c:y val="-2.680965147453084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043-4A0C-B91F-6C35CEE308F0}"/>
                </c:ext>
              </c:extLst>
            </c:dLbl>
            <c:dLbl>
              <c:idx val="1"/>
              <c:layout>
                <c:manualLayout>
                  <c:x val="2.0475319926874135E-2"/>
                  <c:y val="-2.680965147453084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043-4A0C-B91F-6C35CEE308F0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043-4A0C-B91F-6C35CEE308F0}"/>
            </c:ext>
          </c:extLst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hlink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0475319926874135E-2"/>
                  <c:y val="-3.4852546916890034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043-4A0C-B91F-6C35CEE308F0}"/>
                </c:ext>
              </c:extLst>
            </c:dLbl>
            <c:dLbl>
              <c:idx val="1"/>
              <c:layout>
                <c:manualLayout>
                  <c:x val="2.9250457038391225E-2"/>
                  <c:y val="-3.2171581769436998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043-4A0C-B91F-6C35CEE308F0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043-4A0C-B91F-6C35CEE308F0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2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1937842778793664E-2"/>
                  <c:y val="-2.9490616621984038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043-4A0C-B91F-6C35CEE308F0}"/>
                </c:ext>
              </c:extLst>
            </c:dLbl>
            <c:dLbl>
              <c:idx val="1"/>
              <c:layout>
                <c:manualLayout>
                  <c:x val="3.9488117001828325E-2"/>
                  <c:y val="-2.680965147453084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043-4A0C-B91F-6C35CEE308F0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043-4A0C-B91F-6C35CEE308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64047872"/>
        <c:axId val="164078336"/>
        <c:axId val="0"/>
      </c:bar3DChart>
      <c:catAx>
        <c:axId val="164047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40783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4078336"/>
        <c:scaling>
          <c:orientation val="minMax"/>
        </c:scaling>
        <c:delete val="0"/>
        <c:axPos val="l"/>
        <c:majorGridlines>
          <c:spPr>
            <a:ln w="338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4047872"/>
        <c:crosses val="autoZero"/>
        <c:crossBetween val="between"/>
      </c:valAx>
      <c:spPr>
        <a:noFill/>
        <a:ln w="27108">
          <a:noFill/>
        </a:ln>
      </c:spPr>
    </c:plotArea>
    <c:legend>
      <c:legendPos val="r"/>
      <c:layout>
        <c:manualLayout>
          <c:xMode val="edge"/>
          <c:yMode val="edge"/>
          <c:x val="0.79802582446847192"/>
          <c:y val="0.3916280002533209"/>
          <c:w val="0.17681498829039927"/>
          <c:h val="0.22746781115879841"/>
        </c:manualLayout>
      </c:layout>
      <c:overlay val="0"/>
      <c:spPr>
        <a:noFill/>
        <a:ln w="3388">
          <a:solidFill>
            <a:schemeClr val="tx1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2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737704918032787E-2"/>
          <c:y val="0.11273458445040258"/>
          <c:w val="0.69120511307201771"/>
          <c:h val="0.7950902450866564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chemeClr val="accent1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7550274223034741E-2"/>
                  <c:y val="-4.2895442359249414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59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2C7-4FA8-8EF1-138AD0996392}"/>
                </c:ext>
              </c:extLst>
            </c:dLbl>
            <c:dLbl>
              <c:idx val="1"/>
              <c:layout>
                <c:manualLayout>
                  <c:x val="2.7787934186471828E-2"/>
                  <c:y val="-3.217158176943701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2C7-4FA8-8EF1-138AD0996392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C7-4FA8-8EF1-138AD0996392}"/>
            </c:ext>
          </c:extLst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hlink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9012797074954301E-2"/>
                  <c:y val="-2.1447721179624832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37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2C7-4FA8-8EF1-138AD0996392}"/>
                </c:ext>
              </c:extLst>
            </c:dLbl>
            <c:dLbl>
              <c:idx val="1"/>
              <c:layout>
                <c:manualLayout>
                  <c:x val="1.7550274223034741E-2"/>
                  <c:y val="-5.0938337801608911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2C7-4FA8-8EF1-138AD0996392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2C7-4FA8-8EF1-138AD0996392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2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0475319926874135E-2"/>
                  <c:y val="-2.680965147453084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42C7-4FA8-8EF1-138AD0996392}"/>
                </c:ext>
              </c:extLst>
            </c:dLbl>
            <c:dLbl>
              <c:idx val="1"/>
              <c:layout>
                <c:manualLayout>
                  <c:x val="2.3400365630712992E-2"/>
                  <c:y val="-2.680965147453084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2C7-4FA8-8EF1-138AD0996392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2C7-4FA8-8EF1-138AD09963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64550144"/>
        <c:axId val="164551680"/>
        <c:axId val="0"/>
      </c:bar3DChart>
      <c:catAx>
        <c:axId val="164550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45516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4551680"/>
        <c:scaling>
          <c:orientation val="minMax"/>
        </c:scaling>
        <c:delete val="0"/>
        <c:axPos val="l"/>
        <c:majorGridlines>
          <c:spPr>
            <a:ln w="338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4550144"/>
        <c:crosses val="autoZero"/>
        <c:crossBetween val="between"/>
      </c:valAx>
      <c:spPr>
        <a:noFill/>
        <a:ln w="27108">
          <a:noFill/>
        </a:ln>
      </c:spPr>
    </c:plotArea>
    <c:legend>
      <c:legendPos val="r"/>
      <c:layout>
        <c:manualLayout>
          <c:xMode val="edge"/>
          <c:yMode val="edge"/>
          <c:x val="0.75707518461472301"/>
          <c:y val="0.3916280002533209"/>
          <c:w val="0.17681498829039927"/>
          <c:h val="0.22746781115879841"/>
        </c:manualLayout>
      </c:layout>
      <c:overlay val="0"/>
      <c:spPr>
        <a:noFill/>
        <a:ln w="3388">
          <a:solidFill>
            <a:schemeClr val="tx1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2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7377049180327884E-2"/>
          <c:y val="3.0042918454935817E-2"/>
          <c:w val="0.7482435597189695"/>
          <c:h val="0.843347639484982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chemeClr val="accent1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0237659963436929E-2"/>
                  <c:y val="-2.9490616621984038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85F-4663-9A00-F888A904F25F}"/>
                </c:ext>
              </c:extLst>
            </c:dLbl>
            <c:dLbl>
              <c:idx val="1"/>
              <c:layout>
                <c:manualLayout>
                  <c:x val="1.7550274223034745E-2"/>
                  <c:y val="-3.485254691689009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85F-4663-9A00-F888A904F25F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5F-4663-9A00-F888A904F25F}"/>
            </c:ext>
          </c:extLst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hlink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9012797074954301E-2"/>
                  <c:y val="-2.9490616621984038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85F-4663-9A00-F888A904F25F}"/>
                </c:ext>
              </c:extLst>
            </c:dLbl>
            <c:dLbl>
              <c:idx val="1"/>
              <c:layout>
                <c:manualLayout>
                  <c:x val="1.9012797074954301E-2"/>
                  <c:y val="-4.0214477211796523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85F-4663-9A00-F888A904F25F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85F-4663-9A00-F888A904F25F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2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0475319926874146E-2"/>
                  <c:y val="-4.2895442359249469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85F-4663-9A00-F888A904F25F}"/>
                </c:ext>
              </c:extLst>
            </c:dLbl>
            <c:dLbl>
              <c:idx val="1"/>
              <c:layout>
                <c:manualLayout>
                  <c:x val="2.0475319926874146E-2"/>
                  <c:y val="-2.6809651474530852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85F-4663-9A00-F888A904F25F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85F-4663-9A00-F888A904F2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64323712"/>
        <c:axId val="164325248"/>
        <c:axId val="0"/>
      </c:bar3DChart>
      <c:catAx>
        <c:axId val="164323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43252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4325248"/>
        <c:scaling>
          <c:orientation val="minMax"/>
        </c:scaling>
        <c:delete val="0"/>
        <c:axPos val="l"/>
        <c:majorGridlines>
          <c:spPr>
            <a:ln w="338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4323712"/>
        <c:crosses val="autoZero"/>
        <c:crossBetween val="between"/>
      </c:valAx>
      <c:spPr>
        <a:noFill/>
        <a:ln w="27108">
          <a:noFill/>
        </a:ln>
      </c:spPr>
    </c:plotArea>
    <c:legend>
      <c:legendPos val="r"/>
      <c:layout>
        <c:manualLayout>
          <c:xMode val="edge"/>
          <c:yMode val="edge"/>
          <c:x val="0.8185011709601876"/>
          <c:y val="0.38626609442060222"/>
          <c:w val="0.17681498829039927"/>
          <c:h val="0.22746781115879844"/>
        </c:manualLayout>
      </c:layout>
      <c:overlay val="0"/>
      <c:spPr>
        <a:noFill/>
        <a:ln w="3388">
          <a:solidFill>
            <a:schemeClr val="tx1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2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invertIfNegative val="0"/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2,6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F10-44AA-8B2D-5D7349E4CED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Посещаемость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Физическая подготовленность</c:v>
                </c:pt>
                <c:pt idx="4">
                  <c:v>Интеллектуальное развитие</c:v>
                </c:pt>
                <c:pt idx="5">
                  <c:v>Статистическая координация и выносливость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2.5</c:v>
                </c:pt>
                <c:pt idx="1">
                  <c:v>2.5</c:v>
                </c:pt>
                <c:pt idx="2">
                  <c:v>2.6</c:v>
                </c:pt>
                <c:pt idx="3">
                  <c:v>2.6</c:v>
                </c:pt>
                <c:pt idx="4">
                  <c:v>2.7</c:v>
                </c:pt>
                <c:pt idx="5">
                  <c:v>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10-44AA-8B2D-5D7349E4CED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Посещаемость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Физическая подготовленность</c:v>
                </c:pt>
                <c:pt idx="4">
                  <c:v>Интеллектуальное развитие</c:v>
                </c:pt>
                <c:pt idx="5">
                  <c:v>Статистическая координация и выносливость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4F-460D-814F-CDD6394E2A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2145408"/>
        <c:axId val="162146944"/>
      </c:barChart>
      <c:catAx>
        <c:axId val="16214540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62146944"/>
        <c:crosses val="autoZero"/>
        <c:auto val="1"/>
        <c:lblAlgn val="ctr"/>
        <c:lblOffset val="100"/>
        <c:noMultiLvlLbl val="0"/>
      </c:catAx>
      <c:valAx>
        <c:axId val="1621469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621454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invertIfNegative val="0"/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2,6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F10-44AA-8B2D-5D7349E4CED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Мышечная сила </c:v>
                </c:pt>
                <c:pt idx="1">
                  <c:v>Динамическая координация и согласованность</c:v>
                </c:pt>
                <c:pt idx="2">
                  <c:v>Развитие психических процессов и коммуникативных качеств</c:v>
                </c:pt>
                <c:pt idx="3">
                  <c:v>Танцевальная композиция </c:v>
                </c:pt>
                <c:pt idx="4">
                  <c:v>Ритмическая композиция </c:v>
                </c:pt>
                <c:pt idx="5">
                  <c:v>Пластика</c:v>
                </c:pt>
                <c:pt idx="6">
                  <c:v>Ритмическая разминка 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2.5</c:v>
                </c:pt>
                <c:pt idx="1">
                  <c:v>2.4</c:v>
                </c:pt>
                <c:pt idx="2">
                  <c:v>2.2999999999999998</c:v>
                </c:pt>
                <c:pt idx="3">
                  <c:v>2.2999999999999998</c:v>
                </c:pt>
                <c:pt idx="4">
                  <c:v>2.5</c:v>
                </c:pt>
                <c:pt idx="5">
                  <c:v>2.4</c:v>
                </c:pt>
                <c:pt idx="6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10-44AA-8B2D-5D7349E4CED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Мышечная сила </c:v>
                </c:pt>
                <c:pt idx="1">
                  <c:v>Динамическая координация и согласованность</c:v>
                </c:pt>
                <c:pt idx="2">
                  <c:v>Развитие психических процессов и коммуникативных качеств</c:v>
                </c:pt>
                <c:pt idx="3">
                  <c:v>Танцевальная композиция </c:v>
                </c:pt>
                <c:pt idx="4">
                  <c:v>Ритмическая композиция </c:v>
                </c:pt>
                <c:pt idx="5">
                  <c:v>Пластика</c:v>
                </c:pt>
                <c:pt idx="6">
                  <c:v>Ритмическая разминка 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4F-460D-814F-CDD6394E2A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266880"/>
        <c:axId val="134268416"/>
      </c:barChart>
      <c:catAx>
        <c:axId val="1342668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34268416"/>
        <c:crosses val="autoZero"/>
        <c:auto val="1"/>
        <c:lblAlgn val="ctr"/>
        <c:lblOffset val="100"/>
        <c:noMultiLvlLbl val="0"/>
      </c:catAx>
      <c:valAx>
        <c:axId val="1342684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42668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A3283-15C6-4B45-8140-2B32D2198370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2D010-C461-4244-BC91-4B34AA91F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650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552E-6A4E-4820-AE38-A9F634D20F89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4AA4-60D2-4176-9041-9D8055C36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552E-6A4E-4820-AE38-A9F634D20F89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4AA4-60D2-4176-9041-9D8055C3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552E-6A4E-4820-AE38-A9F634D20F89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4AA4-60D2-4176-9041-9D8055C3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552E-6A4E-4820-AE38-A9F634D20F89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4AA4-60D2-4176-9041-9D8055C36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552E-6A4E-4820-AE38-A9F634D20F89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4AA4-60D2-4176-9041-9D8055C3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552E-6A4E-4820-AE38-A9F634D20F89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4AA4-60D2-4176-9041-9D8055C36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552E-6A4E-4820-AE38-A9F634D20F89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4AA4-60D2-4176-9041-9D8055C36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552E-6A4E-4820-AE38-A9F634D20F89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4AA4-60D2-4176-9041-9D8055C3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552E-6A4E-4820-AE38-A9F634D20F89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4AA4-60D2-4176-9041-9D8055C3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552E-6A4E-4820-AE38-A9F634D20F89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4AA4-60D2-4176-9041-9D8055C3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552E-6A4E-4820-AE38-A9F634D20F89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4AA4-60D2-4176-9041-9D8055C36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3F552E-6A4E-4820-AE38-A9F634D20F89}" type="datetimeFigureOut">
              <a:rPr lang="ru-RU" smtClean="0"/>
              <a:pPr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374AA4-60D2-4176-9041-9D8055C36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8.xml"/><Relationship Id="rId5" Type="http://schemas.openxmlformats.org/officeDocument/2006/relationships/chart" Target="../charts/chart17.xml"/><Relationship Id="rId4" Type="http://schemas.openxmlformats.org/officeDocument/2006/relationships/chart" Target="../charts/char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8.xml"/><Relationship Id="rId5" Type="http://schemas.openxmlformats.org/officeDocument/2006/relationships/chart" Target="../charts/chart27.xml"/><Relationship Id="rId4" Type="http://schemas.openxmlformats.org/officeDocument/2006/relationships/chart" Target="../charts/char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3.xml"/><Relationship Id="rId5" Type="http://schemas.openxmlformats.org/officeDocument/2006/relationships/chart" Target="../charts/chart32.xml"/><Relationship Id="rId4" Type="http://schemas.openxmlformats.org/officeDocument/2006/relationships/chart" Target="../charts/char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634" y="116632"/>
            <a:ext cx="8424936" cy="1547576"/>
          </a:xfrm>
        </p:spPr>
        <p:txBody>
          <a:bodyPr/>
          <a:lstStyle/>
          <a:p>
            <a:pPr algn="ctr">
              <a:buNone/>
            </a:pP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ФГБДОУ «Центр развития ребенка – детский сад № 1387»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УДПРФ </a:t>
            </a:r>
            <a:b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развития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(начало года)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– 2023 уч.г.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Фомичева Олеся Юрьевна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высшая категория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Леся\Desktop\ФОТО ФИЗ-РА НА УЛИЦЕ 4 группа сентябрь 3 22\IMG_687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6"/>
          <a:stretch/>
        </p:blipFill>
        <p:spPr bwMode="auto">
          <a:xfrm rot="5400000">
            <a:off x="2051720" y="1556792"/>
            <a:ext cx="4608512" cy="54726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26394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1214414" y="44624"/>
            <a:ext cx="7174010" cy="1728192"/>
          </a:xfrm>
        </p:spPr>
        <p:txBody>
          <a:bodyPr>
            <a:normAutofit fontScale="85000" lnSpcReduction="20000"/>
          </a:bodyPr>
          <a:lstStyle/>
          <a:p>
            <a:pPr marL="45720" indent="0" algn="ctr">
              <a:lnSpc>
                <a:spcPct val="130000"/>
              </a:lnSpc>
              <a:buNone/>
            </a:pPr>
            <a:r>
              <a:rPr lang="ru-RU" altLang="ru-RU" b="1" dirty="0"/>
              <a:t>Диагностика освоения программы </a:t>
            </a:r>
            <a:r>
              <a:rPr lang="ru-RU" altLang="ru-RU" b="1" dirty="0" err="1"/>
              <a:t>Т.Э.Токаевой</a:t>
            </a:r>
            <a:r>
              <a:rPr lang="ru-RU" altLang="ru-RU" b="1" dirty="0"/>
              <a:t> </a:t>
            </a:r>
          </a:p>
          <a:p>
            <a:pPr marL="45720" indent="0" algn="ctr">
              <a:lnSpc>
                <a:spcPct val="130000"/>
              </a:lnSpc>
              <a:buNone/>
            </a:pPr>
            <a:r>
              <a:rPr lang="ru-RU" altLang="ru-RU" b="1" dirty="0"/>
              <a:t>«Будь здоров, дошкольник» </a:t>
            </a:r>
            <a:br>
              <a:rPr lang="ru-RU" altLang="ru-RU" b="1" dirty="0"/>
            </a:br>
            <a:r>
              <a:rPr lang="ru-RU" altLang="ru-RU" b="1" dirty="0"/>
              <a:t>по направлению «Физическое развитие» </a:t>
            </a:r>
            <a:r>
              <a:rPr lang="ru-RU" altLang="ru-RU" b="1" dirty="0" smtClean="0"/>
              <a:t>2022-2023 </a:t>
            </a:r>
            <a:r>
              <a:rPr lang="ru-RU" altLang="ru-RU" b="1" dirty="0"/>
              <a:t>г. </a:t>
            </a:r>
          </a:p>
          <a:p>
            <a:pPr algn="ctr">
              <a:buNone/>
            </a:pPr>
            <a:r>
              <a:rPr lang="ru-RU" altLang="ru-RU" sz="1600" b="1" dirty="0" smtClean="0">
                <a:solidFill>
                  <a:srgbClr val="FF0066"/>
                </a:solidFill>
              </a:rPr>
              <a:t>в </a:t>
            </a:r>
            <a:r>
              <a:rPr lang="ru-RU" altLang="ru-RU" sz="1600" b="1" dirty="0">
                <a:solidFill>
                  <a:srgbClr val="FF0066"/>
                </a:solidFill>
              </a:rPr>
              <a:t>группе </a:t>
            </a:r>
            <a:r>
              <a:rPr lang="ru-RU" altLang="ru-RU" sz="1600" b="1" dirty="0" smtClean="0">
                <a:solidFill>
                  <a:srgbClr val="FF0066"/>
                </a:solidFill>
              </a:rPr>
              <a:t>№4</a:t>
            </a:r>
          </a:p>
          <a:p>
            <a:pPr algn="ctr">
              <a:buNone/>
            </a:pPr>
            <a:r>
              <a:rPr lang="ru-RU" altLang="ru-RU" sz="1600" b="1" dirty="0" smtClean="0">
                <a:solidFill>
                  <a:srgbClr val="FF0066"/>
                </a:solidFill>
              </a:rPr>
              <a:t>(начало года)</a:t>
            </a:r>
            <a:endParaRPr lang="ru-RU" altLang="ru-RU" sz="2000" b="1" dirty="0">
              <a:solidFill>
                <a:srgbClr val="FF0066"/>
              </a:solidFill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5259302"/>
              </p:ext>
            </p:extLst>
          </p:nvPr>
        </p:nvGraphicFramePr>
        <p:xfrm>
          <a:off x="214282" y="1571612"/>
          <a:ext cx="8683625" cy="473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1142976" y="44624"/>
            <a:ext cx="7101432" cy="1598426"/>
          </a:xfrm>
        </p:spPr>
        <p:txBody>
          <a:bodyPr>
            <a:normAutofit fontScale="77500" lnSpcReduction="20000"/>
          </a:bodyPr>
          <a:lstStyle/>
          <a:p>
            <a:pPr marL="45720" indent="0" algn="ctr">
              <a:lnSpc>
                <a:spcPct val="130000"/>
              </a:lnSpc>
              <a:buNone/>
            </a:pPr>
            <a:r>
              <a:rPr lang="ru-RU" altLang="ru-RU" b="1" dirty="0"/>
              <a:t>Диагностика освоения программы </a:t>
            </a:r>
            <a:r>
              <a:rPr lang="ru-RU" altLang="ru-RU" b="1" dirty="0" err="1"/>
              <a:t>Т.Э.Токаевой</a:t>
            </a:r>
            <a:r>
              <a:rPr lang="ru-RU" altLang="ru-RU" b="1" dirty="0"/>
              <a:t> </a:t>
            </a:r>
          </a:p>
          <a:p>
            <a:pPr marL="45720" indent="0" algn="ctr">
              <a:lnSpc>
                <a:spcPct val="130000"/>
              </a:lnSpc>
              <a:buNone/>
            </a:pPr>
            <a:r>
              <a:rPr lang="ru-RU" altLang="ru-RU" b="1" dirty="0"/>
              <a:t>«Будь здоров, дошкольник» </a:t>
            </a:r>
            <a:br>
              <a:rPr lang="ru-RU" altLang="ru-RU" b="1" dirty="0"/>
            </a:br>
            <a:r>
              <a:rPr lang="ru-RU" altLang="ru-RU" b="1" dirty="0"/>
              <a:t>по направлению «Физическое развитие» </a:t>
            </a:r>
            <a:r>
              <a:rPr lang="ru-RU" altLang="ru-RU" b="1" dirty="0" smtClean="0"/>
              <a:t>2022-2023 </a:t>
            </a:r>
            <a:r>
              <a:rPr lang="ru-RU" altLang="ru-RU" b="1" dirty="0"/>
              <a:t>г.</a:t>
            </a:r>
          </a:p>
          <a:p>
            <a:pPr algn="ctr">
              <a:buNone/>
            </a:pPr>
            <a:r>
              <a:rPr lang="ru-RU" altLang="ru-RU" sz="1500" b="1" dirty="0" smtClean="0">
                <a:solidFill>
                  <a:srgbClr val="FF0066"/>
                </a:solidFill>
              </a:rPr>
              <a:t>в </a:t>
            </a:r>
            <a:r>
              <a:rPr lang="ru-RU" altLang="ru-RU" sz="1500" b="1" dirty="0">
                <a:solidFill>
                  <a:srgbClr val="FF0066"/>
                </a:solidFill>
              </a:rPr>
              <a:t>группе  </a:t>
            </a:r>
            <a:r>
              <a:rPr lang="ru-RU" altLang="ru-RU" sz="1500" b="1" dirty="0" smtClean="0">
                <a:solidFill>
                  <a:srgbClr val="FF0066"/>
                </a:solidFill>
              </a:rPr>
              <a:t>№5</a:t>
            </a:r>
          </a:p>
          <a:p>
            <a:pPr algn="ctr">
              <a:buNone/>
            </a:pPr>
            <a:r>
              <a:rPr lang="ru-RU" altLang="ru-RU" sz="1500" b="1" dirty="0" smtClean="0">
                <a:solidFill>
                  <a:srgbClr val="FF0066"/>
                </a:solidFill>
              </a:rPr>
              <a:t>(начало года)</a:t>
            </a:r>
            <a:endParaRPr lang="ru-RU" altLang="ru-RU" sz="2000" b="1" dirty="0">
              <a:solidFill>
                <a:srgbClr val="FF0066"/>
              </a:solidFill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394939"/>
              </p:ext>
            </p:extLst>
          </p:nvPr>
        </p:nvGraphicFramePr>
        <p:xfrm>
          <a:off x="230188" y="1808163"/>
          <a:ext cx="8683625" cy="473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214282" y="1676400"/>
          <a:ext cx="8554870" cy="4982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sz="quarter" idx="4294967295"/>
          </p:nvPr>
        </p:nvSpPr>
        <p:spPr>
          <a:xfrm>
            <a:off x="251520" y="116632"/>
            <a:ext cx="8640960" cy="12961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ДВИГАТЕЛЬНОГО РАЗВИТИЯ </a:t>
            </a:r>
            <a:endParaRPr lang="ru-RU" sz="2000" b="1" i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физкультурных занятиях -   подвижные игры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(методика Н.Ф. Комаровой) 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старшая группа 2022-2023 год</a:t>
            </a:r>
          </a:p>
        </p:txBody>
      </p:sp>
    </p:spTree>
    <p:extLst>
      <p:ext uri="{BB962C8B-B14F-4D97-AF65-F5344CB8AC3E}">
        <p14:creationId xmlns:p14="http://schemas.microsoft.com/office/powerpoint/2010/main" val="3416712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179512" y="1484784"/>
          <a:ext cx="871296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sz="quarter" idx="4294967295"/>
          </p:nvPr>
        </p:nvSpPr>
        <p:spPr>
          <a:xfrm>
            <a:off x="152400" y="116632"/>
            <a:ext cx="8839200" cy="12961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ДВИГАТЕЛЬНОГО РАЗВИТИЯ 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Игрового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стретчинга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работе с детьми дошкольного возраста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А.Г.Назаровой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«Игровой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/>
              <a:t>.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старше-подготовительная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2022-2023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год(начало года)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007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16632"/>
            <a:ext cx="8548718" cy="747697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Диагностика физического развития детей 2 младшей группы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(1 группа)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2022 – 2023 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1285860"/>
            <a:ext cx="19288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+mj-lt"/>
                <a:ea typeface="+mj-ea"/>
                <a:cs typeface="+mj-cs"/>
              </a:rPr>
              <a:t>Диагностика физического развития </a:t>
            </a:r>
            <a:endParaRPr lang="ru-RU" sz="11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ru-RU" sz="1100" dirty="0" smtClean="0">
                <a:latin typeface="+mj-lt"/>
                <a:ea typeface="+mj-ea"/>
                <a:cs typeface="+mj-cs"/>
              </a:rPr>
              <a:t>детей </a:t>
            </a:r>
            <a:r>
              <a:rPr lang="ru-RU" sz="1100" dirty="0">
                <a:latin typeface="+mj-lt"/>
                <a:ea typeface="+mj-ea"/>
                <a:cs typeface="+mj-cs"/>
              </a:rPr>
              <a:t>2 младшей группы </a:t>
            </a:r>
            <a:endParaRPr lang="ru-RU" sz="11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ru-RU" sz="1100" dirty="0" smtClean="0">
                <a:latin typeface="+mj-lt"/>
                <a:ea typeface="+mj-ea"/>
                <a:cs typeface="+mj-cs"/>
              </a:rPr>
              <a:t>МЕТАНИЕ</a:t>
            </a:r>
            <a:endParaRPr lang="ru-RU" sz="11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2983053"/>
              </p:ext>
            </p:extLst>
          </p:nvPr>
        </p:nvGraphicFramePr>
        <p:xfrm>
          <a:off x="90428" y="2224579"/>
          <a:ext cx="2251010" cy="3508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6826631"/>
              </p:ext>
            </p:extLst>
          </p:nvPr>
        </p:nvGraphicFramePr>
        <p:xfrm>
          <a:off x="2500298" y="2285992"/>
          <a:ext cx="1714512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4572000" y="1285860"/>
            <a:ext cx="16430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 smtClean="0">
                <a:latin typeface="+mj-lt"/>
                <a:ea typeface="+mj-ea"/>
                <a:cs typeface="+mj-cs"/>
              </a:rPr>
              <a:t>Диагностика физического развития детей 2 младшей группы</a:t>
            </a:r>
            <a:br>
              <a:rPr lang="ru-RU" sz="1100" dirty="0" smtClean="0">
                <a:latin typeface="+mj-lt"/>
                <a:ea typeface="+mj-ea"/>
                <a:cs typeface="+mj-cs"/>
              </a:rPr>
            </a:br>
            <a:r>
              <a:rPr lang="ru-RU" sz="1100" dirty="0" smtClean="0">
                <a:latin typeface="+mj-lt"/>
                <a:ea typeface="+mj-ea"/>
                <a:cs typeface="+mj-cs"/>
              </a:rPr>
              <a:t>ПРЫЖКИ В ДЛИНУ С МЕСТА</a:t>
            </a:r>
            <a:endParaRPr lang="ru-RU" sz="11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2940387"/>
              </p:ext>
            </p:extLst>
          </p:nvPr>
        </p:nvGraphicFramePr>
        <p:xfrm>
          <a:off x="4644008" y="2428860"/>
          <a:ext cx="1714512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6715140" y="1285860"/>
            <a:ext cx="19716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+mj-lt"/>
                <a:ea typeface="+mj-ea"/>
                <a:cs typeface="+mj-cs"/>
              </a:rPr>
              <a:t>Диагностика физического </a:t>
            </a:r>
            <a:r>
              <a:rPr lang="ru-RU" sz="1100" dirty="0" smtClean="0">
                <a:latin typeface="+mj-lt"/>
                <a:ea typeface="+mj-ea"/>
                <a:cs typeface="+mj-cs"/>
              </a:rPr>
              <a:t>развития</a:t>
            </a:r>
          </a:p>
          <a:p>
            <a:pPr algn="ctr"/>
            <a:r>
              <a:rPr lang="ru-RU" sz="11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1100" dirty="0">
                <a:latin typeface="+mj-lt"/>
                <a:ea typeface="+mj-ea"/>
                <a:cs typeface="+mj-cs"/>
              </a:rPr>
              <a:t>детей 2 младшей группы </a:t>
            </a:r>
            <a:endParaRPr lang="ru-RU" sz="11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ru-RU" sz="1100" dirty="0" smtClean="0">
                <a:latin typeface="+mj-lt"/>
                <a:ea typeface="+mj-ea"/>
                <a:cs typeface="+mj-cs"/>
              </a:rPr>
              <a:t>ГИБКОСТЬ</a:t>
            </a:r>
            <a:endParaRPr lang="ru-RU" sz="11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7129998"/>
              </p:ext>
            </p:extLst>
          </p:nvPr>
        </p:nvGraphicFramePr>
        <p:xfrm>
          <a:off x="6876256" y="2348880"/>
          <a:ext cx="1993836" cy="2828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Заголовок 1"/>
          <p:cNvSpPr txBox="1">
            <a:spLocks/>
          </p:cNvSpPr>
          <p:nvPr/>
        </p:nvSpPr>
        <p:spPr>
          <a:xfrm>
            <a:off x="251520" y="1370981"/>
            <a:ext cx="1928826" cy="768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 smtClean="0">
                <a:latin typeface="+mj-lt"/>
                <a:ea typeface="+mj-ea"/>
                <a:cs typeface="+mj-cs"/>
              </a:rPr>
              <a:t>младшей</a:t>
            </a:r>
            <a:r>
              <a:rPr kumimoji="0" lang="en-US" sz="1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группы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62687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258204" cy="642942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Диагностика физического развития детей средней группы( 2 группа)</a:t>
            </a:r>
            <a:b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2022-2023 г.</a:t>
            </a: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504" y="1196752"/>
            <a:ext cx="1928826" cy="768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средней</a:t>
            </a:r>
            <a:r>
              <a:rPr kumimoji="0" lang="en-US" sz="1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группы</a:t>
            </a:r>
            <a:r>
              <a:rPr kumimoji="0" lang="ru-RU" sz="1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000108"/>
            <a:ext cx="178595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+mj-lt"/>
                <a:ea typeface="+mj-ea"/>
                <a:cs typeface="+mj-cs"/>
              </a:rPr>
              <a:t>Диагностика</a:t>
            </a:r>
            <a:r>
              <a:rPr lang="ru-RU" sz="1400" dirty="0"/>
              <a:t> </a:t>
            </a:r>
            <a:r>
              <a:rPr lang="ru-RU" sz="1100" dirty="0">
                <a:latin typeface="+mj-lt"/>
                <a:ea typeface="+mj-ea"/>
                <a:cs typeface="+mj-cs"/>
              </a:rPr>
              <a:t>физического развития детей средней группы </a:t>
            </a:r>
            <a:r>
              <a:rPr lang="ru-RU" sz="1100" dirty="0" smtClean="0">
                <a:latin typeface="+mj-lt"/>
                <a:ea typeface="+mj-ea"/>
                <a:cs typeface="+mj-cs"/>
              </a:rPr>
              <a:t>БЕГ </a:t>
            </a:r>
            <a:r>
              <a:rPr lang="ru-RU" sz="1100" dirty="0">
                <a:latin typeface="+mj-lt"/>
                <a:ea typeface="+mj-ea"/>
                <a:cs typeface="+mj-cs"/>
              </a:rPr>
              <a:t>30 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9051198"/>
              </p:ext>
            </p:extLst>
          </p:nvPr>
        </p:nvGraphicFramePr>
        <p:xfrm>
          <a:off x="107504" y="1898754"/>
          <a:ext cx="1565831" cy="2316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278055"/>
              </p:ext>
            </p:extLst>
          </p:nvPr>
        </p:nvGraphicFramePr>
        <p:xfrm>
          <a:off x="3321834" y="1815716"/>
          <a:ext cx="1754221" cy="2540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5357818" y="857232"/>
            <a:ext cx="17145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 smtClean="0">
                <a:latin typeface="+mj-lt"/>
                <a:ea typeface="+mj-ea"/>
                <a:cs typeface="+mj-cs"/>
              </a:rPr>
              <a:t>Диагностика физического развития детей средней группы </a:t>
            </a:r>
            <a:endParaRPr lang="en-US" sz="11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 smtClean="0">
                <a:latin typeface="+mj-lt"/>
                <a:ea typeface="+mj-ea"/>
                <a:cs typeface="+mj-cs"/>
              </a:rPr>
              <a:t>БРОСОК НАБИВНОГО МЯЧА (1 кг.)</a:t>
            </a:r>
            <a:endParaRPr lang="ru-RU" sz="11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8292023"/>
              </p:ext>
            </p:extLst>
          </p:nvPr>
        </p:nvGraphicFramePr>
        <p:xfrm>
          <a:off x="5429256" y="2000240"/>
          <a:ext cx="1571636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236296" y="2924944"/>
            <a:ext cx="171451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физического развития детей средней группы </a:t>
            </a:r>
            <a:endParaRPr lang="en-US" sz="1100" dirty="0" smtClean="0"/>
          </a:p>
          <a:p>
            <a:pPr algn="ctr"/>
            <a:r>
              <a:rPr lang="ru-RU" sz="1100" dirty="0" smtClean="0"/>
              <a:t>ПРЫЖОК </a:t>
            </a:r>
            <a:r>
              <a:rPr lang="ru-RU" sz="1100" dirty="0"/>
              <a:t>В ДЛИНУ С МЕСТА</a:t>
            </a:r>
          </a:p>
        </p:txBody>
      </p: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9512814"/>
              </p:ext>
            </p:extLst>
          </p:nvPr>
        </p:nvGraphicFramePr>
        <p:xfrm>
          <a:off x="7079138" y="4032940"/>
          <a:ext cx="1643074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1475656" y="3284984"/>
            <a:ext cx="1857388" cy="929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средней группы 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ГИБКОСТЬ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5150511"/>
              </p:ext>
            </p:extLst>
          </p:nvPr>
        </p:nvGraphicFramePr>
        <p:xfrm>
          <a:off x="1560616" y="4214790"/>
          <a:ext cx="1785950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778434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16632"/>
            <a:ext cx="8462744" cy="571504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Диагностика физического развития детей средней группы (3 группа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) 2022 – 2023 г.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1000108"/>
            <a:ext cx="1571636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 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1000108"/>
            <a:ext cx="18573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</a:t>
            </a:r>
            <a:r>
              <a:rPr lang="ru-RU" sz="1100" dirty="0" smtClean="0"/>
              <a:t>физического развития детей </a:t>
            </a:r>
            <a:r>
              <a:rPr lang="ru-RU" sz="1100" dirty="0"/>
              <a:t>старшей </a:t>
            </a:r>
            <a:r>
              <a:rPr lang="ru-RU" sz="1100" dirty="0" smtClean="0"/>
              <a:t>группы</a:t>
            </a:r>
          </a:p>
          <a:p>
            <a:pPr algn="ctr"/>
            <a:r>
              <a:rPr lang="ru-RU" sz="1100" dirty="0" smtClean="0"/>
              <a:t>БЕГ </a:t>
            </a:r>
            <a:r>
              <a:rPr lang="ru-RU" sz="1100" dirty="0"/>
              <a:t>30 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7575991"/>
              </p:ext>
            </p:extLst>
          </p:nvPr>
        </p:nvGraphicFramePr>
        <p:xfrm>
          <a:off x="179512" y="1962492"/>
          <a:ext cx="1500198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015053"/>
              </p:ext>
            </p:extLst>
          </p:nvPr>
        </p:nvGraphicFramePr>
        <p:xfrm>
          <a:off x="1857356" y="2060848"/>
          <a:ext cx="170653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4757722" y="1071546"/>
            <a:ext cx="1928826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БРОСОК НАБИВНОГО МЯЧА(1 кг.)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9612773"/>
              </p:ext>
            </p:extLst>
          </p:nvPr>
        </p:nvGraphicFramePr>
        <p:xfrm>
          <a:off x="5220072" y="1988840"/>
          <a:ext cx="1428760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715140" y="1071546"/>
            <a:ext cx="185738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физического развития детей старшей </a:t>
            </a:r>
            <a:r>
              <a:rPr lang="ru-RU" sz="1100" dirty="0" smtClean="0"/>
              <a:t>группы</a:t>
            </a:r>
          </a:p>
          <a:p>
            <a:pPr algn="ctr"/>
            <a:r>
              <a:rPr lang="ru-RU" sz="1100" dirty="0" smtClean="0"/>
              <a:t>ПРЫЖОК </a:t>
            </a:r>
            <a:r>
              <a:rPr lang="ru-RU" sz="1100" dirty="0"/>
              <a:t>В ДЛИНУ С МЕСТА</a:t>
            </a:r>
          </a:p>
        </p:txBody>
      </p: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4646890"/>
              </p:ext>
            </p:extLst>
          </p:nvPr>
        </p:nvGraphicFramePr>
        <p:xfrm>
          <a:off x="7183968" y="2010265"/>
          <a:ext cx="1708512" cy="2449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3563888" y="3316984"/>
            <a:ext cx="1714512" cy="976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ГИБКОСТЬ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892843"/>
              </p:ext>
            </p:extLst>
          </p:nvPr>
        </p:nvGraphicFramePr>
        <p:xfrm>
          <a:off x="3564553" y="4365104"/>
          <a:ext cx="1871543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251267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395536" y="142852"/>
            <a:ext cx="8367464" cy="681022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Диагностика физического развития детей старшей группы (4 группа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2022-2023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г.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928670"/>
            <a:ext cx="185738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836712"/>
            <a:ext cx="2214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</a:t>
            </a:r>
            <a:r>
              <a:rPr lang="ru-RU" sz="1100" dirty="0" smtClean="0"/>
              <a:t>физического развития детей </a:t>
            </a:r>
            <a:r>
              <a:rPr lang="ru-RU" sz="1100" dirty="0"/>
              <a:t>старшей </a:t>
            </a:r>
            <a:r>
              <a:rPr lang="ru-RU" sz="1100" dirty="0" smtClean="0"/>
              <a:t>группы БЕГ </a:t>
            </a:r>
            <a:r>
              <a:rPr lang="ru-RU" sz="1100" dirty="0"/>
              <a:t>30м.</a:t>
            </a: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0315255"/>
              </p:ext>
            </p:extLst>
          </p:nvPr>
        </p:nvGraphicFramePr>
        <p:xfrm>
          <a:off x="179512" y="1593988"/>
          <a:ext cx="1728192" cy="2980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798486"/>
              </p:ext>
            </p:extLst>
          </p:nvPr>
        </p:nvGraphicFramePr>
        <p:xfrm>
          <a:off x="2840958" y="1552204"/>
          <a:ext cx="1500198" cy="1866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4874852" y="1000112"/>
            <a:ext cx="18573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БРОСОК НАБИВНОГО МЯЧА (1 кг.)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5844166"/>
              </p:ext>
            </p:extLst>
          </p:nvPr>
        </p:nvGraphicFramePr>
        <p:xfrm>
          <a:off x="4860032" y="2092769"/>
          <a:ext cx="1757346" cy="212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6732240" y="928670"/>
            <a:ext cx="21192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физического развития детей старшей группы </a:t>
            </a:r>
            <a:endParaRPr lang="ru-RU" sz="1100" dirty="0" smtClean="0"/>
          </a:p>
          <a:p>
            <a:pPr algn="ctr"/>
            <a:r>
              <a:rPr lang="ru-RU" sz="1100" dirty="0" smtClean="0"/>
              <a:t>ПРЫЖОК </a:t>
            </a:r>
            <a:r>
              <a:rPr lang="ru-RU" sz="1100" dirty="0"/>
              <a:t>В ДЛИНУ С МЕСТА</a:t>
            </a:r>
          </a:p>
        </p:txBody>
      </p:sp>
      <p:graphicFrame>
        <p:nvGraphicFramePr>
          <p:cNvPr id="12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168931"/>
              </p:ext>
            </p:extLst>
          </p:nvPr>
        </p:nvGraphicFramePr>
        <p:xfrm>
          <a:off x="7006649" y="2000232"/>
          <a:ext cx="1752616" cy="1981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Заголовок 1"/>
          <p:cNvSpPr txBox="1">
            <a:spLocks/>
          </p:cNvSpPr>
          <p:nvPr/>
        </p:nvSpPr>
        <p:spPr>
          <a:xfrm>
            <a:off x="1648978" y="3573016"/>
            <a:ext cx="1643074" cy="10001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ГИБКОСТЬ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9045"/>
              </p:ext>
            </p:extLst>
          </p:nvPr>
        </p:nvGraphicFramePr>
        <p:xfrm>
          <a:off x="1648978" y="4653136"/>
          <a:ext cx="1714512" cy="1982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294314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16632"/>
            <a:ext cx="8557252" cy="571504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Диагностика физического развития детей подготовительной группы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 (5 группа)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ru-RU" sz="1800" dirty="0" smtClean="0">
                <a:solidFill>
                  <a:srgbClr val="C00000"/>
                </a:solidFill>
              </a:rPr>
              <a:t>2022-2023 г.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504" y="1402169"/>
            <a:ext cx="1714512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подготовительной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группы БЕГ 10м.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1219279"/>
            <a:ext cx="171451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/>
              <a:t>Диагностика </a:t>
            </a:r>
            <a:r>
              <a:rPr lang="ru-RU" sz="1100" dirty="0"/>
              <a:t>физического </a:t>
            </a:r>
            <a:r>
              <a:rPr lang="ru-RU" sz="1100" dirty="0" smtClean="0"/>
              <a:t>развития детей </a:t>
            </a:r>
          </a:p>
          <a:p>
            <a:pPr algn="ctr"/>
            <a:r>
              <a:rPr lang="ru-RU" sz="1100" dirty="0" smtClean="0"/>
              <a:t>подготовительной </a:t>
            </a:r>
          </a:p>
          <a:p>
            <a:pPr algn="ctr"/>
            <a:r>
              <a:rPr lang="ru-RU" sz="1100" dirty="0" smtClean="0"/>
              <a:t>группы БЕГ </a:t>
            </a:r>
            <a:r>
              <a:rPr lang="ru-RU" sz="1100" dirty="0"/>
              <a:t>30м.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9514520"/>
              </p:ext>
            </p:extLst>
          </p:nvPr>
        </p:nvGraphicFramePr>
        <p:xfrm>
          <a:off x="179512" y="2564904"/>
          <a:ext cx="1571636" cy="2368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7878842"/>
              </p:ext>
            </p:extLst>
          </p:nvPr>
        </p:nvGraphicFramePr>
        <p:xfrm>
          <a:off x="2000232" y="2492896"/>
          <a:ext cx="1853359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4211960" y="1250274"/>
            <a:ext cx="1857388" cy="1181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подготовительной 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группы 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БРОСОК НАБИВНОГО МЯЧА (1 кг.)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2653931"/>
              </p:ext>
            </p:extLst>
          </p:nvPr>
        </p:nvGraphicFramePr>
        <p:xfrm>
          <a:off x="3977034" y="2423314"/>
          <a:ext cx="1834484" cy="2221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948264" y="857232"/>
            <a:ext cx="200026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физического развития </a:t>
            </a:r>
            <a:endParaRPr lang="ru-RU" sz="1100" dirty="0" smtClean="0"/>
          </a:p>
          <a:p>
            <a:pPr algn="ctr"/>
            <a:r>
              <a:rPr lang="ru-RU" sz="1100" dirty="0" smtClean="0"/>
              <a:t>детей </a:t>
            </a:r>
            <a:r>
              <a:rPr lang="ru-RU" sz="1100" dirty="0"/>
              <a:t>подготовительной </a:t>
            </a:r>
            <a:endParaRPr lang="ru-RU" sz="1100" dirty="0" smtClean="0"/>
          </a:p>
          <a:p>
            <a:pPr algn="ctr"/>
            <a:r>
              <a:rPr lang="ru-RU" sz="1100" dirty="0" smtClean="0"/>
              <a:t>Группы</a:t>
            </a:r>
          </a:p>
          <a:p>
            <a:pPr algn="ctr"/>
            <a:r>
              <a:rPr lang="ru-RU" sz="1100" dirty="0" smtClean="0"/>
              <a:t>ПРЫЖОК </a:t>
            </a:r>
            <a:r>
              <a:rPr lang="ru-RU" sz="1100" dirty="0"/>
              <a:t>В ДЛИНУ С МЕСТА</a:t>
            </a:r>
          </a:p>
        </p:txBody>
      </p: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8073131"/>
              </p:ext>
            </p:extLst>
          </p:nvPr>
        </p:nvGraphicFramePr>
        <p:xfrm>
          <a:off x="7308304" y="1965228"/>
          <a:ext cx="1531548" cy="2678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5672664" y="3410712"/>
            <a:ext cx="17573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подготовительной группы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ГИБКОСТЬ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9845265"/>
              </p:ext>
            </p:extLst>
          </p:nvPr>
        </p:nvGraphicFramePr>
        <p:xfrm>
          <a:off x="5672664" y="4653136"/>
          <a:ext cx="1995680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031812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7147" y="110916"/>
            <a:ext cx="3744417" cy="5874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2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2995" name="Picture 3" descr="E:\РАБОЧАЯ ЛИТЕРАТУРА ДЛЯ ОТЧЕТА\2395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772907" cy="252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996" name="Picture 4" descr="E:\РАБОЧАЯ ЛИТЕРАТУРА ДЛЯ ОТЧЕТА\10172528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83435"/>
            <a:ext cx="1922301" cy="272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E:\РАБОЧАЯ ЛИТЕРАТУРА ДЛЯ ОТЧЕТА\cover-1200x80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8" r="26361"/>
          <a:stretch/>
        </p:blipFill>
        <p:spPr bwMode="auto">
          <a:xfrm>
            <a:off x="3779912" y="3778736"/>
            <a:ext cx="1944216" cy="27466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E:\РАБОЧАЯ ЛИТЕРАТУРА ДЛЯ ОТЧЕТА\3f44b0a94eb1954b2fa7d7b30f265817.jpg"/>
          <p:cNvPicPr>
            <a:picLocks noGrp="1"/>
          </p:cNvPicPr>
          <p:nvPr>
            <p:ph sz="quarter" idx="13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9" t="4167" r="17308" b="4808"/>
          <a:stretch/>
        </p:blipFill>
        <p:spPr bwMode="auto">
          <a:xfrm>
            <a:off x="3851920" y="764704"/>
            <a:ext cx="1753205" cy="26500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E:\РАБОЧАЯ ЛИТЕРАТУРА ДЛЯ ОТЧЕТА\uk33796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504" y="363528"/>
            <a:ext cx="1817458" cy="2598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E:\РАБОЧАЯ ЛИТЕРАТУРА ДЛЯ ОТЧЕТА\157647-350x310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3" r="18571"/>
          <a:stretch/>
        </p:blipFill>
        <p:spPr bwMode="auto">
          <a:xfrm>
            <a:off x="6886504" y="3573016"/>
            <a:ext cx="1860426" cy="26352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89791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595536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ГРУППЫ  ЗДОРОВЬЯ  ДЕТЕЙ  НА   2022-2023 уч. год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>
            <p:extLst/>
          </p:nvPr>
        </p:nvGraphicFramePr>
        <p:xfrm>
          <a:off x="179512" y="620688"/>
          <a:ext cx="8856984" cy="597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66" name="Документ" r:id="rId3" imgW="9368337" imgH="6044721" progId="Word.Document.12">
                  <p:embed/>
                </p:oleObj>
              </mc:Choice>
              <mc:Fallback>
                <p:oleObj name="Документ" r:id="rId3" imgW="9368337" imgH="6044721" progId="Word.Document.12">
                  <p:embed/>
                  <p:pic>
                    <p:nvPicPr>
                      <p:cNvPr id="717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620688"/>
                        <a:ext cx="8856984" cy="5976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538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/>
          </p:nvPr>
        </p:nvGraphicFramePr>
        <p:xfrm>
          <a:off x="179512" y="908720"/>
          <a:ext cx="8739758" cy="5715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57606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Диаграмма ГРУПП  ЗДОРОВЬЯ  ДЕТЕЙ  НА   2022-2023  уч. год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5104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432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ЗАБОЛЕВАЕМОСТЬ  ДЕТЕЙ ЗА  2022-2023  уч. год</a:t>
            </a:r>
            <a:endParaRPr lang="ru-RU" sz="2000" dirty="0">
              <a:solidFill>
                <a:srgbClr val="FF0000"/>
              </a:solidFill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>
            <p:extLst/>
          </p:nvPr>
        </p:nvGraphicFramePr>
        <p:xfrm>
          <a:off x="331788" y="831850"/>
          <a:ext cx="8337550" cy="512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690" name="Документ" r:id="rId3" imgW="9421957" imgH="5783281" progId="Word.Document.12">
                  <p:embed/>
                </p:oleObj>
              </mc:Choice>
              <mc:Fallback>
                <p:oleObj name="Документ" r:id="rId3" imgW="9421957" imgH="5783281" progId="Word.Document.12">
                  <p:embed/>
                  <p:pic>
                    <p:nvPicPr>
                      <p:cNvPr id="614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788" y="831850"/>
                        <a:ext cx="8337550" cy="512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0667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107504" y="908720"/>
          <a:ext cx="8865586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4789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Диаграмма Заболеваемости  ДЕТЕЙ ЗА  2022-2023  уч. год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212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467544" y="44624"/>
            <a:ext cx="7632848" cy="1440160"/>
          </a:xfrm>
        </p:spPr>
        <p:txBody>
          <a:bodyPr>
            <a:normAutofit fontScale="62500" lnSpcReduction="20000"/>
          </a:bodyPr>
          <a:lstStyle/>
          <a:p>
            <a:pPr marL="45720" indent="0" algn="ctr">
              <a:lnSpc>
                <a:spcPct val="120000"/>
              </a:lnSpc>
              <a:buNone/>
            </a:pPr>
            <a:r>
              <a:rPr lang="ru-RU" altLang="ru-RU" sz="2500" b="1" dirty="0" smtClean="0"/>
              <a:t>Диагностика</a:t>
            </a:r>
            <a:r>
              <a:rPr lang="ru-RU" altLang="ru-RU" sz="2500" b="1" dirty="0"/>
              <a:t> </a:t>
            </a:r>
            <a:r>
              <a:rPr lang="ru-RU" altLang="ru-RU" sz="2500" b="1" dirty="0" smtClean="0">
                <a:effectLst/>
              </a:rPr>
              <a:t>освоения </a:t>
            </a:r>
            <a:r>
              <a:rPr lang="ru-RU" altLang="ru-RU" sz="2500" b="1" dirty="0">
                <a:effectLst/>
              </a:rPr>
              <a:t>программы </a:t>
            </a:r>
            <a:r>
              <a:rPr lang="ru-RU" altLang="ru-RU" sz="2500" b="1" dirty="0" err="1" smtClean="0">
                <a:effectLst/>
              </a:rPr>
              <a:t>Т.Э.Токаевой</a:t>
            </a:r>
            <a:r>
              <a:rPr lang="ru-RU" altLang="ru-RU" sz="2500" b="1" dirty="0" smtClean="0">
                <a:effectLst/>
              </a:rPr>
              <a:t> </a:t>
            </a:r>
          </a:p>
          <a:p>
            <a:pPr marL="45720" indent="0" algn="ctr">
              <a:lnSpc>
                <a:spcPct val="120000"/>
              </a:lnSpc>
              <a:buNone/>
            </a:pPr>
            <a:r>
              <a:rPr lang="ru-RU" altLang="ru-RU" sz="2500" b="1" dirty="0" smtClean="0">
                <a:effectLst/>
              </a:rPr>
              <a:t>«Будь здоров, дошкольник»</a:t>
            </a:r>
            <a:r>
              <a:rPr lang="ru-RU" altLang="ru-RU" sz="2500" b="1" dirty="0">
                <a:effectLst/>
              </a:rPr>
              <a:t/>
            </a:r>
            <a:br>
              <a:rPr lang="ru-RU" altLang="ru-RU" sz="2500" b="1" dirty="0">
                <a:effectLst/>
              </a:rPr>
            </a:br>
            <a:r>
              <a:rPr lang="ru-RU" altLang="ru-RU" sz="2500" b="1" dirty="0">
                <a:effectLst/>
              </a:rPr>
              <a:t>по направлению «Физическое развитие</a:t>
            </a:r>
            <a:r>
              <a:rPr lang="ru-RU" altLang="ru-RU" sz="2500" b="1" dirty="0" smtClean="0">
                <a:effectLst/>
              </a:rPr>
              <a:t>» 2022-2023г.</a:t>
            </a:r>
            <a:r>
              <a:rPr lang="ru-RU" altLang="ru-RU" sz="2500" b="1" dirty="0">
                <a:effectLst/>
              </a:rPr>
              <a:t/>
            </a:r>
            <a:br>
              <a:rPr lang="ru-RU" altLang="ru-RU" sz="2500" b="1" dirty="0">
                <a:effectLst/>
              </a:rPr>
            </a:br>
            <a:r>
              <a:rPr lang="ru-RU" altLang="ru-RU" sz="2000" b="1" dirty="0">
                <a:solidFill>
                  <a:srgbClr val="FF0066"/>
                </a:solidFill>
                <a:effectLst/>
              </a:rPr>
              <a:t>в группе </a:t>
            </a:r>
            <a:r>
              <a:rPr lang="ru-RU" altLang="ru-RU" sz="2000" b="1" dirty="0" smtClean="0">
                <a:solidFill>
                  <a:srgbClr val="FF0066"/>
                </a:solidFill>
              </a:rPr>
              <a:t>№1</a:t>
            </a:r>
          </a:p>
          <a:p>
            <a:pPr marL="45720" indent="0" algn="ctr">
              <a:lnSpc>
                <a:spcPct val="120000"/>
              </a:lnSpc>
              <a:buNone/>
            </a:pPr>
            <a:r>
              <a:rPr lang="ru-RU" altLang="ru-RU" sz="2000" b="1" dirty="0" smtClean="0">
                <a:solidFill>
                  <a:srgbClr val="FF0066"/>
                </a:solidFill>
                <a:effectLst/>
              </a:rPr>
              <a:t>(начало года)</a:t>
            </a:r>
            <a:endParaRPr lang="ru-RU" altLang="ru-RU" sz="2000" b="1" dirty="0">
              <a:solidFill>
                <a:srgbClr val="FF0066"/>
              </a:solidFill>
              <a:effectLst/>
            </a:endParaRPr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1070526"/>
              </p:ext>
            </p:extLst>
          </p:nvPr>
        </p:nvGraphicFramePr>
        <p:xfrm>
          <a:off x="500034" y="1928802"/>
          <a:ext cx="799288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2678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1142976" y="116632"/>
            <a:ext cx="7000924" cy="1454980"/>
          </a:xfrm>
        </p:spPr>
        <p:txBody>
          <a:bodyPr>
            <a:normAutofit lnSpcReduction="10000"/>
          </a:bodyPr>
          <a:lstStyle/>
          <a:p>
            <a:pPr marL="45720" indent="0" algn="ctr">
              <a:lnSpc>
                <a:spcPct val="110000"/>
              </a:lnSpc>
              <a:buNone/>
            </a:pPr>
            <a:r>
              <a:rPr lang="ru-RU" altLang="ru-RU" sz="1700" b="1" dirty="0"/>
              <a:t>Диагностика освоения программы </a:t>
            </a:r>
            <a:r>
              <a:rPr lang="ru-RU" altLang="ru-RU" sz="1700" b="1" dirty="0" err="1"/>
              <a:t>Т.Э.Токаевой</a:t>
            </a:r>
            <a:r>
              <a:rPr lang="ru-RU" altLang="ru-RU" sz="1700" b="1" dirty="0"/>
              <a:t> </a:t>
            </a:r>
          </a:p>
          <a:p>
            <a:pPr marL="45720" indent="0" algn="ctr">
              <a:lnSpc>
                <a:spcPct val="110000"/>
              </a:lnSpc>
              <a:buNone/>
            </a:pPr>
            <a:r>
              <a:rPr lang="ru-RU" altLang="ru-RU" sz="1700" b="1" dirty="0"/>
              <a:t>«Будь здоров, дошкольник» </a:t>
            </a:r>
            <a:br>
              <a:rPr lang="ru-RU" altLang="ru-RU" sz="1700" b="1" dirty="0"/>
            </a:br>
            <a:r>
              <a:rPr lang="ru-RU" altLang="ru-RU" sz="1700" b="1" dirty="0"/>
              <a:t>по направлению «Физическое развитие» 2022-2023 г.</a:t>
            </a:r>
            <a:br>
              <a:rPr lang="ru-RU" altLang="ru-RU" sz="1700" b="1" dirty="0"/>
            </a:br>
            <a:r>
              <a:rPr lang="ru-RU" altLang="ru-RU" sz="1200" b="1" dirty="0">
                <a:solidFill>
                  <a:srgbClr val="FF0066"/>
                </a:solidFill>
              </a:rPr>
              <a:t>в группе №</a:t>
            </a:r>
            <a:r>
              <a:rPr lang="ru-RU" altLang="ru-RU" sz="1200" b="1" dirty="0" smtClean="0">
                <a:solidFill>
                  <a:srgbClr val="FF0066"/>
                </a:solidFill>
              </a:rPr>
              <a:t>2</a:t>
            </a:r>
          </a:p>
          <a:p>
            <a:pPr algn="ctr">
              <a:buNone/>
            </a:pPr>
            <a:r>
              <a:rPr lang="ru-RU" altLang="ru-RU" sz="1200" b="1" dirty="0" smtClean="0">
                <a:solidFill>
                  <a:srgbClr val="FF0066"/>
                </a:solidFill>
              </a:rPr>
              <a:t>(начало года)</a:t>
            </a:r>
            <a:endParaRPr lang="ru-RU" altLang="ru-RU" sz="2000" b="1" dirty="0">
              <a:solidFill>
                <a:srgbClr val="FF0066"/>
              </a:solidFill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8123543"/>
              </p:ext>
            </p:extLst>
          </p:nvPr>
        </p:nvGraphicFramePr>
        <p:xfrm>
          <a:off x="357158" y="1428736"/>
          <a:ext cx="8469311" cy="5022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1259632" y="116632"/>
            <a:ext cx="6860208" cy="1584176"/>
          </a:xfrm>
        </p:spPr>
        <p:txBody>
          <a:bodyPr>
            <a:normAutofit fontScale="85000" lnSpcReduction="20000"/>
          </a:bodyPr>
          <a:lstStyle/>
          <a:p>
            <a:pPr marL="45720" indent="0" algn="ctr">
              <a:lnSpc>
                <a:spcPct val="130000"/>
              </a:lnSpc>
              <a:buNone/>
            </a:pPr>
            <a:r>
              <a:rPr lang="ru-RU" altLang="ru-RU" sz="2000" b="1" dirty="0"/>
              <a:t>Диагностика освоения программы </a:t>
            </a:r>
            <a:r>
              <a:rPr lang="ru-RU" altLang="ru-RU" sz="2000" b="1" dirty="0" err="1"/>
              <a:t>Т.Э.Токаевой</a:t>
            </a:r>
            <a:endParaRPr lang="ru-RU" altLang="ru-RU" sz="2000" b="1" dirty="0"/>
          </a:p>
          <a:p>
            <a:pPr marL="45720" indent="0" algn="ctr">
              <a:lnSpc>
                <a:spcPct val="130000"/>
              </a:lnSpc>
              <a:buNone/>
            </a:pPr>
            <a:r>
              <a:rPr lang="ru-RU" altLang="ru-RU" sz="2000" b="1" dirty="0"/>
              <a:t> «Будь здоров, дошкольник» </a:t>
            </a:r>
            <a:br>
              <a:rPr lang="ru-RU" altLang="ru-RU" sz="2000" b="1" dirty="0"/>
            </a:br>
            <a:r>
              <a:rPr lang="ru-RU" altLang="ru-RU" sz="2000" b="1" dirty="0"/>
              <a:t>по направлению «Физическое развитие» </a:t>
            </a:r>
            <a:r>
              <a:rPr lang="ru-RU" altLang="ru-RU" sz="2000" b="1" dirty="0" smtClean="0"/>
              <a:t>2022-2023 </a:t>
            </a:r>
            <a:r>
              <a:rPr lang="ru-RU" altLang="ru-RU" sz="2000" b="1" dirty="0"/>
              <a:t>г. </a:t>
            </a:r>
          </a:p>
          <a:p>
            <a:pPr algn="ctr">
              <a:buNone/>
            </a:pPr>
            <a:r>
              <a:rPr lang="ru-RU" altLang="ru-RU" sz="1400" b="1" dirty="0" smtClean="0">
                <a:solidFill>
                  <a:srgbClr val="FF0066"/>
                </a:solidFill>
              </a:rPr>
              <a:t>в </a:t>
            </a:r>
            <a:r>
              <a:rPr lang="ru-RU" altLang="ru-RU" sz="1400" b="1" dirty="0">
                <a:solidFill>
                  <a:srgbClr val="FF0066"/>
                </a:solidFill>
              </a:rPr>
              <a:t>группе </a:t>
            </a:r>
            <a:r>
              <a:rPr lang="ru-RU" altLang="ru-RU" sz="1400" b="1" dirty="0" smtClean="0">
                <a:solidFill>
                  <a:srgbClr val="FF0066"/>
                </a:solidFill>
              </a:rPr>
              <a:t>№3</a:t>
            </a:r>
          </a:p>
          <a:p>
            <a:pPr algn="ctr">
              <a:buNone/>
            </a:pPr>
            <a:r>
              <a:rPr lang="ru-RU" altLang="ru-RU" sz="1400" b="1" dirty="0" smtClean="0">
                <a:solidFill>
                  <a:srgbClr val="FF0066"/>
                </a:solidFill>
              </a:rPr>
              <a:t>(начало года)</a:t>
            </a:r>
            <a:endParaRPr lang="ru-RU" altLang="ru-RU" sz="2000" b="1" dirty="0">
              <a:solidFill>
                <a:srgbClr val="FF0066"/>
              </a:solidFill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0178582"/>
              </p:ext>
            </p:extLst>
          </p:nvPr>
        </p:nvGraphicFramePr>
        <p:xfrm>
          <a:off x="214282" y="1785926"/>
          <a:ext cx="8683625" cy="473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Overr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Углы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F96A1B"/>
    </a:accent2>
    <a:accent3>
      <a:srgbClr val="08A1D9"/>
    </a:accent3>
    <a:accent4>
      <a:srgbClr val="7C984A"/>
    </a:accent4>
    <a:accent5>
      <a:srgbClr val="C2AD8D"/>
    </a:accent5>
    <a:accent6>
      <a:srgbClr val="506E94"/>
    </a:accent6>
    <a:hlink>
      <a:srgbClr val="5F5F5F"/>
    </a:hlink>
    <a:folHlink>
      <a:srgbClr val="969696"/>
    </a:folHlink>
  </a:clrScheme>
  <a:fontScheme name="Углы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微软雅黑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Franklin Gothic Book"/>
      <a:ea typeface=""/>
      <a:cs typeface=""/>
      <a:font script="Jpan" typeface="ＭＳ Ｐゴシック"/>
      <a:font script="Hang" typeface="맑은 고딕"/>
      <a:font script="Hans" typeface="隶书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Углы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phClr">
              <a:shade val="25000"/>
              <a:satMod val="150000"/>
            </a:schemeClr>
          </a:contourClr>
        </a:sp3d>
      </a:effectStyle>
    </a:effectStyleLst>
    <a:bgFillStyleLst>
      <a:solidFill>
        <a:schemeClr val="phClr"/>
      </a:solidFill>
      <a:blipFill rotWithShape="1">
        <a:blip xmlns:r="http://schemas.openxmlformats.org/officeDocument/2006/relationships" r:embed="rId1">
          <a:duotone>
            <a:schemeClr val="phClr">
              <a:tint val="90000"/>
              <a:shade val="85000"/>
            </a:schemeClr>
            <a:schemeClr val="phClr">
              <a:tint val="95000"/>
              <a:shade val="99000"/>
            </a:schemeClr>
          </a:duotone>
        </a:blip>
        <a:tile tx="0" ty="0" sx="100000" sy="100000" flip="none" algn="tl"/>
      </a:blipFill>
      <a:blipFill rotWithShape="1">
        <a:blip xmlns:r="http://schemas.openxmlformats.org/officeDocument/2006/relationships" r:embed="rId2">
          <a:duotone>
            <a:schemeClr val="phClr">
              <a:tint val="93000"/>
              <a:shade val="85000"/>
            </a:schemeClr>
            <a:schemeClr val="phClr">
              <a:tint val="96000"/>
              <a:shade val="99000"/>
            </a:schemeClr>
          </a:duotone>
        </a:blip>
        <a:tile tx="0" ty="0" sx="90000" sy="9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827</TotalTime>
  <Words>426</Words>
  <Application>Microsoft Office PowerPoint</Application>
  <PresentationFormat>Экран (4:3)</PresentationFormat>
  <Paragraphs>109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Georgia</vt:lpstr>
      <vt:lpstr>Times New Roman</vt:lpstr>
      <vt:lpstr>Trebuchet MS</vt:lpstr>
      <vt:lpstr>Воздушный поток</vt:lpstr>
      <vt:lpstr>Документ</vt:lpstr>
      <vt:lpstr>ФГБДОУ «Центр развития ребенка – детский сад № 1387» УДПРФ  Диагностика физического развития детей (начало года) 2022 – 2023 уч.г. выполнила инструктор по физической культуре Фомичева Олеся Юрьевна высшая категория </vt:lpstr>
      <vt:lpstr>Литература</vt:lpstr>
      <vt:lpstr>ГРУППЫ  ЗДОРОВЬЯ  ДЕТЕЙ  НА   2022-2023 уч. год </vt:lpstr>
      <vt:lpstr>Диаграмма ГРУПП  ЗДОРОВЬЯ  ДЕТЕЙ  НА   2022-2023  уч. год </vt:lpstr>
      <vt:lpstr>ЗАБОЛЕВАЕМОСТЬ  ДЕТЕЙ ЗА  2022-2023  уч. год</vt:lpstr>
      <vt:lpstr>Диаграмма Заболеваемости  ДЕТЕЙ ЗА  2022-2023  уч.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Диагностика физического развития детей средней группы( 2 группа) 2022-2023 г.</vt:lpstr>
      <vt:lpstr>Диагностика физического развития детей средней группы (3 группа) 2022 – 2023 г.    </vt:lpstr>
      <vt:lpstr>Диагностика физического развития детей старшей группы (4 группа) 2022-2023 г. </vt:lpstr>
      <vt:lpstr>Диагностика физического развития детей подготовительной группы  (5 группа) 2022-2023 г.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ФГБДОУ «Центр развития ребенка – детский сад № 1387» УДПРФ  ОТЧЕТ  инструктора по физической культуре за 2018-2019уч. год Фомичевой Олеси Юрьевны</dc:title>
  <dc:creator>Admin</dc:creator>
  <cp:lastModifiedBy>Windows User</cp:lastModifiedBy>
  <cp:revision>149</cp:revision>
  <dcterms:created xsi:type="dcterms:W3CDTF">2019-02-24T17:36:36Z</dcterms:created>
  <dcterms:modified xsi:type="dcterms:W3CDTF">2022-10-11T08:30:08Z</dcterms:modified>
</cp:coreProperties>
</file>