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78" r:id="rId12"/>
    <p:sldId id="279" r:id="rId13"/>
    <p:sldId id="266" r:id="rId14"/>
    <p:sldId id="267" r:id="rId15"/>
    <p:sldId id="271" r:id="rId16"/>
    <p:sldId id="280" r:id="rId17"/>
    <p:sldId id="272" r:id="rId18"/>
    <p:sldId id="273" r:id="rId19"/>
    <p:sldId id="302" r:id="rId20"/>
    <p:sldId id="301" r:id="rId21"/>
    <p:sldId id="274" r:id="rId22"/>
    <p:sldId id="285" r:id="rId23"/>
    <p:sldId id="276" r:id="rId24"/>
    <p:sldId id="277" r:id="rId25"/>
    <p:sldId id="282" r:id="rId26"/>
    <p:sldId id="300" r:id="rId27"/>
    <p:sldId id="289" r:id="rId28"/>
    <p:sldId id="304" r:id="rId29"/>
    <p:sldId id="305" r:id="rId30"/>
    <p:sldId id="290" r:id="rId31"/>
    <p:sldId id="292" r:id="rId32"/>
    <p:sldId id="298" r:id="rId33"/>
    <p:sldId id="299" r:id="rId34"/>
    <p:sldId id="293" r:id="rId35"/>
    <p:sldId id="294" r:id="rId36"/>
    <p:sldId id="295" r:id="rId37"/>
    <p:sldId id="296" r:id="rId38"/>
    <p:sldId id="297" r:id="rId39"/>
    <p:sldId id="26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4A0B6-2117-4198-960B-7AACDC3AECE4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A90E3-722E-4DF8-B627-F5A531B1E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A90E3-722E-4DF8-B627-F5A531B1E42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E5E449-CC86-46C5-B0E8-0058619316FB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1E42281-5650-438F-B472-91215B6EF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5214974" cy="25717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Дмитрий Донской. Битва на Куликовом поле.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Фёдорова И.А.Лицей № 36</a:t>
            </a:r>
            <a:endParaRPr lang="ru-RU" dirty="0"/>
          </a:p>
        </p:txBody>
      </p:sp>
      <p:pic>
        <p:nvPicPr>
          <p:cNvPr id="27650" name="Picture 2" descr="File:1000 Donsk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428604"/>
            <a:ext cx="3386168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Мамай.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29190" y="1600200"/>
            <a:ext cx="4214810" cy="4972072"/>
          </a:xfrm>
        </p:spPr>
        <p:txBody>
          <a:bodyPr/>
          <a:lstStyle/>
          <a:p>
            <a:r>
              <a:rPr lang="ru-RU" b="1" dirty="0" smtClean="0"/>
              <a:t>1335? — 1380 — </a:t>
            </a:r>
            <a:r>
              <a:rPr lang="ru-RU" b="1" dirty="0" err="1" smtClean="0"/>
              <a:t>беклярбек</a:t>
            </a:r>
            <a:r>
              <a:rPr lang="ru-RU" b="1" dirty="0" smtClean="0"/>
              <a:t> и темник Золотой орды. С 1361 по 1380 от имени марионеточных ханов  управлял западной частью (временами также столицей) Золотой Орды.</a:t>
            </a:r>
            <a:endParaRPr lang="ru-RU" b="1" dirty="0"/>
          </a:p>
        </p:txBody>
      </p:sp>
      <p:pic>
        <p:nvPicPr>
          <p:cNvPr id="6146" name="Picture 2" descr="&amp;Mcy;&amp;acy;&amp;mcy;&amp;acy;́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071966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Битва на реке </a:t>
            </a:r>
            <a:r>
              <a:rPr lang="ru-RU" b="1" dirty="0" err="1" smtClean="0"/>
              <a:t>Пьяне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868" y="1428736"/>
            <a:ext cx="5572132" cy="542926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1377 -</a:t>
            </a:r>
            <a:r>
              <a:rPr lang="ru-RU" b="1" dirty="0" err="1" smtClean="0"/>
              <a:t>ражение</a:t>
            </a:r>
            <a:r>
              <a:rPr lang="ru-RU" b="1" dirty="0" smtClean="0"/>
              <a:t> ордынского войска под предводительством царевича </a:t>
            </a:r>
            <a:r>
              <a:rPr lang="ru-RU" b="1" dirty="0" err="1" smtClean="0"/>
              <a:t>Араб-шаха</a:t>
            </a:r>
            <a:r>
              <a:rPr lang="ru-RU" b="1" dirty="0" smtClean="0"/>
              <a:t>   и объединенного русского войска.</a:t>
            </a:r>
          </a:p>
          <a:p>
            <a:r>
              <a:rPr lang="ru-RU" sz="3100" b="1" dirty="0" smtClean="0"/>
              <a:t>Русские воеводы забросили всё свое оружие и предавались развлечениям: «</a:t>
            </a:r>
            <a:r>
              <a:rPr lang="ru-RU" sz="3100" b="1" dirty="0" err="1" smtClean="0"/>
              <a:t>начаша</a:t>
            </a:r>
            <a:r>
              <a:rPr lang="ru-RU" sz="3100" b="1" dirty="0" smtClean="0"/>
              <a:t> ловы за </a:t>
            </a:r>
            <a:r>
              <a:rPr lang="ru-RU" sz="3100" b="1" dirty="0" err="1" smtClean="0"/>
              <a:t>зверми</a:t>
            </a:r>
            <a:r>
              <a:rPr lang="ru-RU" sz="3100" b="1" dirty="0" smtClean="0"/>
              <a:t> и птицами </a:t>
            </a:r>
            <a:r>
              <a:rPr lang="ru-RU" sz="3100" b="1" dirty="0" err="1" smtClean="0"/>
              <a:t>творити</a:t>
            </a:r>
            <a:r>
              <a:rPr lang="ru-RU" sz="3100" b="1" dirty="0" smtClean="0"/>
              <a:t>, и потехи </a:t>
            </a:r>
            <a:r>
              <a:rPr lang="ru-RU" sz="3100" b="1" dirty="0" err="1" smtClean="0"/>
              <a:t>деюще</a:t>
            </a:r>
            <a:r>
              <a:rPr lang="ru-RU" sz="3100" b="1" dirty="0" smtClean="0"/>
              <a:t>, не имея ни </a:t>
            </a:r>
            <a:r>
              <a:rPr lang="ru-RU" sz="3100" b="1" dirty="0" err="1" smtClean="0"/>
              <a:t>малейшаго</a:t>
            </a:r>
            <a:r>
              <a:rPr lang="ru-RU" sz="3100" b="1" dirty="0" smtClean="0"/>
              <a:t> сомнения». Простые воины последовали их примеру: бросали оружие, предавались пьянству и бражничеству.</a:t>
            </a:r>
          </a:p>
          <a:p>
            <a:r>
              <a:rPr lang="ru-RU" sz="2800" b="1" dirty="0" smtClean="0"/>
              <a:t>"По истине за </a:t>
            </a:r>
            <a:r>
              <a:rPr lang="ru-RU" sz="2800" b="1" dirty="0" err="1" smtClean="0"/>
              <a:t>Пианою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пиани</a:t>
            </a:r>
            <a:r>
              <a:rPr lang="ru-RU" sz="2800" b="1" dirty="0" smtClean="0"/>
              <a:t>", - невесело каламбурит летописец. </a:t>
            </a:r>
            <a:endParaRPr lang="ru-RU" sz="3100" b="1" dirty="0"/>
          </a:p>
        </p:txBody>
      </p:sp>
      <p:pic>
        <p:nvPicPr>
          <p:cNvPr id="30722" name="Picture 2" descr="http://www.rusizn.ru/img/kart/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3857620" cy="28479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5571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Последствия: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929718" cy="504351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1)Нижегородское княжество осталось без защиты. Ордынцы подошли к Нижнему, который был уже полупустым (население разбежалось в страхе в Заволжье, Городец и Муром), жгли и грабили его в течение двух дней с 5 по 7 августа, после разграбили княжество.</a:t>
            </a:r>
          </a:p>
          <a:p>
            <a:r>
              <a:rPr lang="ru-RU" sz="2400" b="1" dirty="0" smtClean="0"/>
              <a:t>2)</a:t>
            </a:r>
            <a:r>
              <a:rPr lang="ru-RU" sz="2400" b="1" dirty="0" err="1" smtClean="0"/>
              <a:t>Арапша</a:t>
            </a:r>
            <a:r>
              <a:rPr lang="ru-RU" sz="2400" b="1" dirty="0" smtClean="0"/>
              <a:t> разорил земли за рекой Сурой, также была взята приступом Рязань, рязанский великий князь Олег Иванович чудом избежал плена.</a:t>
            </a:r>
          </a:p>
          <a:p>
            <a:r>
              <a:rPr lang="ru-RU" sz="2400" b="1" dirty="0" smtClean="0"/>
              <a:t>3)За татарским набегом на нижегородское княжество последовал набег мордвы, который впрочем, не увенчался успехом.4)После успешного набега 1377 года на русское пограничье в следующем году Мамай двинул войско на самого Дмитрия Московского.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72066" y="1600200"/>
            <a:ext cx="3693982" cy="4495800"/>
          </a:xfrm>
        </p:spPr>
        <p:txBody>
          <a:bodyPr>
            <a:normAutofit fontScale="62500" lnSpcReduction="20000"/>
          </a:bodyPr>
          <a:lstStyle/>
          <a:p>
            <a:r>
              <a:rPr lang="ru-RU" sz="4400" b="1" dirty="0" smtClean="0"/>
              <a:t>1378 – битва на реке </a:t>
            </a:r>
            <a:r>
              <a:rPr lang="ru-RU" sz="4400" b="1" dirty="0" err="1" smtClean="0"/>
              <a:t>Воже</a:t>
            </a:r>
            <a:r>
              <a:rPr lang="ru-RU" sz="4400" b="1" dirty="0" smtClean="0"/>
              <a:t>.</a:t>
            </a:r>
          </a:p>
          <a:p>
            <a:r>
              <a:rPr lang="ru-RU" sz="4400" b="1" dirty="0" smtClean="0"/>
              <a:t>Сражение между русской ратью под командованием Дмитрия Донского и войском Золотой Орды под командованием мурзы </a:t>
            </a:r>
            <a:r>
              <a:rPr lang="ru-RU" sz="4400" b="1" dirty="0" err="1" smtClean="0"/>
              <a:t>Бегича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5122" name="Picture 2" descr="Battle of the Vozha River 137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357190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/>
          <a:lstStyle/>
          <a:p>
            <a:r>
              <a:rPr lang="ru-RU" b="1" dirty="0" smtClean="0"/>
              <a:t>Дмитрию после успешной разведки планов противника удалось перекрыть брод, по которому татары собирались совершить переправу, и занять удобную боевую позицию на холме. </a:t>
            </a:r>
          </a:p>
          <a:p>
            <a:r>
              <a:rPr lang="ru-RU" b="1" dirty="0" smtClean="0"/>
              <a:t>Построение русских имело форму дуги.</a:t>
            </a:r>
          </a:p>
          <a:p>
            <a:r>
              <a:rPr lang="ru-RU" b="1" dirty="0" smtClean="0"/>
              <a:t>Флангами руководили окольничий Тимофей Вельяминов и князь Данила </a:t>
            </a:r>
            <a:r>
              <a:rPr lang="ru-RU" b="1" dirty="0" err="1" smtClean="0"/>
              <a:t>Пронский</a:t>
            </a:r>
            <a:r>
              <a:rPr lang="ru-RU" b="1" dirty="0" smtClean="0"/>
              <a:t> (по другой версии, Андрей Полоцкий)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err="1" smtClean="0"/>
              <a:t>Бегич</a:t>
            </a:r>
            <a:r>
              <a:rPr lang="ru-RU" b="1" dirty="0" smtClean="0"/>
              <a:t> не решился переходить реку на виду у русского войска и, по словам летописца, «стоял много дней». Тогда Дмитрий Иванович сам решил отойти от реки, «отдать берег» ордынцам, чтобы вынудить их к «прямому бою». </a:t>
            </a:r>
            <a:r>
              <a:rPr lang="ru-RU" b="1" dirty="0" err="1" smtClean="0"/>
              <a:t>Бегич</a:t>
            </a:r>
            <a:r>
              <a:rPr lang="ru-RU" b="1" dirty="0" smtClean="0"/>
              <a:t> попался в расставленную западню.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010.radikal.ru/0802/1b/e66af527ec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001056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Последствия битвы: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1)Битва на </a:t>
            </a:r>
            <a:r>
              <a:rPr lang="ru-RU" sz="2400" b="1" dirty="0" err="1" smtClean="0"/>
              <a:t>Воже</a:t>
            </a:r>
            <a:r>
              <a:rPr lang="ru-RU" sz="2400" b="1" dirty="0" smtClean="0"/>
              <a:t> стала первой серьёзной победой войск Северо-Восточной Руси над большим войском Золотой Орды.</a:t>
            </a:r>
          </a:p>
          <a:p>
            <a:r>
              <a:rPr lang="ru-RU" sz="2400" b="1" dirty="0" smtClean="0"/>
              <a:t>2) Имела большое психологическое значение. </a:t>
            </a:r>
          </a:p>
          <a:p>
            <a:r>
              <a:rPr lang="ru-RU" sz="2400" b="1" dirty="0" smtClean="0"/>
              <a:t>3)Она продемонстрировала уязвимость татарской конницы, которая не выдержала стойкой обороны и решительных ответных ударов. </a:t>
            </a:r>
          </a:p>
          <a:p>
            <a:r>
              <a:rPr lang="ru-RU" sz="2400" b="1" dirty="0" smtClean="0"/>
              <a:t>4)Для Мамая поражение на </a:t>
            </a:r>
            <a:r>
              <a:rPr lang="ru-RU" sz="2400" b="1" dirty="0" err="1" smtClean="0"/>
              <a:t>Воже</a:t>
            </a:r>
            <a:r>
              <a:rPr lang="ru-RU" sz="2400" b="1" dirty="0" smtClean="0"/>
              <a:t> от князя Дмитрия Ивановича стало серьёзным ударом, после которого он стал стремительно терять своё положение в пользу </a:t>
            </a:r>
            <a:r>
              <a:rPr lang="ru-RU" sz="2400" b="1" dirty="0" err="1" smtClean="0"/>
              <a:t>Тохтамыша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Куликовская битва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5008" y="1600200"/>
            <a:ext cx="3051040" cy="44958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8 сентября 1380.</a:t>
            </a:r>
          </a:p>
          <a:p>
            <a:r>
              <a:rPr lang="ru-RU" b="1" dirty="0" smtClean="0"/>
              <a:t>Поход Мамая на Русь: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Союзники Орды: Ягайло – литовский князь, Олег – рязанский князь.</a:t>
            </a:r>
            <a:endParaRPr lang="ru-RU" b="1" dirty="0"/>
          </a:p>
        </p:txBody>
      </p:sp>
      <p:pic>
        <p:nvPicPr>
          <p:cNvPr id="37892" name="Picture 4" descr="File:Yvon krem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4643470" cy="47053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2466" name="Picture 2" descr="http://www.cirota.ru/forum/images/27/2770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728667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Личность Дмитрия Донского.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29124" y="1714488"/>
            <a:ext cx="4336924" cy="478634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Годы жизни (1350-1389).</a:t>
            </a:r>
          </a:p>
          <a:p>
            <a:r>
              <a:rPr lang="ru-RU" b="1" dirty="0" smtClean="0"/>
              <a:t>Сын Ивана 2 Красного.</a:t>
            </a:r>
          </a:p>
          <a:p>
            <a:r>
              <a:rPr lang="ru-RU" b="1" dirty="0" smtClean="0"/>
              <a:t>Великий князь Московский с 1359.</a:t>
            </a:r>
          </a:p>
          <a:p>
            <a:r>
              <a:rPr lang="ru-RU" b="1" dirty="0" smtClean="0"/>
              <a:t>Великий князь Владимирский с 1363.</a:t>
            </a:r>
          </a:p>
          <a:p>
            <a:r>
              <a:rPr lang="ru-RU" b="1" dirty="0" smtClean="0"/>
              <a:t>Получил прозвище за победу на Куликовом поле.</a:t>
            </a:r>
            <a:endParaRPr lang="ru-RU" b="1" dirty="0"/>
          </a:p>
        </p:txBody>
      </p:sp>
      <p:pic>
        <p:nvPicPr>
          <p:cNvPr id="14338" name="Picture 2" descr="&amp;Dcy;&amp;mcy;&amp;icy;&amp;tcy;&amp;rcy;&amp;icy;&amp;jcy; I &amp;Icy;&amp;vcy;&amp;acy;&amp;ncy;&amp;ocy;&amp;vcy;&amp;icy;&amp;chcy; &amp;Dcy;&amp;ocy;&amp;ncy;&amp;scy;&amp;kcy;&amp;o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786214" cy="48577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77280" cy="9906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Русские города посылают воинов в Москву. Деталь ярославской иконы «Сергий Радонежский с житием».</a:t>
            </a:r>
            <a:endParaRPr lang="ru-RU" sz="2400" b="1" dirty="0"/>
          </a:p>
        </p:txBody>
      </p:sp>
      <p:pic>
        <p:nvPicPr>
          <p:cNvPr id="61442" name="Picture 2" descr="File:Russian soldiers sent to the city of Mosc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6419850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Сергий Радонежский.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00562" y="1600200"/>
            <a:ext cx="4265486" cy="5043510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Се́ргий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Ра́донежский</a:t>
            </a:r>
            <a:r>
              <a:rPr lang="ru-RU" sz="2400" b="1" baseline="30000" dirty="0" smtClean="0"/>
              <a:t> </a:t>
            </a:r>
            <a:r>
              <a:rPr lang="ru-RU" sz="2400" b="1" dirty="0" smtClean="0"/>
              <a:t>(в миру </a:t>
            </a:r>
            <a:r>
              <a:rPr lang="ru-RU" sz="2400" b="1" dirty="0" err="1" smtClean="0"/>
              <a:t>Варфоломе́й</a:t>
            </a:r>
            <a:r>
              <a:rPr lang="ru-RU" sz="2400" b="1" dirty="0" smtClean="0"/>
              <a:t>; (1314 - 1392 года) — монах Русской церкви, основатель Троицкого монастыря под Москвой (ныне Троице-Сергиева лавра), преобразователь монашества в Северной Руси.</a:t>
            </a:r>
            <a:endParaRPr lang="ru-RU" sz="2400" b="1" dirty="0"/>
          </a:p>
        </p:txBody>
      </p:sp>
      <p:pic>
        <p:nvPicPr>
          <p:cNvPr id="36866" name="Picture 2" descr="Sergius von Radonez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571900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43504" y="1600200"/>
            <a:ext cx="3622544" cy="4495800"/>
          </a:xfrm>
        </p:spPr>
        <p:txBody>
          <a:bodyPr/>
          <a:lstStyle/>
          <a:p>
            <a:r>
              <a:rPr lang="ru-RU" b="1" dirty="0" err="1" smtClean="0"/>
              <a:t>Новоскольцев</a:t>
            </a:r>
            <a:r>
              <a:rPr lang="ru-RU" b="1" dirty="0" smtClean="0"/>
              <a:t> А. Н. «Преподобный Сергий благословляет Дмитрия Донского на борьбу с Мамаем»</a:t>
            </a:r>
            <a:endParaRPr lang="ru-RU" b="1" dirty="0"/>
          </a:p>
        </p:txBody>
      </p:sp>
      <p:pic>
        <p:nvPicPr>
          <p:cNvPr id="46082" name="Picture 2" descr="File:Blessing Dmitry Ivanovich (Novoskoltsev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5775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00496" y="1600200"/>
            <a:ext cx="4765552" cy="490063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Александр </a:t>
            </a:r>
            <a:r>
              <a:rPr lang="ru-RU" sz="2400" b="1" dirty="0" err="1" smtClean="0"/>
              <a:t>Пересве́т</a:t>
            </a:r>
            <a:r>
              <a:rPr lang="ru-RU" sz="2400" b="1" dirty="0" smtClean="0"/>
              <a:t> (? — 8 сентября 1380) — легендарный монах-воин, инок </a:t>
            </a:r>
            <a:r>
              <a:rPr lang="ru-RU" sz="2400" b="1" dirty="0" err="1" smtClean="0"/>
              <a:t>Троице-Сергиевского</a:t>
            </a:r>
            <a:r>
              <a:rPr lang="ru-RU" sz="2400" b="1" dirty="0" smtClean="0"/>
              <a:t> монастыря. Вместе с Родионом </a:t>
            </a:r>
            <a:r>
              <a:rPr lang="ru-RU" sz="2400" b="1" dirty="0" err="1" smtClean="0"/>
              <a:t>Ослябей</a:t>
            </a:r>
            <a:r>
              <a:rPr lang="ru-RU" sz="2400" b="1" dirty="0" smtClean="0"/>
              <a:t> участвовал в Куликовской битве и сразил в единоборстве перед основным сражением татарского богатыря </a:t>
            </a:r>
            <a:r>
              <a:rPr lang="ru-RU" sz="2400" b="1" dirty="0" err="1" smtClean="0"/>
              <a:t>Челубея</a:t>
            </a:r>
            <a:r>
              <a:rPr lang="ru-RU" sz="2400" b="1" dirty="0" smtClean="0"/>
              <a:t>, погибнув при этом сам. В Русской православной церкви причислен к лику святых.</a:t>
            </a:r>
            <a:endParaRPr lang="ru-RU" sz="2400" b="1" dirty="0"/>
          </a:p>
        </p:txBody>
      </p:sp>
      <p:pic>
        <p:nvPicPr>
          <p:cNvPr id="34818" name="Picture 2" descr="File:&amp;Pcy;&amp;iecy;&amp;rcy;&amp;iecy;&amp;scy;&amp;vcy;&amp;iecy;&amp;tcy; &amp;icy; &amp;Ocy;&amp;scy;&amp;lcy;&amp;yacy;&amp;bcy;&amp;yacy;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4810" cy="65722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ile:Peresv 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ile:Peresvet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71480"/>
            <a:ext cx="5929354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4404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Выступление русского войска. Старинная миниатюра.</a:t>
            </a:r>
            <a:endParaRPr lang="ru-RU" b="1" dirty="0"/>
          </a:p>
        </p:txBody>
      </p:sp>
      <p:pic>
        <p:nvPicPr>
          <p:cNvPr id="60418" name="Picture 2" descr="File:&amp;Vcy;&amp;ycy;&amp;scy;&amp;tcy;&amp;ucy;&amp;pcy;&amp;lcy;&amp;iecy;&amp;ncy;&amp;icy;&amp;iecy; &amp;rcy;&amp;ucy;&amp;scy;&amp;scy;&amp;kcy;&amp;ocy;&amp;gcy;&amp;ocy; &amp;vcy;&amp;ocy;&amp;jcy;&amp;scy;&amp;kcy;&amp;acy; (&amp;scy;&amp;tcy;&amp;acy;&amp;rcy;&amp;icy;&amp;ncy;&amp;ncy;&amp;acy;&amp;yacy; &amp;mcy;&amp;icy;&amp;ncy;&amp;icy;&amp;acy;&amp;tcy;&amp;yucy;&amp;rcy;&amp;acy;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714488"/>
            <a:ext cx="4214842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Ход сражения: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/>
          <a:lstStyle/>
          <a:p>
            <a:r>
              <a:rPr lang="ru-RU" b="1" dirty="0" smtClean="0"/>
              <a:t>1)Поединок </a:t>
            </a:r>
            <a:r>
              <a:rPr lang="ru-RU" b="1" dirty="0" err="1" smtClean="0"/>
              <a:t>Пересвета</a:t>
            </a:r>
            <a:r>
              <a:rPr lang="ru-RU" b="1" dirty="0" smtClean="0"/>
              <a:t> и </a:t>
            </a:r>
            <a:r>
              <a:rPr lang="ru-RU" b="1" dirty="0" err="1" smtClean="0"/>
              <a:t>Челубея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2)Лобовая схватка противоборствующих сторон.</a:t>
            </a:r>
          </a:p>
          <a:p>
            <a:r>
              <a:rPr lang="ru-RU" b="1" dirty="0" smtClean="0"/>
              <a:t>3)Отступление русского полка левой руки, который заманил конницу противника под удар засадного полка</a:t>
            </a:r>
          </a:p>
          <a:p>
            <a:r>
              <a:rPr lang="ru-RU" b="1" dirty="0" smtClean="0"/>
              <a:t>4)Внезапный удар русского войска в тыл ордынцев.</a:t>
            </a:r>
          </a:p>
          <a:p>
            <a:r>
              <a:rPr lang="ru-RU" b="1" dirty="0" smtClean="0"/>
              <a:t>5)Бегство Мамая.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lnichuk1428.narod.ru/ri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8001056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Причины победы.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643998" cy="490063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1)Ордынцам противостояло общерусское войско (150 000 человек).</a:t>
            </a:r>
          </a:p>
          <a:p>
            <a:r>
              <a:rPr lang="ru-RU" b="1" dirty="0" smtClean="0"/>
              <a:t>2)Благословление перед боем Сергием Радонежским.</a:t>
            </a:r>
          </a:p>
          <a:p>
            <a:r>
              <a:rPr lang="ru-RU" b="1" dirty="0" smtClean="0"/>
              <a:t>3)Полководческий талант Дмитрия Донского:</a:t>
            </a:r>
          </a:p>
          <a:p>
            <a:r>
              <a:rPr lang="ru-RU" b="1" dirty="0" smtClean="0"/>
              <a:t>    не допустил соединения литовских и ордынских войск.</a:t>
            </a:r>
          </a:p>
          <a:p>
            <a:r>
              <a:rPr lang="ru-RU" b="1" dirty="0" smtClean="0"/>
              <a:t>    навязал сражение на Куликовом поле.</a:t>
            </a:r>
          </a:p>
          <a:p>
            <a:r>
              <a:rPr lang="ru-RU" b="1" dirty="0" smtClean="0"/>
              <a:t>    по новому организовал построение войск – 6 полков, каждый из которых имел свои задачи.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0"/>
            <a:ext cx="8858280" cy="664371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 Золотой Орде со смертью </a:t>
            </a:r>
            <a:r>
              <a:rPr lang="ru-RU" b="1" dirty="0" err="1" smtClean="0"/>
              <a:t>Бердибека</a:t>
            </a:r>
            <a:r>
              <a:rPr lang="ru-RU" b="1" dirty="0" smtClean="0"/>
              <a:t> (1359) началась т.н. «великая </a:t>
            </a:r>
            <a:r>
              <a:rPr lang="ru-RU" b="1" dirty="0" err="1" smtClean="0"/>
              <a:t>замятня</a:t>
            </a:r>
            <a:r>
              <a:rPr lang="ru-RU" b="1" dirty="0" smtClean="0"/>
              <a:t>» — продолжительный период борьбы за власть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Великое княжение Владимирское по смерти Ивана Красного было отдано </a:t>
            </a:r>
            <a:r>
              <a:rPr lang="ru-RU" b="1" dirty="0" err="1" smtClean="0"/>
              <a:t>нижегородско-суздальским</a:t>
            </a:r>
            <a:r>
              <a:rPr lang="ru-RU" b="1" dirty="0" smtClean="0"/>
              <a:t> князьям.</a:t>
            </a:r>
          </a:p>
          <a:p>
            <a:r>
              <a:rPr lang="ru-RU" b="1" dirty="0" smtClean="0"/>
              <a:t> В 1362 году темник Мамай выдал ярлык Дмитрию Ивановичу, и московское войско выгнало из </a:t>
            </a:r>
            <a:r>
              <a:rPr lang="ru-RU" b="1" dirty="0" err="1" smtClean="0"/>
              <a:t>Переяславля</a:t>
            </a:r>
            <a:r>
              <a:rPr lang="ru-RU" b="1" dirty="0" smtClean="0"/>
              <a:t> и Владимира Дмитрия Константиновича суздальского. Впоследствии Москва поддержала его права на Нижний Новгород в обмен на отказ от претензий на Владимир, а Дмитрий Иванович женился на его дочери Евдокии.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битвы на Куликовом поле.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1)Крах </a:t>
            </a:r>
            <a:r>
              <a:rPr lang="ru-RU" sz="3200" b="1" dirty="0" err="1" smtClean="0"/>
              <a:t>ордынско</a:t>
            </a:r>
            <a:r>
              <a:rPr lang="ru-RU" sz="3200" b="1" dirty="0" smtClean="0"/>
              <a:t>- литовских планов ослабления Руси.</a:t>
            </a:r>
          </a:p>
          <a:p>
            <a:r>
              <a:rPr lang="ru-RU" sz="3200" b="1" dirty="0" smtClean="0"/>
              <a:t>2)Импульс к объединению под властью Москвы.</a:t>
            </a:r>
          </a:p>
          <a:p>
            <a:r>
              <a:rPr lang="ru-RU" sz="3200" b="1" dirty="0" smtClean="0"/>
              <a:t>3)Предпосылки для освобождения русских земель.</a:t>
            </a:r>
          </a:p>
          <a:p>
            <a:r>
              <a:rPr lang="ru-RU" sz="3200" b="1" dirty="0" smtClean="0"/>
              <a:t>Рост самосознания.</a:t>
            </a:r>
            <a:endParaRPr lang="ru-RU" sz="32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Тохтамыш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43438" y="1600200"/>
            <a:ext cx="4122610" cy="44958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ум. 1406) — хан Золотой Орды в 1380—1395 годах, хан Тюменского ханства с 1400 года), один из потомков </a:t>
            </a:r>
            <a:r>
              <a:rPr lang="ru-RU" b="1" dirty="0" err="1" smtClean="0"/>
              <a:t>Джучи</a:t>
            </a:r>
            <a:r>
              <a:rPr lang="ru-RU" b="1" dirty="0" smtClean="0"/>
              <a:t>, старшего сына Чингисхана.</a:t>
            </a:r>
          </a:p>
          <a:p>
            <a:r>
              <a:rPr lang="ru-RU" b="1" dirty="0" smtClean="0"/>
              <a:t>В 1382 – совершил поход на Москву.</a:t>
            </a:r>
            <a:endParaRPr lang="ru-RU" b="1" dirty="0"/>
          </a:p>
        </p:txBody>
      </p:sp>
      <p:pic>
        <p:nvPicPr>
          <p:cNvPr id="50178" name="Picture 2" descr="http://sr.rodovid.org/images/thumb/0/0b/Tohtamysh.jpg/180px-Tohtamy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328614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1382 году с большим войском пошёл к Москве. Нижегородский князь Дмитрий Константинович, узнав о походе </a:t>
            </a:r>
            <a:r>
              <a:rPr lang="ru-RU" b="1" dirty="0" err="1" smtClean="0"/>
              <a:t>Тохтамыша</a:t>
            </a:r>
            <a:r>
              <a:rPr lang="ru-RU" b="1" dirty="0" smtClean="0"/>
              <a:t> и желая спасти свою землю от разорения, послал к нему своих сыновей Василия и Семёна. </a:t>
            </a:r>
          </a:p>
          <a:p>
            <a:r>
              <a:rPr lang="ru-RU" b="1" dirty="0" smtClean="0"/>
              <a:t>Олег Рязанский, руководствуясь теми же мотивами, указал ему броды на Оке.</a:t>
            </a:r>
          </a:p>
          <a:p>
            <a:r>
              <a:rPr lang="ru-RU" b="1" dirty="0" smtClean="0"/>
              <a:t> Дмитрий Иванович Донской и Владимир Андреевич Храбрый уехали соответственно в Кострому и Волок </a:t>
            </a:r>
            <a:r>
              <a:rPr lang="ru-RU" b="1" dirty="0" err="1" smtClean="0"/>
              <a:t>Ламский</a:t>
            </a:r>
            <a:r>
              <a:rPr lang="ru-RU" b="1" dirty="0" smtClean="0"/>
              <a:t> для сбора войск. Митрополит </a:t>
            </a:r>
            <a:r>
              <a:rPr lang="ru-RU" b="1" dirty="0" err="1" smtClean="0"/>
              <a:t>Киприан</a:t>
            </a:r>
            <a:r>
              <a:rPr lang="ru-RU" b="1" dirty="0" smtClean="0"/>
              <a:t> укрылся в Твери. Тверской князь Михаил Александрович прислал к </a:t>
            </a:r>
            <a:r>
              <a:rPr lang="ru-RU" b="1" dirty="0" err="1" smtClean="0"/>
              <a:t>Тохтамышу</a:t>
            </a:r>
            <a:r>
              <a:rPr lang="ru-RU" b="1" dirty="0" smtClean="0"/>
              <a:t> посла с заявлением о покорности.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Тохтамыш</a:t>
            </a:r>
            <a:r>
              <a:rPr lang="ru-RU" b="1" dirty="0" smtClean="0"/>
              <a:t> взял Серпухов, в Москве, ввиду полной беспомощности её, поднялся мятеж. На помощь москвичам пришёл литовский князь Остей. </a:t>
            </a:r>
          </a:p>
          <a:p>
            <a:r>
              <a:rPr lang="ru-RU" b="1" dirty="0" smtClean="0"/>
              <a:t>24 августа 1382 года </a:t>
            </a:r>
            <a:r>
              <a:rPr lang="ru-RU" b="1" dirty="0" err="1" smtClean="0"/>
              <a:t>Тохтамыш</a:t>
            </a:r>
            <a:r>
              <a:rPr lang="ru-RU" b="1" dirty="0" smtClean="0"/>
              <a:t> подошёл к Москве. Два дня москвичи и литовцы упорно защищались. </a:t>
            </a:r>
            <a:r>
              <a:rPr lang="ru-RU" b="1" dirty="0" err="1" smtClean="0"/>
              <a:t>Тохтамыш</a:t>
            </a:r>
            <a:r>
              <a:rPr lang="ru-RU" b="1" dirty="0" smtClean="0"/>
              <a:t> взял Москву хитростью, подослав нижегородских князей Василия </a:t>
            </a:r>
            <a:r>
              <a:rPr lang="ru-RU" b="1" dirty="0" err="1" smtClean="0"/>
              <a:t>Кирдяпу</a:t>
            </a:r>
            <a:r>
              <a:rPr lang="ru-RU" b="1" dirty="0" smtClean="0"/>
              <a:t> и Семёна Дмитриевича, которые поклялись, что </a:t>
            </a:r>
            <a:r>
              <a:rPr lang="ru-RU" b="1" dirty="0" err="1" smtClean="0"/>
              <a:t>Тохтамыш</a:t>
            </a:r>
            <a:r>
              <a:rPr lang="ru-RU" b="1" dirty="0" smtClean="0"/>
              <a:t> ничего дурного москвичам не сделает, если они сдадутся. </a:t>
            </a:r>
          </a:p>
          <a:p>
            <a:r>
              <a:rPr lang="ru-RU" b="1" dirty="0" smtClean="0"/>
              <a:t>26 августа Москва сдалась. Обещание не было исполнено: множество народа было перебито, город был разграблен. После этого татары взяли </a:t>
            </a:r>
            <a:r>
              <a:rPr lang="ru-RU" b="1" dirty="0" err="1" smtClean="0"/>
              <a:t>Переяславль</a:t>
            </a:r>
            <a:r>
              <a:rPr lang="ru-RU" b="1" dirty="0" smtClean="0"/>
              <a:t>, Владимир, Юрьев, Звенигород, Можайск и другие подмосковные города.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Тохтамыш</a:t>
            </a:r>
            <a:r>
              <a:rPr lang="ru-RU" b="1" dirty="0" smtClean="0"/>
              <a:t> под Москвой.</a:t>
            </a:r>
            <a:endParaRPr lang="ru-RU" b="1" dirty="0"/>
          </a:p>
        </p:txBody>
      </p:sp>
      <p:pic>
        <p:nvPicPr>
          <p:cNvPr id="49154" name="Picture 2" descr="File:Tokhtamy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735811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Тохтамыш</a:t>
            </a:r>
            <a:r>
              <a:rPr lang="ru-RU" b="1" dirty="0" smtClean="0"/>
              <a:t> под Москвой.</a:t>
            </a:r>
            <a:endParaRPr lang="ru-RU" b="1" dirty="0"/>
          </a:p>
        </p:txBody>
      </p:sp>
      <p:pic>
        <p:nvPicPr>
          <p:cNvPr id="54274" name="Picture 2" descr="File:Tokhtamysh mosc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4071966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Народное вече. Подготовка к обороне.</a:t>
            </a:r>
            <a:endParaRPr lang="ru-RU" b="1" dirty="0"/>
          </a:p>
        </p:txBody>
      </p:sp>
      <p:pic>
        <p:nvPicPr>
          <p:cNvPr id="55298" name="Picture 2" descr="File:Vasnetsov Oborona Moskvy ot Tohtamysha 1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25"/>
            <a:ext cx="7620000" cy="492920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Оборона Москвы.</a:t>
            </a:r>
            <a:endParaRPr lang="ru-RU" b="1" dirty="0"/>
          </a:p>
        </p:txBody>
      </p:sp>
      <p:pic>
        <p:nvPicPr>
          <p:cNvPr id="56322" name="Picture 2" descr="File:&amp;Ocy;&amp;bcy;&amp;ocy;&amp;rcy;&amp;ocy;&amp;ncy;&amp;acy; &amp;Mcy;&amp;ocy;&amp;scy;&amp;kcy;&amp;vcy;&amp;ycy; &amp;vcy; 1382 &amp;gcy;&amp;ocy;&amp;dcy;&amp;ucy;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685804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Разорение Москвы</a:t>
            </a:r>
            <a:endParaRPr lang="ru-RU" b="1" dirty="0"/>
          </a:p>
        </p:txBody>
      </p:sp>
      <p:pic>
        <p:nvPicPr>
          <p:cNvPr id="57346" name="Picture 2" descr="File:&amp;Rcy;&amp;acy;&amp;zcy;&amp;ocy;&amp;rcy;&amp;iecy;&amp;ncy;&amp;icy;&amp;iecy; &amp;Mcy;&amp;ocy;&amp;scy;&amp;kcy;&amp;vcy;&amp;ycy; &amp;Tcy;&amp;ocy;&amp;khcy;&amp;tcy;&amp;acy;&amp;mcy;&amp;ycy;&amp;shcy;&amp;iecy;&amp;mcy;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3648075" cy="5143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Итоги княжения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408890" cy="4495800"/>
          </a:xfrm>
        </p:spPr>
        <p:txBody>
          <a:bodyPr/>
          <a:lstStyle/>
          <a:p>
            <a:r>
              <a:rPr lang="ru-RU" b="1" dirty="0" smtClean="0"/>
              <a:t>Княжение </a:t>
            </a:r>
            <a:r>
              <a:rPr lang="ru-RU" b="1" dirty="0" err="1" smtClean="0"/>
              <a:t>Димитрия</a:t>
            </a:r>
            <a:r>
              <a:rPr lang="ru-RU" b="1" dirty="0" smtClean="0"/>
              <a:t> Донского принадлежит к самым несчастным и печальным эпохам истории многострадального русского народа. Беспрестанные разорения и опустошения, то от внешних врагов, то от внутренних усобиц, следовали одни за другими в громадных размерах.</a:t>
            </a:r>
          </a:p>
          <a:p>
            <a:r>
              <a:rPr lang="ru-RU" b="1" dirty="0" smtClean="0"/>
              <a:t>Костомаров.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Политика Дмитрия Донского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71678"/>
            <a:ext cx="8153400" cy="4024322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1) Объединение Московского и Владимирского княжества.</a:t>
            </a:r>
          </a:p>
          <a:p>
            <a:r>
              <a:rPr lang="ru-RU" sz="4400" b="1" dirty="0" smtClean="0"/>
              <a:t>Борьба за Лидерство но Руси</a:t>
            </a:r>
            <a:endParaRPr lang="ru-RU" sz="4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/>
              <a:t>Противоборство</a:t>
            </a:r>
            <a:endParaRPr lang="ru-RU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928662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2857488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429256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715272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2500306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Тверь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500306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Литва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00860" y="2500306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Золотая Орда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2500306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Рязань</a:t>
            </a:r>
            <a:endParaRPr lang="ru-RU" sz="4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Рязань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37452" cy="4495800"/>
          </a:xfrm>
        </p:spPr>
        <p:txBody>
          <a:bodyPr/>
          <a:lstStyle/>
          <a:p>
            <a:r>
              <a:rPr lang="ru-RU" sz="4400" b="1" dirty="0" smtClean="0"/>
              <a:t>1371 – столкновение из-за спорных территорий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28600"/>
            <a:ext cx="8623204" cy="990600"/>
          </a:xfrm>
        </p:spPr>
        <p:txBody>
          <a:bodyPr/>
          <a:lstStyle/>
          <a:p>
            <a:r>
              <a:rPr lang="ru-RU" b="1" dirty="0" smtClean="0"/>
              <a:t>Тверь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1368 и 1370 годах Дмитрий Московский дважды посылал рать на Тверь, и дважды это приводило к осаде Москвы литовцами. </a:t>
            </a:r>
          </a:p>
          <a:p>
            <a:r>
              <a:rPr lang="ru-RU" sz="2400" b="1" dirty="0" smtClean="0"/>
              <a:t>В 1371 Михаил получил ярлык на великое княжение в Орде , но Дмитрий не подчинился и вновь выступил против него. </a:t>
            </a:r>
          </a:p>
          <a:p>
            <a:r>
              <a:rPr lang="ru-RU" sz="2400" b="1" dirty="0" smtClean="0"/>
              <a:t>В 1374 году в Тверь перебежали недовольные политикой Дмитрия московские бояре, Михаил вновь получил ярлык и попытался утвердить свою власть в Торжке и Угличе, но Тверь была осаждена огромным войском Дмитрия и его союзников, в число которых вошли и ранее зависимые от Литвы смоленский и брянский князья. Михаил вынужден был признать себя «младшим братом» Дмитрия и оформить с ним </a:t>
            </a:r>
            <a:r>
              <a:rPr lang="ru-RU" sz="2400" b="1" dirty="0" err="1" smtClean="0"/>
              <a:t>антиордынский</a:t>
            </a:r>
            <a:r>
              <a:rPr lang="ru-RU" sz="2400" b="1" dirty="0" smtClean="0"/>
              <a:t> союз (1375). 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 fontScale="92500" lnSpcReduction="10000"/>
          </a:bodyPr>
          <a:lstStyle/>
          <a:p>
            <a:r>
              <a:rPr lang="ru-RU" sz="6600" b="1" dirty="0" smtClean="0"/>
              <a:t>1368</a:t>
            </a:r>
          </a:p>
          <a:p>
            <a:r>
              <a:rPr lang="ru-RU" sz="6600" b="1" dirty="0" smtClean="0"/>
              <a:t>1370         неудачные</a:t>
            </a:r>
          </a:p>
          <a:p>
            <a:r>
              <a:rPr lang="ru-RU" sz="6600" b="1" dirty="0" smtClean="0"/>
              <a:t>1372        походы</a:t>
            </a:r>
          </a:p>
          <a:p>
            <a:r>
              <a:rPr lang="ru-RU" sz="6600" b="1" dirty="0" smtClean="0"/>
              <a:t>(1367)-белокаменный Кремль</a:t>
            </a:r>
            <a:endParaRPr lang="ru-RU" sz="6600" b="1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928926" y="1928802"/>
            <a:ext cx="1357322" cy="24288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Политика Д. Донского по отношению к Орде.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928802"/>
            <a:ext cx="8408890" cy="4572032"/>
          </a:xfrm>
        </p:spPr>
        <p:txBody>
          <a:bodyPr/>
          <a:lstStyle/>
          <a:p>
            <a:r>
              <a:rPr lang="ru-RU" sz="4800" b="1" dirty="0" smtClean="0"/>
              <a:t>1) Стремление ослабить зависимость русских земель от Орды.</a:t>
            </a:r>
          </a:p>
          <a:p>
            <a:r>
              <a:rPr lang="ru-RU" sz="4800" b="1" dirty="0" smtClean="0"/>
              <a:t>2)Борьба с Мамаем, который узурпировал власть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229</TotalTime>
  <Words>1120</Words>
  <Application>Microsoft Office PowerPoint</Application>
  <PresentationFormat>Экран (4:3)</PresentationFormat>
  <Paragraphs>103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Обычная</vt:lpstr>
      <vt:lpstr>Дмитрий Донской. Битва на Куликовом поле.</vt:lpstr>
      <vt:lpstr>Личность Дмитрия Донского.</vt:lpstr>
      <vt:lpstr>Слайд 3</vt:lpstr>
      <vt:lpstr>Политика Дмитрия Донского</vt:lpstr>
      <vt:lpstr>Противоборство</vt:lpstr>
      <vt:lpstr>Рязань</vt:lpstr>
      <vt:lpstr>Тверь</vt:lpstr>
      <vt:lpstr>Литва</vt:lpstr>
      <vt:lpstr>Политика Д. Донского по отношению к Орде.</vt:lpstr>
      <vt:lpstr>Мамай.</vt:lpstr>
      <vt:lpstr>Битва на реке Пьяне.</vt:lpstr>
      <vt:lpstr>Последствия:</vt:lpstr>
      <vt:lpstr>Слайд 13</vt:lpstr>
      <vt:lpstr>Слайд 14</vt:lpstr>
      <vt:lpstr>Слайд 15</vt:lpstr>
      <vt:lpstr>Слайд 16</vt:lpstr>
      <vt:lpstr>Последствия битвы:</vt:lpstr>
      <vt:lpstr>Куликовская битва</vt:lpstr>
      <vt:lpstr>Слайд 19</vt:lpstr>
      <vt:lpstr>Русские города посылают воинов в Москву. Деталь ярославской иконы «Сергий Радонежский с житием».</vt:lpstr>
      <vt:lpstr>Сергий Радонежский.</vt:lpstr>
      <vt:lpstr>Слайд 22</vt:lpstr>
      <vt:lpstr>Слайд 23</vt:lpstr>
      <vt:lpstr>Слайд 24</vt:lpstr>
      <vt:lpstr>Слайд 25</vt:lpstr>
      <vt:lpstr>Выступление русского войска. Старинная миниатюра.</vt:lpstr>
      <vt:lpstr>Ход сражения:</vt:lpstr>
      <vt:lpstr>Слайд 28</vt:lpstr>
      <vt:lpstr>Причины победы.</vt:lpstr>
      <vt:lpstr>Значение битвы на Куликовом поле.</vt:lpstr>
      <vt:lpstr>Тохтамыш</vt:lpstr>
      <vt:lpstr>Слайд 32</vt:lpstr>
      <vt:lpstr>Слайд 33</vt:lpstr>
      <vt:lpstr>Тохтамыш под Москвой.</vt:lpstr>
      <vt:lpstr>Тохтамыш под Москвой.</vt:lpstr>
      <vt:lpstr>Народное вече. Подготовка к обороне.</vt:lpstr>
      <vt:lpstr>Оборона Москвы.</vt:lpstr>
      <vt:lpstr>Разорение Москвы</vt:lpstr>
      <vt:lpstr>Итоги княжения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Донской. Битва на Куликовом поле.</dc:title>
  <dc:creator>WIN7XP</dc:creator>
  <cp:lastModifiedBy>Ирина Федорова</cp:lastModifiedBy>
  <cp:revision>4</cp:revision>
  <dcterms:created xsi:type="dcterms:W3CDTF">2013-10-20T15:06:01Z</dcterms:created>
  <dcterms:modified xsi:type="dcterms:W3CDTF">2022-11-06T16:28:52Z</dcterms:modified>
</cp:coreProperties>
</file>