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2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72" d="100"/>
          <a:sy n="72" d="100"/>
        </p:scale>
        <p:origin x="150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37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538D7-BB49-44FE-A044-0DCEBB4B3BC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D162C-D12E-420A-9007-E1B2A6AFF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microsoft.com/office/2007/relationships/hdphoto" Target="../media/hdphoto1.wdp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20" y="0"/>
            <a:ext cx="9829800" cy="73723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02624" cy="1800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Интерактивная игра </a:t>
            </a:r>
            <a:br>
              <a:rPr lang="ru-RU" dirty="0">
                <a:solidFill>
                  <a:srgbClr val="008000"/>
                </a:solidFill>
                <a:latin typeface="Constantia" pitchFamily="18" charset="0"/>
              </a:rPr>
            </a:br>
            <a:br>
              <a:rPr lang="ru-RU" b="1" dirty="0">
                <a:solidFill>
                  <a:srgbClr val="008000"/>
                </a:solidFill>
                <a:latin typeface="Constantia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>«</a:t>
            </a:r>
            <a:r>
              <a:rPr lang="ru-RU" sz="8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ДЫМКОВСКАЯ РОСПИСЬ</a:t>
            </a:r>
            <a:r>
              <a:rPr lang="ru-RU" b="1" dirty="0">
                <a:solidFill>
                  <a:srgbClr val="FF0000"/>
                </a:solidFill>
                <a:latin typeface="Comic Sans MS" panose="030F0702030302020204" pitchFamily="66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229200"/>
            <a:ext cx="7056784" cy="16288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cs typeface="Times New Roman" pitchFamily="18" charset="0"/>
              </a:rPr>
              <a:t>Подготовила: воспитатель логопедической группы</a:t>
            </a:r>
          </a:p>
          <a:p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cs typeface="Times New Roman" pitchFamily="18" charset="0"/>
              </a:rPr>
              <a:t> МБДОУ «Ясли - сад №316 г. Донецка» </a:t>
            </a:r>
          </a:p>
          <a:p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  <a:cs typeface="Times New Roman" pitchFamily="18" charset="0"/>
              </a:rPr>
              <a:t>КВАЧ А.А.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9A6D9B-49E3-44CE-9FBE-5CF3D2CC77F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34330"/>
            <a:ext cx="2843808" cy="20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87881C-4373-4D28-8878-0CCD15649A6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0"/>
            <a:ext cx="2101215" cy="1575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4099C7-CB8B-4627-8054-E743B2A7BE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761" y="34330"/>
            <a:ext cx="1810669" cy="15729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AACB5-90A3-4391-878D-7A8A0F4D600D}"/>
              </a:ext>
            </a:extLst>
          </p:cNvPr>
          <p:cNvSpPr txBox="1"/>
          <p:nvPr/>
        </p:nvSpPr>
        <p:spPr>
          <a:xfrm>
            <a:off x="7380312" y="1844824"/>
            <a:ext cx="1077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5+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330"/>
            <a:ext cx="9829800" cy="73723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4885"/>
            <a:ext cx="852797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br>
              <a:rPr lang="ru-RU" dirty="0">
                <a:solidFill>
                  <a:srgbClr val="008000"/>
                </a:solidFill>
                <a:latin typeface="Constantia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ЦЕЛЬ: </a:t>
            </a:r>
            <a:r>
              <a:rPr lang="ru-RU" sz="3100" b="1" dirty="0">
                <a:solidFill>
                  <a:srgbClr val="7030A0"/>
                </a:solidFill>
                <a:latin typeface="Comic Sans MS" panose="030F0702030302020204" pitchFamily="66" charset="0"/>
              </a:rPr>
              <a:t>формирование интереса к дымковской  росписи и дымковским игрушкам</a:t>
            </a:r>
            <a:r>
              <a:rPr lang="ru-RU" sz="3100" b="1" dirty="0">
                <a:solidFill>
                  <a:srgbClr val="7030A0"/>
                </a:solidFill>
                <a:latin typeface="Constantia" pitchFamily="18" charset="0"/>
              </a:rPr>
              <a:t>.</a:t>
            </a:r>
            <a:br>
              <a:rPr lang="ru-RU" sz="3100" b="1" dirty="0">
                <a:solidFill>
                  <a:srgbClr val="7030A0"/>
                </a:solidFill>
                <a:latin typeface="Constantia" pitchFamily="18" charset="0"/>
              </a:rPr>
            </a:br>
            <a:endParaRPr lang="ru-RU" sz="31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697CE7-3849-4359-BB2F-C53C770F7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вызвать интерес к дымковским игрушкам;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расширять знания об элементах  дымковских узоров;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закреплять знания о цветах дымковской росписи и материале изготовления дымковских сувениров;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побуждать видеть характерные особенности дымковской игрушки;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воспитывать  уважение к народным мастерам и народным истокам.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15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330"/>
            <a:ext cx="9829800" cy="73723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4885"/>
            <a:ext cx="8229600" cy="771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br>
              <a:rPr lang="ru-RU" dirty="0">
                <a:solidFill>
                  <a:srgbClr val="008000"/>
                </a:solidFill>
                <a:latin typeface="Constantia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ПРАВИЛА ИГРЫ</a:t>
            </a:r>
            <a:br>
              <a:rPr lang="ru-RU" sz="3100" b="1" dirty="0">
                <a:solidFill>
                  <a:srgbClr val="7030A0"/>
                </a:solidFill>
                <a:latin typeface="Constantia" pitchFamily="18" charset="0"/>
              </a:rPr>
            </a:br>
            <a:endParaRPr lang="ru-RU" sz="31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697CE7-3849-4359-BB2F-C53C770F7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Внимательно рассмотреть картинки росписей и игрушки.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Найти характерные особенности дымковских росписей и назвать  их.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Проанализировав, нажать на предполагаемый ответ.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Если ответ неправильный, то картинка отдалиться и появиться грустный смайлик, а если правильный, то покачается и появится смайлик весёлый.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Переход на следующий слайд через клик.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7030A0"/>
                </a:solidFill>
              </a:rPr>
              <a:t>Удачи и успехов!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000" b="1" dirty="0">
                <a:solidFill>
                  <a:srgbClr val="FF0000"/>
                </a:solidFill>
              </a:rPr>
              <a:t>Вариативность: </a:t>
            </a:r>
            <a:r>
              <a:rPr lang="ru-RU" sz="3000" dirty="0">
                <a:solidFill>
                  <a:srgbClr val="7030A0"/>
                </a:solidFill>
              </a:rPr>
              <a:t>Назвать к какой росписи относиться лишние картинки.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000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31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438" y="0"/>
            <a:ext cx="9151437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428604"/>
            <a:ext cx="5145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НАЙДИ ДЫМКОВСКИЕ УЗОРЫ </a:t>
            </a:r>
          </a:p>
        </p:txBody>
      </p:sp>
      <p:pic>
        <p:nvPicPr>
          <p:cNvPr id="7174" name="Picture 6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3"/>
          <a:srcRect l="41407" t="2084" r="35156" b="67708"/>
          <a:stretch>
            <a:fillRect/>
          </a:stretch>
        </p:blipFill>
        <p:spPr bwMode="auto">
          <a:xfrm>
            <a:off x="380793" y="3902052"/>
            <a:ext cx="1921436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8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3"/>
          <a:srcRect l="12500" t="36459" r="66406" b="22916"/>
          <a:stretch>
            <a:fillRect/>
          </a:stretch>
        </p:blipFill>
        <p:spPr bwMode="auto">
          <a:xfrm>
            <a:off x="6587619" y="3763754"/>
            <a:ext cx="1708389" cy="1818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8" name="Picture 10" descr="http://images.myshared.ru/6/732901/slide_8.jpg"/>
          <p:cNvPicPr>
            <a:picLocks noChangeAspect="1" noChangeArrowheads="1"/>
          </p:cNvPicPr>
          <p:nvPr/>
        </p:nvPicPr>
        <p:blipFill>
          <a:blip r:embed="rId4"/>
          <a:srcRect l="8593" t="6250" r="60156" b="70833"/>
          <a:stretch>
            <a:fillRect/>
          </a:stretch>
        </p:blipFill>
        <p:spPr bwMode="auto">
          <a:xfrm>
            <a:off x="5677835" y="2095880"/>
            <a:ext cx="2597745" cy="1310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82" name="Picture 14" descr="http://hovrashok.com.ua/images/Jan/10/41e9612774ba149c0a09e1f28cf56661/mini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2576" y="2117762"/>
            <a:ext cx="2857520" cy="1310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84" name="Picture 16" descr="http://itd2.mycdn.me/image?id=839878969516&amp;t=20&amp;plc=WEB&amp;tkn=*i6P5DzMNbrpqECFtkr-2aQYlIB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5" y="2996952"/>
            <a:ext cx="1785950" cy="2674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1020" y="1082646"/>
            <a:ext cx="1185958" cy="823899"/>
          </a:xfrm>
          <a:prstGeom prst="rect">
            <a:avLst/>
          </a:prstGeom>
          <a:noFill/>
        </p:spPr>
      </p:pic>
      <p:pic>
        <p:nvPicPr>
          <p:cNvPr id="13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78636" y="4365425"/>
            <a:ext cx="1185958" cy="823899"/>
          </a:xfrm>
          <a:prstGeom prst="rect">
            <a:avLst/>
          </a:prstGeom>
          <a:noFill/>
        </p:spPr>
      </p:pic>
      <p:pic>
        <p:nvPicPr>
          <p:cNvPr id="14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57" y="5347490"/>
            <a:ext cx="1185958" cy="823899"/>
          </a:xfrm>
          <a:prstGeom prst="rect">
            <a:avLst/>
          </a:prstGeom>
          <a:noFill/>
        </p:spPr>
      </p:pic>
      <p:pic>
        <p:nvPicPr>
          <p:cNvPr id="4100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6231" y="5192694"/>
            <a:ext cx="714320" cy="714320"/>
          </a:xfrm>
          <a:prstGeom prst="rect">
            <a:avLst/>
          </a:prstGeom>
          <a:noFill/>
        </p:spPr>
      </p:pic>
      <p:pic>
        <p:nvPicPr>
          <p:cNvPr id="16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857232"/>
            <a:ext cx="714320" cy="714320"/>
          </a:xfrm>
          <a:prstGeom prst="rect">
            <a:avLst/>
          </a:prstGeom>
          <a:noFill/>
        </p:spPr>
      </p:pic>
      <p:pic>
        <p:nvPicPr>
          <p:cNvPr id="17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0001" y="1381650"/>
            <a:ext cx="714320" cy="714320"/>
          </a:xfrm>
          <a:prstGeom prst="rect">
            <a:avLst/>
          </a:prstGeom>
          <a:noFill/>
        </p:spPr>
      </p:pic>
      <p:pic>
        <p:nvPicPr>
          <p:cNvPr id="7180" name="Picture 12" descr="https://fs00.infourok.ru/images/doc/180/206381/hello_html_md6e3f7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0066" y="1010438"/>
            <a:ext cx="2547769" cy="1175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8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718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18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8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3071810"/>
            <a:ext cx="1533828" cy="4111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Из ткани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1" y="214254"/>
            <a:ext cx="79724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8000"/>
                </a:solidFill>
                <a:latin typeface="Comic Sans MS" panose="030F0702030302020204" pitchFamily="66" charset="0"/>
              </a:rPr>
              <a:t>ИЗ КАКОГО МАТЕРИАЛА ДЕЛАЮТ 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  <a:latin typeface="Comic Sans MS" panose="030F0702030302020204" pitchFamily="66" charset="0"/>
              </a:rPr>
              <a:t>ДЫМКОВСКИЕ ИГРУШКИ?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http://www.bluemaize.net/im/toys/wooden-toys-2.jpg"/>
          <p:cNvPicPr>
            <a:picLocks noChangeAspect="1" noChangeArrowheads="1"/>
          </p:cNvPicPr>
          <p:nvPr/>
        </p:nvPicPr>
        <p:blipFill>
          <a:blip r:embed="rId3"/>
          <a:srcRect l="13750" r="1249" b="4135"/>
          <a:stretch>
            <a:fillRect/>
          </a:stretch>
        </p:blipFill>
        <p:spPr bwMode="auto">
          <a:xfrm>
            <a:off x="4572000" y="3786190"/>
            <a:ext cx="2762269" cy="2071702"/>
          </a:xfrm>
          <a:prstGeom prst="rect">
            <a:avLst/>
          </a:prstGeom>
          <a:noFill/>
        </p:spPr>
      </p:pic>
      <p:pic>
        <p:nvPicPr>
          <p:cNvPr id="3076" name="Picture 4" descr="https://spleteno.ru/images/glina/gl0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8024" y="1107910"/>
            <a:ext cx="2160240" cy="2404739"/>
          </a:xfrm>
          <a:prstGeom prst="rect">
            <a:avLst/>
          </a:prstGeom>
          <a:noFill/>
        </p:spPr>
      </p:pic>
      <p:pic>
        <p:nvPicPr>
          <p:cNvPr id="3078" name="Picture 6" descr="https://arhivurokov.ru/kopilka/uploads/user_file_5758153a7259c/sbornik-mastier-klassov-traditsionnaia-loskutnaia-kukla-kak-sriedstvo-priobshchieniia-mladshikh-shkol-nikov-k-etnokul-turnym-traditsiiam-russkogho-naroda_23.jpeg"/>
          <p:cNvPicPr>
            <a:picLocks noChangeAspect="1" noChangeArrowheads="1"/>
          </p:cNvPicPr>
          <p:nvPr/>
        </p:nvPicPr>
        <p:blipFill>
          <a:blip r:embed="rId5"/>
          <a:srcRect t="6438" r="3431"/>
          <a:stretch>
            <a:fillRect/>
          </a:stretch>
        </p:blipFill>
        <p:spPr bwMode="auto">
          <a:xfrm>
            <a:off x="1928794" y="1179061"/>
            <a:ext cx="2064322" cy="2333588"/>
          </a:xfrm>
          <a:prstGeom prst="rect">
            <a:avLst/>
          </a:prstGeom>
          <a:noFill/>
        </p:spPr>
      </p:pic>
      <p:sp>
        <p:nvSpPr>
          <p:cNvPr id="9" name="Содержимое 4"/>
          <p:cNvSpPr txBox="1">
            <a:spLocks/>
          </p:cNvSpPr>
          <p:nvPr/>
        </p:nvSpPr>
        <p:spPr>
          <a:xfrm>
            <a:off x="7143768" y="3143248"/>
            <a:ext cx="1471594" cy="411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</a:rPr>
              <a:t>Из глины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6500826" y="5589562"/>
            <a:ext cx="1471594" cy="750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</a:rPr>
              <a:t>Из дерева</a:t>
            </a:r>
          </a:p>
        </p:txBody>
      </p:sp>
      <p:pic>
        <p:nvPicPr>
          <p:cNvPr id="3088" name="Picture 16" descr="https://russian-crafts.com/images/detailed/42/g2f-034.jpg"/>
          <p:cNvPicPr>
            <a:picLocks noChangeAspect="1" noChangeArrowheads="1"/>
          </p:cNvPicPr>
          <p:nvPr/>
        </p:nvPicPr>
        <p:blipFill>
          <a:blip r:embed="rId6"/>
          <a:srcRect l="11539"/>
          <a:stretch>
            <a:fillRect/>
          </a:stretch>
        </p:blipFill>
        <p:spPr bwMode="auto">
          <a:xfrm>
            <a:off x="1857356" y="3786190"/>
            <a:ext cx="2064322" cy="2333588"/>
          </a:xfrm>
          <a:prstGeom prst="rect">
            <a:avLst/>
          </a:prstGeom>
          <a:noFill/>
        </p:spPr>
      </p:pic>
      <p:sp>
        <p:nvSpPr>
          <p:cNvPr id="16" name="Содержимое 4"/>
          <p:cNvSpPr txBox="1">
            <a:spLocks/>
          </p:cNvSpPr>
          <p:nvPr/>
        </p:nvSpPr>
        <p:spPr>
          <a:xfrm>
            <a:off x="47625" y="5301209"/>
            <a:ext cx="1714480" cy="5566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</a:rPr>
              <a:t>Из стекла</a:t>
            </a:r>
          </a:p>
        </p:txBody>
      </p:sp>
      <p:pic>
        <p:nvPicPr>
          <p:cNvPr id="17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1785926"/>
            <a:ext cx="714320" cy="714320"/>
          </a:xfrm>
          <a:prstGeom prst="rect">
            <a:avLst/>
          </a:prstGeom>
          <a:noFill/>
        </p:spPr>
      </p:pic>
      <p:pic>
        <p:nvPicPr>
          <p:cNvPr id="18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429132"/>
            <a:ext cx="714320" cy="714320"/>
          </a:xfrm>
          <a:prstGeom prst="rect">
            <a:avLst/>
          </a:prstGeom>
          <a:noFill/>
        </p:spPr>
      </p:pic>
      <p:pic>
        <p:nvPicPr>
          <p:cNvPr id="19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4214818"/>
            <a:ext cx="714320" cy="714320"/>
          </a:xfrm>
          <a:prstGeom prst="rect">
            <a:avLst/>
          </a:prstGeom>
          <a:noFill/>
        </p:spPr>
      </p:pic>
      <p:pic>
        <p:nvPicPr>
          <p:cNvPr id="20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2143116"/>
            <a:ext cx="1185958" cy="823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08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84729"/>
            <a:ext cx="9144000" cy="6858001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rgbClr val="008000"/>
                </a:solidFill>
                <a:latin typeface="Constantia" pitchFamily="18" charset="0"/>
              </a:rPr>
            </a:b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чёрный">
            <a:extLst>
              <a:ext uri="{FF2B5EF4-FFF2-40B4-BE49-F238E27FC236}">
                <a16:creationId xmlns:a16="http://schemas.microsoft.com/office/drawing/2014/main" id="{D330FC8D-E88D-490E-8EED-6D3E46825DCF}"/>
              </a:ext>
            </a:extLst>
          </p:cNvPr>
          <p:cNvSpPr/>
          <p:nvPr/>
        </p:nvSpPr>
        <p:spPr>
          <a:xfrm>
            <a:off x="2798488" y="346205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серый">
            <a:extLst>
              <a:ext uri="{FF2B5EF4-FFF2-40B4-BE49-F238E27FC236}">
                <a16:creationId xmlns:a16="http://schemas.microsoft.com/office/drawing/2014/main" id="{19D586CC-7304-4ECF-8C2D-369AC3F2A7A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66311" y="4707408"/>
            <a:ext cx="938865" cy="938865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красный">
            <a:extLst>
              <a:ext uri="{FF2B5EF4-FFF2-40B4-BE49-F238E27FC236}">
                <a16:creationId xmlns:a16="http://schemas.microsoft.com/office/drawing/2014/main" id="{67023339-6771-4246-AB82-135196A05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718" y="1267744"/>
            <a:ext cx="938865" cy="938865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1" name="Прямоугольник оранж">
            <a:extLst>
              <a:ext uri="{FF2B5EF4-FFF2-40B4-BE49-F238E27FC236}">
                <a16:creationId xmlns:a16="http://schemas.microsoft.com/office/drawing/2014/main" id="{A2AE8F78-E58C-40F7-98D3-48CB2045BD67}"/>
              </a:ext>
            </a:extLst>
          </p:cNvPr>
          <p:cNvSpPr/>
          <p:nvPr/>
        </p:nvSpPr>
        <p:spPr>
          <a:xfrm>
            <a:off x="6850150" y="2809486"/>
            <a:ext cx="91440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зелёный">
            <a:extLst>
              <a:ext uri="{FF2B5EF4-FFF2-40B4-BE49-F238E27FC236}">
                <a16:creationId xmlns:a16="http://schemas.microsoft.com/office/drawing/2014/main" id="{44D2651E-D957-4319-A0C1-2A67535C9D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6886" y="4505235"/>
            <a:ext cx="963251" cy="963251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solidFill>
              <a:srgbClr val="FFFF00"/>
            </a:solidFill>
          </a:ln>
        </p:spPr>
      </p:pic>
      <p:sp>
        <p:nvSpPr>
          <p:cNvPr id="22" name="Прямоугольник голубой">
            <a:extLst>
              <a:ext uri="{FF2B5EF4-FFF2-40B4-BE49-F238E27FC236}">
                <a16:creationId xmlns:a16="http://schemas.microsoft.com/office/drawing/2014/main" id="{432E30C0-9C5D-4356-82E4-2489172D3D65}"/>
              </a:ext>
            </a:extLst>
          </p:cNvPr>
          <p:cNvSpPr/>
          <p:nvPr/>
        </p:nvSpPr>
        <p:spPr>
          <a:xfrm>
            <a:off x="6613630" y="4404358"/>
            <a:ext cx="914400" cy="9144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жёлтый">
            <a:extLst>
              <a:ext uri="{FF2B5EF4-FFF2-40B4-BE49-F238E27FC236}">
                <a16:creationId xmlns:a16="http://schemas.microsoft.com/office/drawing/2014/main" id="{B1079165-264A-48C4-A0C7-A66D32EDD9DD}"/>
              </a:ext>
            </a:extLst>
          </p:cNvPr>
          <p:cNvSpPr/>
          <p:nvPr/>
        </p:nvSpPr>
        <p:spPr>
          <a:xfrm>
            <a:off x="1274856" y="784685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иний">
            <a:extLst>
              <a:ext uri="{FF2B5EF4-FFF2-40B4-BE49-F238E27FC236}">
                <a16:creationId xmlns:a16="http://schemas.microsoft.com/office/drawing/2014/main" id="{72E6918D-F070-4545-B250-4AA2BCD5D981}"/>
              </a:ext>
            </a:extLst>
          </p:cNvPr>
          <p:cNvSpPr/>
          <p:nvPr/>
        </p:nvSpPr>
        <p:spPr>
          <a:xfrm>
            <a:off x="256796" y="195103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белый">
            <a:extLst>
              <a:ext uri="{FF2B5EF4-FFF2-40B4-BE49-F238E27FC236}">
                <a16:creationId xmlns:a16="http://schemas.microsoft.com/office/drawing/2014/main" id="{D2762E44-35CA-4DAC-8058-BF012FA50D6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95730" y="4997796"/>
            <a:ext cx="987638" cy="9876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7" name="бордо">
            <a:extLst>
              <a:ext uri="{FF2B5EF4-FFF2-40B4-BE49-F238E27FC236}">
                <a16:creationId xmlns:a16="http://schemas.microsoft.com/office/drawing/2014/main" id="{802D246D-8B34-47FD-AE81-39165C63AB5E}"/>
              </a:ext>
            </a:extLst>
          </p:cNvPr>
          <p:cNvSpPr/>
          <p:nvPr/>
        </p:nvSpPr>
        <p:spPr>
          <a:xfrm>
            <a:off x="1414033" y="3155878"/>
            <a:ext cx="914400" cy="914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28" name="Заголовок">
            <a:extLst>
              <a:ext uri="{FF2B5EF4-FFF2-40B4-BE49-F238E27FC236}">
                <a16:creationId xmlns:a16="http://schemas.microsoft.com/office/drawing/2014/main" id="{4B0D9A20-0882-4464-929A-D1C5F34B6DCD}"/>
              </a:ext>
            </a:extLst>
          </p:cNvPr>
          <p:cNvSpPr txBox="1"/>
          <p:nvPr/>
        </p:nvSpPr>
        <p:spPr>
          <a:xfrm flipH="1">
            <a:off x="2434295" y="116632"/>
            <a:ext cx="4324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Какой цвет не используют для дымковской росписи?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20FB78E-0924-478B-98FB-63E2E36E956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454" y="1102644"/>
            <a:ext cx="1806575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2E4F1C6D-AA05-41E9-B20D-B813D5504C51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64" y="2526725"/>
            <a:ext cx="2403868" cy="1839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B0156A0-0602-4DBD-9FCB-A074660BA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53" y="1035621"/>
            <a:ext cx="2120257" cy="212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см сер">
            <a:extLst>
              <a:ext uri="{FF2B5EF4-FFF2-40B4-BE49-F238E27FC236}">
                <a16:creationId xmlns:a16="http://schemas.microsoft.com/office/drawing/2014/main" id="{BC15262E-3397-4341-9239-B7AE7E13E0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5176" y="5449439"/>
            <a:ext cx="1182727" cy="823031"/>
          </a:xfrm>
          <a:prstGeom prst="rect">
            <a:avLst/>
          </a:prstGeom>
        </p:spPr>
      </p:pic>
      <p:pic>
        <p:nvPicPr>
          <p:cNvPr id="41" name="см борд">
            <a:extLst>
              <a:ext uri="{FF2B5EF4-FFF2-40B4-BE49-F238E27FC236}">
                <a16:creationId xmlns:a16="http://schemas.microsoft.com/office/drawing/2014/main" id="{84931767-0DAD-4B51-B796-0D6944A17D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8489" y="3273174"/>
            <a:ext cx="713294" cy="719390"/>
          </a:xfrm>
          <a:prstGeom prst="rect">
            <a:avLst/>
          </a:prstGeom>
        </p:spPr>
      </p:pic>
      <p:pic>
        <p:nvPicPr>
          <p:cNvPr id="42" name="см с">
            <a:extLst>
              <a:ext uri="{FF2B5EF4-FFF2-40B4-BE49-F238E27FC236}">
                <a16:creationId xmlns:a16="http://schemas.microsoft.com/office/drawing/2014/main" id="{DC1AF1C6-7EBF-4C67-BA11-440D76F0E4D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46671" y="1999050"/>
            <a:ext cx="719390" cy="725487"/>
          </a:xfrm>
          <a:prstGeom prst="rect">
            <a:avLst/>
          </a:prstGeom>
        </p:spPr>
      </p:pic>
      <p:pic>
        <p:nvPicPr>
          <p:cNvPr id="43" name="см ж">
            <a:extLst>
              <a:ext uri="{FF2B5EF4-FFF2-40B4-BE49-F238E27FC236}">
                <a16:creationId xmlns:a16="http://schemas.microsoft.com/office/drawing/2014/main" id="{8BBAD1E9-E2BB-49CB-BC26-18A856A8C3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10442" y="17328"/>
            <a:ext cx="719390" cy="725487"/>
          </a:xfrm>
          <a:prstGeom prst="rect">
            <a:avLst/>
          </a:prstGeom>
        </p:spPr>
      </p:pic>
      <p:pic>
        <p:nvPicPr>
          <p:cNvPr id="44" name="см гол">
            <a:extLst>
              <a:ext uri="{FF2B5EF4-FFF2-40B4-BE49-F238E27FC236}">
                <a16:creationId xmlns:a16="http://schemas.microsoft.com/office/drawing/2014/main" id="{16D499FB-4B75-456C-AC49-5726BFD4D1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65498" y="4498815"/>
            <a:ext cx="719390" cy="725487"/>
          </a:xfrm>
          <a:prstGeom prst="rect">
            <a:avLst/>
          </a:prstGeom>
        </p:spPr>
      </p:pic>
      <p:pic>
        <p:nvPicPr>
          <p:cNvPr id="45" name="см ор">
            <a:extLst>
              <a:ext uri="{FF2B5EF4-FFF2-40B4-BE49-F238E27FC236}">
                <a16:creationId xmlns:a16="http://schemas.microsoft.com/office/drawing/2014/main" id="{B72765DF-9886-4EAA-A8F7-1130971D4F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19049" y="2887591"/>
            <a:ext cx="719390" cy="725487"/>
          </a:xfrm>
          <a:prstGeom prst="rect">
            <a:avLst/>
          </a:prstGeom>
        </p:spPr>
      </p:pic>
      <p:pic>
        <p:nvPicPr>
          <p:cNvPr id="46" name="см кр">
            <a:extLst>
              <a:ext uri="{FF2B5EF4-FFF2-40B4-BE49-F238E27FC236}">
                <a16:creationId xmlns:a16="http://schemas.microsoft.com/office/drawing/2014/main" id="{31912B9C-DE06-404A-A275-0479CD9F173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35171" y="1492076"/>
            <a:ext cx="719390" cy="725487"/>
          </a:xfrm>
          <a:prstGeom prst="rect">
            <a:avLst/>
          </a:prstGeom>
        </p:spPr>
      </p:pic>
      <p:pic>
        <p:nvPicPr>
          <p:cNvPr id="47" name="см ч">
            <a:extLst>
              <a:ext uri="{FF2B5EF4-FFF2-40B4-BE49-F238E27FC236}">
                <a16:creationId xmlns:a16="http://schemas.microsoft.com/office/drawing/2014/main" id="{3632F537-1E88-4A45-A968-7DD80915A5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75758" y="3743741"/>
            <a:ext cx="713294" cy="719390"/>
          </a:xfrm>
          <a:prstGeom prst="rect">
            <a:avLst/>
          </a:prstGeom>
        </p:spPr>
      </p:pic>
      <p:pic>
        <p:nvPicPr>
          <p:cNvPr id="48" name="смайлик з">
            <a:extLst>
              <a:ext uri="{FF2B5EF4-FFF2-40B4-BE49-F238E27FC236}">
                <a16:creationId xmlns:a16="http://schemas.microsoft.com/office/drawing/2014/main" id="{8BD662E0-7EEC-4AB5-BB6D-7B988FE0B8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43046" y="4557801"/>
            <a:ext cx="713294" cy="719390"/>
          </a:xfrm>
          <a:prstGeom prst="rect">
            <a:avLst/>
          </a:prstGeom>
        </p:spPr>
      </p:pic>
      <p:pic>
        <p:nvPicPr>
          <p:cNvPr id="49" name="Рисунок смайлик б">
            <a:extLst>
              <a:ext uri="{FF2B5EF4-FFF2-40B4-BE49-F238E27FC236}">
                <a16:creationId xmlns:a16="http://schemas.microsoft.com/office/drawing/2014/main" id="{3D5B07AC-BA59-4FAA-911C-8A25E74528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45206" y="5543502"/>
            <a:ext cx="713294" cy="7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2" grpId="0" animBg="1"/>
      <p:bldP spid="23" grpId="0" animBg="1"/>
      <p:bldP spid="24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8244" y="188262"/>
            <a:ext cx="6341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НАЙДИ ДЫМКОВСКИЕ ИГРУШКИ</a:t>
            </a:r>
          </a:p>
        </p:txBody>
      </p:sp>
      <p:pic>
        <p:nvPicPr>
          <p:cNvPr id="2050" name="Picture 2" descr="https://imatreshki.ru/d/272357/d/img_7688.jpg"/>
          <p:cNvPicPr>
            <a:picLocks noChangeAspect="1" noChangeArrowheads="1"/>
          </p:cNvPicPr>
          <p:nvPr/>
        </p:nvPicPr>
        <p:blipFill>
          <a:blip r:embed="rId3" cstate="print"/>
          <a:srcRect l="10222" t="18182" r="4592" b="9090"/>
          <a:stretch>
            <a:fillRect/>
          </a:stretch>
        </p:blipFill>
        <p:spPr bwMode="auto">
          <a:xfrm>
            <a:off x="1357290" y="690456"/>
            <a:ext cx="2027866" cy="2595668"/>
          </a:xfrm>
          <a:prstGeom prst="rect">
            <a:avLst/>
          </a:prstGeom>
          <a:noFill/>
        </p:spPr>
      </p:pic>
      <p:pic>
        <p:nvPicPr>
          <p:cNvPr id="2052" name="Picture 4" descr="https://images.ru.prom.st/363553611_w640_h640_dymk_ig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7904" y="1071546"/>
            <a:ext cx="2149980" cy="2864981"/>
          </a:xfrm>
          <a:prstGeom prst="rect">
            <a:avLst/>
          </a:prstGeom>
          <a:noFill/>
        </p:spPr>
      </p:pic>
      <p:pic>
        <p:nvPicPr>
          <p:cNvPr id="2054" name="Picture 6" descr="http://www.shoppy.ru/files/o/b/2015/02/1423462711.jpg"/>
          <p:cNvPicPr>
            <a:picLocks noChangeAspect="1" noChangeArrowheads="1"/>
          </p:cNvPicPr>
          <p:nvPr/>
        </p:nvPicPr>
        <p:blipFill>
          <a:blip r:embed="rId5" cstate="print"/>
          <a:srcRect b="2499"/>
          <a:stretch>
            <a:fillRect/>
          </a:stretch>
        </p:blipFill>
        <p:spPr bwMode="auto">
          <a:xfrm>
            <a:off x="6286512" y="3704296"/>
            <a:ext cx="1854931" cy="2438522"/>
          </a:xfrm>
          <a:prstGeom prst="rect">
            <a:avLst/>
          </a:prstGeom>
          <a:noFill/>
        </p:spPr>
      </p:pic>
      <p:pic>
        <p:nvPicPr>
          <p:cNvPr id="2058" name="Picture 10" descr="https://arhivurokov.ru/multiurok/4/e/f/4efa20f68a79e12db15557f1cbde618a8168a159/drievniie-obrazy-v-sovriemiennykh-narodnykh-ighrushkakh-2_6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5" y="214739"/>
            <a:ext cx="1854931" cy="3121277"/>
          </a:xfrm>
          <a:prstGeom prst="rect">
            <a:avLst/>
          </a:prstGeom>
          <a:noFill/>
        </p:spPr>
      </p:pic>
      <p:pic>
        <p:nvPicPr>
          <p:cNvPr id="2060" name="Picture 12" descr="https://www.rusvelikaia.ru/upload/iblock/2fd/dsc_2636.jpg"/>
          <p:cNvPicPr>
            <a:picLocks noChangeAspect="1" noChangeArrowheads="1"/>
          </p:cNvPicPr>
          <p:nvPr/>
        </p:nvPicPr>
        <p:blipFill>
          <a:blip r:embed="rId7" cstate="print"/>
          <a:srcRect l="14286" r="12243"/>
          <a:stretch>
            <a:fillRect/>
          </a:stretch>
        </p:blipFill>
        <p:spPr bwMode="auto">
          <a:xfrm>
            <a:off x="1502251" y="3391303"/>
            <a:ext cx="2027866" cy="2760097"/>
          </a:xfrm>
          <a:prstGeom prst="rect">
            <a:avLst/>
          </a:prstGeom>
          <a:noFill/>
        </p:spPr>
      </p:pic>
      <p:pic>
        <p:nvPicPr>
          <p:cNvPr id="12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857232"/>
            <a:ext cx="1185958" cy="823899"/>
          </a:xfrm>
          <a:prstGeom prst="rect">
            <a:avLst/>
          </a:prstGeom>
          <a:noFill/>
        </p:spPr>
      </p:pic>
      <p:pic>
        <p:nvPicPr>
          <p:cNvPr id="13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2214554"/>
            <a:ext cx="1185958" cy="823899"/>
          </a:xfrm>
          <a:prstGeom prst="rect">
            <a:avLst/>
          </a:prstGeom>
          <a:noFill/>
        </p:spPr>
      </p:pic>
      <p:pic>
        <p:nvPicPr>
          <p:cNvPr id="14" name="Picture 2" descr="https://newburycreations.files.wordpress.com/2012/11/smileys-e13541226533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628" y="5000636"/>
            <a:ext cx="1185958" cy="823899"/>
          </a:xfrm>
          <a:prstGeom prst="rect">
            <a:avLst/>
          </a:prstGeom>
          <a:noFill/>
        </p:spPr>
      </p:pic>
      <p:pic>
        <p:nvPicPr>
          <p:cNvPr id="15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8699" y="4698265"/>
            <a:ext cx="714320" cy="714320"/>
          </a:xfrm>
          <a:prstGeom prst="rect">
            <a:avLst/>
          </a:prstGeom>
          <a:noFill/>
        </p:spPr>
      </p:pic>
      <p:pic>
        <p:nvPicPr>
          <p:cNvPr id="16" name="Picture 4" descr="http://graninow.ru/uploads/2017/mart/14760867611935379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2786058"/>
            <a:ext cx="714320" cy="714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20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06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hifreevideos.com/images/original/Edges-Rainbow-Background-Wallpaper-PowerPoint-Presentations-84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933" y="0"/>
            <a:ext cx="915143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33003">
            <a:off x="4821842" y="4429132"/>
            <a:ext cx="3528390" cy="45719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МОЛОДЦЫ!</a:t>
            </a:r>
          </a:p>
        </p:txBody>
      </p:sp>
      <p:pic>
        <p:nvPicPr>
          <p:cNvPr id="1030" name="Picture 6" descr="https://arhivurokov.ru/multiurok/html/2017/08/13/s_598fe7a776dd3/671671_10.jpeg"/>
          <p:cNvPicPr>
            <a:picLocks noChangeAspect="1" noChangeArrowheads="1"/>
          </p:cNvPicPr>
          <p:nvPr/>
        </p:nvPicPr>
        <p:blipFill>
          <a:blip r:embed="rId3"/>
          <a:srcRect l="12188" t="11250" r="10937" b="7499"/>
          <a:stretch>
            <a:fillRect/>
          </a:stretch>
        </p:blipFill>
        <p:spPr bwMode="auto">
          <a:xfrm>
            <a:off x="4427984" y="692696"/>
            <a:ext cx="4142329" cy="3283554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C66CB9-26CC-4639-9468-2DF5B962C5C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647" y="1916831"/>
            <a:ext cx="4636647" cy="465176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193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Comic Sans MS</vt:lpstr>
      <vt:lpstr>Constantia</vt:lpstr>
      <vt:lpstr>Wingdings</vt:lpstr>
      <vt:lpstr>Тема Office</vt:lpstr>
      <vt:lpstr>Интерактивная игра   «ДЫМКОВСКАЯ РОСПИСЬ»</vt:lpstr>
      <vt:lpstr>  ЦЕЛЬ: формирование интереса к дымковской  росписи и дымковским игрушкам. </vt:lpstr>
      <vt:lpstr>  ПРАВИЛА ИГРЫ </vt:lpstr>
      <vt:lpstr>Презентация PowerPoint</vt:lpstr>
      <vt:lpstr>Презентация PowerPoint</vt:lpstr>
      <vt:lpstr> </vt:lpstr>
      <vt:lpstr>Презентация PowerPoint</vt:lpstr>
      <vt:lpstr>МОЛОДЦЫ!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для старших дошкольников на тему «Дымковская роспись. Дымковская игрушка.»</dc:title>
  <dc:creator>Администратор</dc:creator>
  <cp:lastModifiedBy>Admin</cp:lastModifiedBy>
  <cp:revision>50</cp:revision>
  <dcterms:created xsi:type="dcterms:W3CDTF">2018-01-29T17:10:28Z</dcterms:created>
  <dcterms:modified xsi:type="dcterms:W3CDTF">2022-11-06T15:54:07Z</dcterms:modified>
</cp:coreProperties>
</file>