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7067B25-A8F9-4187-AC1F-0CCD1CBA3D8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F4F0301-38CC-466B-83D6-EA31FC23880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5C86135-5906-4525-9B49-13B867B159A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4085C46-C204-411F-AFDB-80D32B5D57F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D41A8CD-1B83-4225-8825-49DAFDF6259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851E5D8-FBF0-4411-A313-F7691178ED2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EC735DD-F6A7-433B-AE4C-082C884961A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4B0509F-6D22-4825-A4FE-04DD9D67162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5150CE1-370A-4801-B909-4AA1DF22DB7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1793160" y="4372200"/>
            <a:ext cx="65120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34EC9D1-742A-450F-AB86-9CCAB44C96C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361D1CB-DF88-415A-8ADD-96F3AA9E6F7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F88177A-00A1-41DD-AA80-152BB1AE599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0EF200B-816B-430A-B87D-551BCB60CE6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97337E5-078D-478F-BEF4-E9EB482F0B1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7FB3295-BCC6-41A8-8F3A-EB61148A9A3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AA5D993-24E6-471A-904A-8387FEA678E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179F408-BE64-4261-A548-AAF5E23B608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DDD541C-4079-47A5-83F3-897098FEDEA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D2FFE37-F499-470F-8FA6-98DB9B1B344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9BBE182-B179-4F67-BBB1-737633C615D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ubTitle"/>
          </p:nvPr>
        </p:nvSpPr>
        <p:spPr>
          <a:xfrm>
            <a:off x="1793160" y="4372200"/>
            <a:ext cx="65120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E4CEFFC-7544-402F-AFA3-8895E1FA8D1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48423F-16A8-486A-9CD6-414F64830C9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C5751BF-0CF4-4BB1-A56E-C33E0EA76D4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280F4A-49AB-4576-9A6B-88F8211DBC1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9cd4ff"/>
            </a:gs>
            <a:gs pos="100000">
              <a:srgbClr val="5bb9ff"/>
            </a:gs>
          </a:gsLst>
          <a:path path="circle">
            <a:fillToRect l="50000" t="25000" r="50000" b="75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6" hidden="1"/>
          <p:cNvSpPr/>
          <p:nvPr/>
        </p:nvSpPr>
        <p:spPr>
          <a:xfrm>
            <a:off x="0" y="5105520"/>
            <a:ext cx="9143640" cy="1752120"/>
          </a:xfrm>
          <a:prstGeom prst="rect">
            <a:avLst/>
          </a:prstGeom>
          <a:gradFill rotWithShape="0">
            <a:gsLst>
              <a:gs pos="0">
                <a:srgbClr val="ffffff">
                  <a:alpha val="91372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Rectangle 7" hidden="1"/>
          <p:cNvSpPr/>
          <p:nvPr/>
        </p:nvSpPr>
        <p:spPr>
          <a:xfrm>
            <a:off x="0" y="0"/>
            <a:ext cx="9143640" cy="5105160"/>
          </a:xfrm>
          <a:prstGeom prst="rect">
            <a:avLst/>
          </a:prstGeom>
          <a:gradFill rotWithShape="0">
            <a:gsLst>
              <a:gs pos="0">
                <a:srgbClr val="ffffff">
                  <a:alpha val="89019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Rectangle 8" hidden="1"/>
          <p:cNvSpPr/>
          <p:nvPr/>
        </p:nvSpPr>
        <p:spPr>
          <a:xfrm>
            <a:off x="0" y="3768480"/>
            <a:ext cx="9143640" cy="2285640"/>
          </a:xfrm>
          <a:prstGeom prst="rect">
            <a:avLst/>
          </a:prstGeom>
          <a:gradFill rotWithShape="0">
            <a:gsLst>
              <a:gs pos="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Oval 9" hidden="1"/>
          <p:cNvSpPr/>
          <p:nvPr/>
        </p:nvSpPr>
        <p:spPr>
          <a:xfrm>
            <a:off x="0" y="1600200"/>
            <a:ext cx="9143640" cy="510516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Rectangle 10"/>
          <p:cNvSpPr/>
          <p:nvPr/>
        </p:nvSpPr>
        <p:spPr>
          <a:xfrm>
            <a:off x="0" y="3866760"/>
            <a:ext cx="9143640" cy="2990880"/>
          </a:xfrm>
          <a:prstGeom prst="rect">
            <a:avLst/>
          </a:prstGeom>
          <a:gradFill rotWithShape="0">
            <a:gsLst>
              <a:gs pos="0">
                <a:srgbClr val="ffffff">
                  <a:alpha val="91372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Rectangle 11"/>
          <p:cNvSpPr/>
          <p:nvPr/>
        </p:nvSpPr>
        <p:spPr>
          <a:xfrm>
            <a:off x="0" y="0"/>
            <a:ext cx="9143640" cy="3866400"/>
          </a:xfrm>
          <a:prstGeom prst="rect">
            <a:avLst/>
          </a:prstGeom>
          <a:gradFill rotWithShape="0">
            <a:gsLst>
              <a:gs pos="0">
                <a:srgbClr val="ffffff">
                  <a:alpha val="89019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Rectangle 12"/>
          <p:cNvSpPr/>
          <p:nvPr/>
        </p:nvSpPr>
        <p:spPr>
          <a:xfrm>
            <a:off x="0" y="2652480"/>
            <a:ext cx="9143640" cy="2285640"/>
          </a:xfrm>
          <a:prstGeom prst="rect">
            <a:avLst/>
          </a:prstGeom>
          <a:gradFill rotWithShape="0">
            <a:gsLst>
              <a:gs pos="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Oval 13"/>
          <p:cNvSpPr/>
          <p:nvPr/>
        </p:nvSpPr>
        <p:spPr>
          <a:xfrm>
            <a:off x="0" y="1600200"/>
            <a:ext cx="9143640" cy="510516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PlaceHolder 1"/>
          <p:cNvSpPr>
            <a:spLocks noGrp="1"/>
          </p:cNvSpPr>
          <p:nvPr>
            <p:ph type="dt" idx="1"/>
          </p:nvPr>
        </p:nvSpPr>
        <p:spPr>
          <a:xfrm>
            <a:off x="6172200" y="6172200"/>
            <a:ext cx="25142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1" lang="ru-RU" sz="1100" spc="-1" strike="noStrike">
                <a:solidFill>
                  <a:srgbClr val="808080"/>
                </a:solidFill>
                <a:latin typeface="Trebuchet MS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ru-RU" sz="1100" spc="-1" strike="noStrike">
                <a:solidFill>
                  <a:srgbClr val="808080"/>
                </a:solidFill>
                <a:latin typeface="Trebuchet MS"/>
              </a:rPr>
              <a:t>&lt;date/time&gt;</a:t>
            </a:r>
            <a:endParaRPr b="0" lang="en-US" sz="1100" spc="-1" strike="noStrike"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ftr" idx="2"/>
          </p:nvPr>
        </p:nvSpPr>
        <p:spPr>
          <a:xfrm>
            <a:off x="457200" y="6172200"/>
            <a:ext cx="33523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sldNum" idx="3"/>
          </p:nvPr>
        </p:nvSpPr>
        <p:spPr>
          <a:xfrm>
            <a:off x="3809880" y="6172200"/>
            <a:ext cx="1828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1" lang="ru-RU" sz="1200" spc="-1" strike="noStrike">
                <a:solidFill>
                  <a:srgbClr val="808080"/>
                </a:solidFill>
                <a:latin typeface="Trebuchet MS"/>
              </a:defRPr>
            </a:lvl1pPr>
          </a:lstStyle>
          <a:p>
            <a:pPr algn="ctr">
              <a:lnSpc>
                <a:spcPct val="100000"/>
              </a:lnSpc>
              <a:buNone/>
            </a:pPr>
            <a:fld id="{AA9A9911-F02B-42C0-AC24-4344BD94C256}" type="slidenum">
              <a:rPr b="1" lang="ru-RU" sz="1200" spc="-1" strike="noStrike">
                <a:solidFill>
                  <a:srgbClr val="808080"/>
                </a:solidFill>
                <a:latin typeface="Trebuchet MS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1" name="PlaceHolder 4"/>
          <p:cNvSpPr>
            <a:spLocks noGrp="1"/>
          </p:cNvSpPr>
          <p:nvPr>
            <p:ph type="title"/>
          </p:nvPr>
        </p:nvSpPr>
        <p:spPr>
          <a:xfrm>
            <a:off x="817560" y="3132360"/>
            <a:ext cx="7175160" cy="1792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640080" indent="-457200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1" lang="ru-RU" sz="5400" spc="-1" strike="noStrike">
                <a:latin typeface="Trebuchet MS"/>
              </a:rPr>
              <a:t>Образец заголовка</a:t>
            </a:r>
            <a:endParaRPr b="0" lang="ru-RU" sz="54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200" spc="-1" strike="noStrike">
                <a:solidFill>
                  <a:srgbClr val="404040"/>
                </a:solidFill>
                <a:latin typeface="Trebuchet MS"/>
              </a:rPr>
              <a:t>Click to edit the outline text format</a:t>
            </a:r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404040"/>
                </a:solidFill>
                <a:latin typeface="Trebuchet MS"/>
              </a:rPr>
              <a:t>Second Outline Level</a:t>
            </a:r>
            <a:endParaRPr b="0" lang="ru-RU" sz="1800" spc="-1" strike="noStrike">
              <a:solidFill>
                <a:srgbClr val="404040"/>
              </a:solidFill>
              <a:latin typeface="Trebuchet M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404040"/>
                </a:solidFill>
                <a:latin typeface="Trebuchet MS"/>
              </a:rPr>
              <a:t>Third Outline Level</a:t>
            </a:r>
            <a:endParaRPr b="0" lang="ru-RU" sz="1600" spc="-1" strike="noStrike">
              <a:solidFill>
                <a:srgbClr val="404040"/>
              </a:solidFill>
              <a:latin typeface="Trebuchet M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latin typeface="Trebuchet MS"/>
              </a:rPr>
              <a:t>Fourth Outline Level</a:t>
            </a:r>
            <a:endParaRPr b="0" lang="ru-RU" sz="1400" spc="-1" strike="noStrike">
              <a:solidFill>
                <a:srgbClr val="404040"/>
              </a:solidFill>
              <a:latin typeface="Trebuchet M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Trebuchet MS"/>
              </a:rPr>
              <a:t>Fifth Outline Level</a:t>
            </a:r>
            <a:endParaRPr b="0" lang="ru-RU" sz="2000" spc="-1" strike="noStrike">
              <a:solidFill>
                <a:srgbClr val="404040"/>
              </a:solidFill>
              <a:latin typeface="Trebuchet M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Trebuchet MS"/>
              </a:rPr>
              <a:t>Sixth Outline Level</a:t>
            </a:r>
            <a:endParaRPr b="0" lang="ru-RU" sz="2000" spc="-1" strike="noStrike">
              <a:solidFill>
                <a:srgbClr val="404040"/>
              </a:solidFill>
              <a:latin typeface="Trebuchet M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Trebuchet MS"/>
              </a:rPr>
              <a:t>Seventh Outline Level</a:t>
            </a:r>
            <a:endParaRPr b="0" lang="ru-RU" sz="20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9cd4ff"/>
            </a:gs>
            <a:gs pos="100000">
              <a:srgbClr val="5bb9ff"/>
            </a:gs>
          </a:gsLst>
          <a:path path="circle">
            <a:fillToRect l="50000" t="25000" r="50000" b="75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6"/>
          <p:cNvSpPr/>
          <p:nvPr/>
        </p:nvSpPr>
        <p:spPr>
          <a:xfrm>
            <a:off x="0" y="5105520"/>
            <a:ext cx="9143640" cy="1752120"/>
          </a:xfrm>
          <a:prstGeom prst="rect">
            <a:avLst/>
          </a:prstGeom>
          <a:gradFill rotWithShape="0">
            <a:gsLst>
              <a:gs pos="0">
                <a:srgbClr val="ffffff">
                  <a:alpha val="91372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Rectangle 7"/>
          <p:cNvSpPr/>
          <p:nvPr/>
        </p:nvSpPr>
        <p:spPr>
          <a:xfrm>
            <a:off x="0" y="0"/>
            <a:ext cx="9143640" cy="5105160"/>
          </a:xfrm>
          <a:prstGeom prst="rect">
            <a:avLst/>
          </a:prstGeom>
          <a:gradFill rotWithShape="0">
            <a:gsLst>
              <a:gs pos="0">
                <a:srgbClr val="ffffff">
                  <a:alpha val="89019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Rectangle 8"/>
          <p:cNvSpPr/>
          <p:nvPr/>
        </p:nvSpPr>
        <p:spPr>
          <a:xfrm>
            <a:off x="0" y="3768480"/>
            <a:ext cx="9143640" cy="2285640"/>
          </a:xfrm>
          <a:prstGeom prst="rect">
            <a:avLst/>
          </a:prstGeom>
          <a:gradFill rotWithShape="0">
            <a:gsLst>
              <a:gs pos="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Oval 9"/>
          <p:cNvSpPr/>
          <p:nvPr/>
        </p:nvSpPr>
        <p:spPr>
          <a:xfrm>
            <a:off x="0" y="1600200"/>
            <a:ext cx="9143640" cy="510516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20040" indent="-320040" algn="r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1" lang="ru-RU" sz="4600" spc="-1" strike="noStrike">
                <a:latin typeface="Trebuchet MS"/>
              </a:rPr>
              <a:t>Образец заголовка</a:t>
            </a:r>
            <a:endParaRPr b="0" lang="ru-RU" sz="4600" spc="-1" strike="noStrike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dt" idx="4"/>
          </p:nvPr>
        </p:nvSpPr>
        <p:spPr>
          <a:xfrm>
            <a:off x="6172200" y="6172200"/>
            <a:ext cx="25142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1" lang="ru-RU" sz="1100" spc="-1" strike="noStrike">
                <a:solidFill>
                  <a:srgbClr val="808080"/>
                </a:solidFill>
                <a:latin typeface="Trebuchet MS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b="1" lang="ru-RU" sz="1100" spc="-1" strike="noStrike">
                <a:solidFill>
                  <a:srgbClr val="808080"/>
                </a:solidFill>
                <a:latin typeface="Trebuchet MS"/>
              </a:rPr>
              <a:t>&lt;date/time&gt;</a:t>
            </a:r>
            <a:endParaRPr b="0" lang="en-US" sz="1100" spc="-1" strike="noStrike">
              <a:latin typeface="Times New Roman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ftr" idx="5"/>
          </p:nvPr>
        </p:nvSpPr>
        <p:spPr>
          <a:xfrm>
            <a:off x="457200" y="6172200"/>
            <a:ext cx="33523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sldNum" idx="6"/>
          </p:nvPr>
        </p:nvSpPr>
        <p:spPr>
          <a:xfrm>
            <a:off x="3809880" y="6172200"/>
            <a:ext cx="1828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1" lang="ru-RU" sz="1200" spc="-1" strike="noStrike">
                <a:solidFill>
                  <a:srgbClr val="808080"/>
                </a:solidFill>
                <a:latin typeface="Trebuchet MS"/>
              </a:defRPr>
            </a:lvl1pPr>
          </a:lstStyle>
          <a:p>
            <a:pPr algn="ctr">
              <a:lnSpc>
                <a:spcPct val="100000"/>
              </a:lnSpc>
              <a:buNone/>
            </a:pPr>
            <a:fld id="{5C2DDD91-A544-46C4-8757-DDB8DD428C67}" type="slidenum">
              <a:rPr b="1" lang="ru-RU" sz="1200" spc="-1" strike="noStrike">
                <a:solidFill>
                  <a:srgbClr val="808080"/>
                </a:solidFill>
                <a:latin typeface="Trebuchet MS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200" spc="-1" strike="noStrike">
                <a:solidFill>
                  <a:srgbClr val="404040"/>
                </a:solidFill>
                <a:latin typeface="Trebuchet MS"/>
              </a:rPr>
              <a:t>Click to edit the outline text format</a:t>
            </a:r>
            <a:endParaRPr b="0" lang="ru-RU" sz="2200" spc="-1" strike="noStrike">
              <a:solidFill>
                <a:srgbClr val="404040"/>
              </a:solidFill>
              <a:latin typeface="Trebuchet M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404040"/>
                </a:solidFill>
                <a:latin typeface="Trebuchet MS"/>
              </a:rPr>
              <a:t>Second Outline Level</a:t>
            </a:r>
            <a:endParaRPr b="0" lang="ru-RU" sz="1800" spc="-1" strike="noStrike">
              <a:solidFill>
                <a:srgbClr val="404040"/>
              </a:solidFill>
              <a:latin typeface="Trebuchet M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404040"/>
                </a:solidFill>
                <a:latin typeface="Trebuchet MS"/>
              </a:rPr>
              <a:t>Third Outline Level</a:t>
            </a:r>
            <a:endParaRPr b="0" lang="ru-RU" sz="1600" spc="-1" strike="noStrike">
              <a:solidFill>
                <a:srgbClr val="404040"/>
              </a:solidFill>
              <a:latin typeface="Trebuchet M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latin typeface="Trebuchet MS"/>
              </a:rPr>
              <a:t>Fourth Outline Level</a:t>
            </a:r>
            <a:endParaRPr b="0" lang="ru-RU" sz="1400" spc="-1" strike="noStrike">
              <a:solidFill>
                <a:srgbClr val="404040"/>
              </a:solidFill>
              <a:latin typeface="Trebuchet M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Trebuchet MS"/>
              </a:rPr>
              <a:t>Fifth Outline Level</a:t>
            </a:r>
            <a:endParaRPr b="0" lang="ru-RU" sz="2000" spc="-1" strike="noStrike">
              <a:solidFill>
                <a:srgbClr val="404040"/>
              </a:solidFill>
              <a:latin typeface="Trebuchet M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Trebuchet MS"/>
              </a:rPr>
              <a:t>Sixth Outline Level</a:t>
            </a:r>
            <a:endParaRPr b="0" lang="ru-RU" sz="2000" spc="-1" strike="noStrike">
              <a:solidFill>
                <a:srgbClr val="404040"/>
              </a:solidFill>
              <a:latin typeface="Trebuchet M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latin typeface="Trebuchet MS"/>
              </a:rPr>
              <a:t>Seventh Outline Level</a:t>
            </a:r>
            <a:endParaRPr b="0" lang="ru-RU" sz="2000" spc="-1" strike="noStrike">
              <a:solidFill>
                <a:srgbClr val="404040"/>
              </a:solidFill>
              <a:latin typeface="Trebuchet M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 standalone="no" ?><Relationships xmlns="http://schemas.openxmlformats.org/package/2006/relationships"><Relationship Id="rId1" Target="../media/image1.jpeg" Type="http://schemas.openxmlformats.org/officeDocument/2006/relationships/image"/><Relationship Id="rId2" Target="../slideLayouts/slideLayout2.xml" Type="http://schemas.openxmlformats.org/officeDocument/2006/relationships/slideLayout"/>
</Relationships>
</file>

<file path=ppt/slides/_rels/slide2.xml.rels><?xml version="1.0" encoding="UTF-8" standalone="no" ?><Relationships xmlns="http://schemas.openxmlformats.org/package/2006/relationships"><Relationship Id="rId1" Target="../media/image2.jpeg" Type="http://schemas.openxmlformats.org/officeDocument/2006/relationships/image"/><Relationship Id="rId2" Target="../slideLayouts/slideLayout17.xml" Type="http://schemas.openxmlformats.org/officeDocument/2006/relationships/slideLayout"/>
</Relationships>
</file>

<file path=ppt/slides/_rels/slide3.xml.rels><?xml version="1.0" encoding="UTF-8" standalone="no" ?><Relationships xmlns="http://schemas.openxmlformats.org/package/2006/relationships"><Relationship Id="rId1" Target="../media/image3.jpeg" Type="http://schemas.openxmlformats.org/officeDocument/2006/relationships/image"/><Relationship Id="rId2" Target="../slideLayouts/slideLayout17.xml" Type="http://schemas.openxmlformats.org/officeDocument/2006/relationships/slideLayout"/>
</Relationships>
</file>

<file path=ppt/slides/_rels/slide4.xml.rels><?xml version="1.0" encoding="UTF-8" standalone="no" ?><Relationships xmlns="http://schemas.openxmlformats.org/package/2006/relationships"><Relationship Id="rId1" Target="../media/image4.jpeg" Type="http://schemas.openxmlformats.org/officeDocument/2006/relationships/image"/><Relationship Id="rId2" Target="../slideLayouts/slideLayout17.xml" Type="http://schemas.openxmlformats.org/officeDocument/2006/relationships/slideLayout"/>
</Relationships>
</file>

<file path=ppt/slides/_rels/slide5.xml.rels><?xml version="1.0" encoding="UTF-8" standalone="no" ?><Relationships xmlns="http://schemas.openxmlformats.org/package/2006/relationships"><Relationship Id="rId1" Target="../media/image5.jpeg" Type="http://schemas.openxmlformats.org/officeDocument/2006/relationships/image"/><Relationship Id="rId2" Target="../slideLayouts/slideLayout17.xml" Type="http://schemas.openxmlformats.org/officeDocument/2006/relationships/slideLayout"/>
</Relationships>
</file>

<file path=ppt/slides/_rels/slide6.xml.rels><?xml version="1.0" encoding="UTF-8" standalone="no" ?><Relationships xmlns="http://schemas.openxmlformats.org/package/2006/relationships"><Relationship Id="rId1" Target="../media/image6.jpeg" Type="http://schemas.openxmlformats.org/officeDocument/2006/relationships/image"/><Relationship Id="rId2" Target="../slideLayouts/slideLayout17.xml" Type="http://schemas.openxmlformats.org/officeDocument/2006/relationships/slideLayout"/>
</Relationships>
</file>

<file path=ppt/slides/_rels/slide7.xml.rels><?xml version="1.0" encoding="UTF-8" standalone="no" ?><Relationships xmlns="http://schemas.openxmlformats.org/package/2006/relationships"><Relationship Id="rId1" Target="../media/image7.jpeg" Type="http://schemas.openxmlformats.org/officeDocument/2006/relationships/image"/><Relationship Id="rId2" Target="../slideLayouts/slideLayout17.xml" Type="http://schemas.openxmlformats.org/officeDocument/2006/relationships/slideLayout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467640" y="5052600"/>
            <a:ext cx="8136720" cy="881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>
              <a:lnSpc>
                <a:spcPct val="100000"/>
              </a:lnSpc>
              <a:spcBef>
                <a:spcPts val="320"/>
              </a:spcBef>
              <a:spcAft>
                <a:spcPts val="300"/>
              </a:spcAft>
              <a:buNone/>
              <a:tabLst>
                <a:tab algn="l" pos="0"/>
              </a:tabLst>
            </a:pPr>
            <a:r>
              <a:rPr b="1" i="1" lang="ru-RU" sz="1600" spc="-1" strike="noStrike" cap="all">
                <a:solidFill>
                  <a:srgbClr val="212745"/>
                </a:solidFill>
                <a:latin typeface="Trebuchet MS"/>
              </a:rPr>
              <a:t>ГРИФОНЫ БАНКОВСКОГО МОСТА В ПЕТЕРБУРГЕ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spcAft>
                <a:spcPts val="300"/>
              </a:spcAft>
              <a:buNone/>
              <a:tabLst>
                <a:tab algn="l" pos="0"/>
              </a:tabLst>
            </a:pPr>
            <a:r>
              <a:rPr b="0" lang="ru-RU" sz="1600" spc="-1" strike="noStrike">
                <a:solidFill>
                  <a:srgbClr val="212745"/>
                </a:solidFill>
                <a:latin typeface="Trebuchet MS"/>
              </a:rPr>
              <a:t>Презентация к НОД «Каменные стражи Банковского моста» Для детей старшего дошкольного возраста.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spcAft>
                <a:spcPts val="300"/>
              </a:spcAft>
              <a:buNone/>
              <a:tabLst>
                <a:tab algn="l" pos="0"/>
              </a:tabLst>
            </a:pPr>
            <a:r>
              <a:rPr b="0" lang="ru-RU" sz="1600" spc="-1" strike="noStrike">
                <a:solidFill>
                  <a:srgbClr val="212745"/>
                </a:solidFill>
                <a:latin typeface="Trebuchet MS"/>
              </a:rPr>
              <a:t>                                                                         </a:t>
            </a:r>
            <a:r>
              <a:rPr b="0" lang="ru-RU" sz="1600" spc="-1" strike="noStrike">
                <a:solidFill>
                  <a:srgbClr val="212745"/>
                </a:solidFill>
                <a:latin typeface="Trebuchet MS"/>
              </a:rPr>
              <a:t>Выполнила: Мируть Анна Сергеевна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title"/>
          </p:nvPr>
        </p:nvSpPr>
        <p:spPr>
          <a:xfrm>
            <a:off x="817560" y="3132360"/>
            <a:ext cx="7175160" cy="1792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96" name="Picture 2" descr=""/>
          <p:cNvPicPr/>
          <p:nvPr/>
        </p:nvPicPr>
        <p:blipFill>
          <a:blip r:embed="rId1"/>
          <a:stretch/>
        </p:blipFill>
        <p:spPr>
          <a:xfrm>
            <a:off x="700200" y="260640"/>
            <a:ext cx="7903800" cy="453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85840" y="4797000"/>
            <a:ext cx="8606520" cy="1872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20040" indent="-320040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1" lang="ru-RU" sz="2400" spc="-1" strike="noStrike">
                <a:latin typeface="Arial"/>
              </a:rPr>
              <a:t>Интересным местом для туристов в Северной столице России является Банковский мост, на котором установлены четыре грифона – мифологические существа с львиными туловищами и орлиными крыльями.</a:t>
            </a:r>
            <a:endParaRPr b="0" lang="ru-RU" sz="24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98" name="Picture 2" descr=""/>
          <p:cNvPicPr/>
          <p:nvPr/>
        </p:nvPicPr>
        <p:blipFill>
          <a:blip r:embed="rId1"/>
          <a:stretch/>
        </p:blipFill>
        <p:spPr>
          <a:xfrm>
            <a:off x="285840" y="214200"/>
            <a:ext cx="8318160" cy="4582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395640" y="4725000"/>
            <a:ext cx="8352720" cy="1656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20040" indent="-320040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0" lang="ru-RU" sz="3200" spc="-1" strike="noStrike">
                <a:latin typeface="Arial"/>
              </a:rPr>
              <a:t>Грифонов часто можно встретить в античном искусстве, их образ использовали в своем творчестве и древневосточные народы.</a:t>
            </a:r>
            <a:br>
              <a:rPr sz="3200"/>
            </a:br>
            <a:br>
              <a:rPr sz="3200"/>
            </a:br>
            <a:r>
              <a:rPr b="1" lang="ru-RU" sz="3200" spc="-1" strike="noStrike">
                <a:latin typeface="Arial"/>
              </a:rPr>
              <a:t> </a:t>
            </a:r>
            <a:endParaRPr b="0" lang="ru-RU" sz="32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251640" y="338040"/>
            <a:ext cx="8496720" cy="4124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67640" y="5373360"/>
            <a:ext cx="8280720" cy="1142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20040" indent="-320040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0" lang="ru-RU" sz="2400" spc="-1" strike="noStrike">
                <a:latin typeface="Arial"/>
              </a:rPr>
              <a:t>В легендах и преданиях эти сказочные существа выступают в основном как стражи, которые оберегают тайные знания и сокровища.</a:t>
            </a:r>
            <a:endParaRPr b="0" lang="ru-RU" sz="24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02" name="Picture 2" descr=""/>
          <p:cNvPicPr/>
          <p:nvPr/>
        </p:nvPicPr>
        <p:blipFill>
          <a:blip r:embed="rId1"/>
          <a:stretch/>
        </p:blipFill>
        <p:spPr>
          <a:xfrm>
            <a:off x="755640" y="38160"/>
            <a:ext cx="7920360" cy="5100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79640" y="4372200"/>
            <a:ext cx="8784720" cy="2224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20040" indent="-320040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0" lang="ru-RU" sz="2400" spc="-1" strike="noStrike">
                <a:latin typeface="Arial"/>
              </a:rPr>
              <a:t>Именно поэтому грифоны установлены на Банковском мосту не случайно, ведь в начале девятнадцатого столетия неподалеку находился Ассигнационный банк, который и должны были охранять эти застывшие блюстители порядка, ведь они, если верить легендам, лучше всех охраняют золото.</a:t>
            </a:r>
            <a:br>
              <a:rPr sz="2400"/>
            </a:br>
            <a:br>
              <a:rPr sz="2400"/>
            </a:br>
            <a:r>
              <a:rPr b="1" lang="ru-RU" sz="2400" spc="-1" strike="noStrike">
                <a:latin typeface="Arial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04" name="Picture 2" descr=""/>
          <p:cNvPicPr/>
          <p:nvPr/>
        </p:nvPicPr>
        <p:blipFill>
          <a:blip r:embed="rId1"/>
          <a:stretch/>
        </p:blipFill>
        <p:spPr>
          <a:xfrm>
            <a:off x="395640" y="304920"/>
            <a:ext cx="8280720" cy="3916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251640" y="5157360"/>
            <a:ext cx="8568720" cy="1439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20040" indent="-320040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0" lang="ru-RU" sz="2400" spc="-1" strike="noStrike">
                <a:latin typeface="Arial"/>
              </a:rPr>
              <a:t>Взгромоздились эти скульптурные композиции в городе на Неве в 1826 году, их автором является российский </a:t>
            </a:r>
            <a:r>
              <a:rPr b="1" lang="ru-RU" sz="2400" spc="-1" strike="noStrike">
                <a:latin typeface="Arial"/>
              </a:rPr>
              <a:t>скульптор Соколов П. П.</a:t>
            </a:r>
            <a:endParaRPr b="0" lang="ru-RU" sz="24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06" name="Picture 2" descr=""/>
          <p:cNvPicPr/>
          <p:nvPr/>
        </p:nvPicPr>
        <p:blipFill>
          <a:blip r:embed="rId1"/>
          <a:stretch/>
        </p:blipFill>
        <p:spPr>
          <a:xfrm>
            <a:off x="395640" y="0"/>
            <a:ext cx="8424720" cy="5012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67640" y="4869000"/>
            <a:ext cx="8136720" cy="1583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20040" indent="-320040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1" lang="ru-RU" sz="2400" spc="-1" strike="noStrike">
                <a:latin typeface="Arial"/>
              </a:rPr>
              <a:t>Дивные существа, украшающие мост, выполнены из чугуна, причем они имеют огромные позолоченные крылья, а над их головами подвешены фонари.</a:t>
            </a:r>
            <a:br>
              <a:rPr sz="2400"/>
            </a:br>
            <a:br>
              <a:rPr sz="2400"/>
            </a:br>
            <a:r>
              <a:rPr b="1" lang="ru-RU" sz="2400" spc="-1" strike="noStrike">
                <a:latin typeface="Arial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108" name="Picture 2" descr=""/>
          <p:cNvPicPr/>
          <p:nvPr/>
        </p:nvPicPr>
        <p:blipFill>
          <a:blip r:embed="rId1"/>
          <a:stretch/>
        </p:blipFill>
        <p:spPr>
          <a:xfrm>
            <a:off x="762120" y="332640"/>
            <a:ext cx="7842240" cy="4464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Application>LibreOffice/7.3.6.2$Linux_X86_64 LibreOffice_project/c28ca90fd6e1a19e189fc16c05f8f8924961e12e</Application>
  <AppVersion>15.0000</AppVersion>
  <Words>173</Words>
  <Paragraphs>9</Paragraphs>
  <Company>diakov.net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2019-04-05T04:56:27Z</dcterms:created>
  <dc:creator>RePack by Diakov</dc:creator>
  <dc:description/>
  <dc:language>en-US</dc:language>
  <cp:lastModifiedBy>RePack by Diakov</cp:lastModifiedBy>
  <dcterms:modified xsi:type="dcterms:W3CDTF">2022-11-06T14:35:08Z</dcterms:modified>
  <cp:revision>8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592298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  <property fmtid="{D5CDD505-2E9C-101B-9397-08002B2CF9AE}" name="PresentationFormat" pid="5">
    <vt:lpwstr>Экран (4:3)</vt:lpwstr>
  </property>
  <property fmtid="{D5CDD505-2E9C-101B-9397-08002B2CF9AE}" name="Slides" pid="6">
    <vt:r8>7</vt:r8>
  </property>
</Properties>
</file>