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58" r:id="rId6"/>
    <p:sldId id="262" r:id="rId7"/>
    <p:sldId id="279" r:id="rId8"/>
    <p:sldId id="264" r:id="rId9"/>
    <p:sldId id="261" r:id="rId10"/>
    <p:sldId id="273" r:id="rId11"/>
    <p:sldId id="274" r:id="rId12"/>
    <p:sldId id="275" r:id="rId13"/>
    <p:sldId id="265" r:id="rId14"/>
    <p:sldId id="266" r:id="rId15"/>
    <p:sldId id="277" r:id="rId16"/>
    <p:sldId id="278" r:id="rId17"/>
    <p:sldId id="267" r:id="rId18"/>
    <p:sldId id="268" r:id="rId19"/>
    <p:sldId id="276" r:id="rId20"/>
    <p:sldId id="269" r:id="rId21"/>
    <p:sldId id="271" r:id="rId22"/>
    <p:sldId id="280" r:id="rId23"/>
    <p:sldId id="282" r:id="rId2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69" d="100"/>
          <a:sy n="69" d="100"/>
        </p:scale>
        <p:origin x="52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66EFA-811C-4DC1-B9D1-81FEE403AD70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5F16168-1879-453A-8ECB-7E111E0977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7121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66EFA-811C-4DC1-B9D1-81FEE403AD70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5F16168-1879-453A-8ECB-7E111E0977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74870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66EFA-811C-4DC1-B9D1-81FEE403AD70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5F16168-1879-453A-8ECB-7E111E097719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875466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66EFA-811C-4DC1-B9D1-81FEE403AD70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5F16168-1879-453A-8ECB-7E111E0977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29778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66EFA-811C-4DC1-B9D1-81FEE403AD70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5F16168-1879-453A-8ECB-7E111E097719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385179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66EFA-811C-4DC1-B9D1-81FEE403AD70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5F16168-1879-453A-8ECB-7E111E0977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16441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66EFA-811C-4DC1-B9D1-81FEE403AD70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16168-1879-453A-8ECB-7E111E0977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13818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66EFA-811C-4DC1-B9D1-81FEE403AD70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16168-1879-453A-8ECB-7E111E0977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2758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66EFA-811C-4DC1-B9D1-81FEE403AD70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16168-1879-453A-8ECB-7E111E0977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1172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66EFA-811C-4DC1-B9D1-81FEE403AD70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5F16168-1879-453A-8ECB-7E111E0977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50318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66EFA-811C-4DC1-B9D1-81FEE403AD70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5F16168-1879-453A-8ECB-7E111E0977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2803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66EFA-811C-4DC1-B9D1-81FEE403AD70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5F16168-1879-453A-8ECB-7E111E0977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1609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66EFA-811C-4DC1-B9D1-81FEE403AD70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16168-1879-453A-8ECB-7E111E0977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17049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66EFA-811C-4DC1-B9D1-81FEE403AD70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16168-1879-453A-8ECB-7E111E0977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3453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66EFA-811C-4DC1-B9D1-81FEE403AD70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16168-1879-453A-8ECB-7E111E0977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06899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66EFA-811C-4DC1-B9D1-81FEE403AD70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5F16168-1879-453A-8ECB-7E111E0977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27039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A66EFA-811C-4DC1-B9D1-81FEE403AD70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5F16168-1879-453A-8ECB-7E111E0977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7861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563419"/>
            <a:ext cx="9144000" cy="2327564"/>
          </a:xfrm>
        </p:spPr>
        <p:txBody>
          <a:bodyPr>
            <a:normAutofit fontScale="90000"/>
          </a:bodyPr>
          <a:lstStyle/>
          <a:p>
            <a:r>
              <a:rPr lang="ru-RU" sz="4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практики в развитии фонематического слуха у дошкольников разных возрастных групп.</a:t>
            </a:r>
            <a: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127999" y="4368800"/>
            <a:ext cx="2539999" cy="1690253"/>
          </a:xfrm>
        </p:spPr>
        <p:txBody>
          <a:bodyPr>
            <a:normAutofit fontScale="92500" lnSpcReduction="20000"/>
          </a:bodyPr>
          <a:lstStyle/>
          <a:p>
            <a:pPr algn="ctr">
              <a:lnSpc>
                <a:spcPct val="11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Подготовлено </a:t>
            </a:r>
          </a:p>
          <a:p>
            <a:pPr algn="ctr">
              <a:lnSpc>
                <a:spcPct val="11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учителем-логопедом</a:t>
            </a:r>
          </a:p>
          <a:p>
            <a:pPr algn="ctr">
              <a:lnSpc>
                <a:spcPct val="11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ГБДОУ детский сад №24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Грибовской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Е.А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>
              <a:lnSpc>
                <a:spcPct val="11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2022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https://i.pinimg.com/736x/32/6d/21/326d213e3a53d4b854c1adef3b172c9a--clipart-kindergarte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7418" y="3121891"/>
            <a:ext cx="3101253" cy="3574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4220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20330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</a:t>
            </a:r>
            <a: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узнавание неречевых звуков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09965" y="1625601"/>
            <a:ext cx="4865254" cy="4895272"/>
          </a:xfrm>
        </p:spPr>
        <p:txBody>
          <a:bodyPr>
            <a:normAutofit fontScale="40000" lnSpcReduction="20000"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     </a:t>
            </a:r>
            <a:r>
              <a:rPr lang="ru-RU" sz="3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Упражнение </a:t>
            </a:r>
            <a:r>
              <a:rPr lang="ru-RU" sz="3400" b="1" dirty="0">
                <a:solidFill>
                  <a:srgbClr val="C0000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«Ну-ка прислушайся», «Кто что услышит»</a:t>
            </a:r>
            <a:endParaRPr lang="ru-RU" sz="3400" dirty="0">
              <a:solidFill>
                <a:srgbClr val="C00000"/>
              </a:solidFill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000" i="1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Цель:</a:t>
            </a:r>
            <a:r>
              <a:rPr lang="ru-RU" sz="300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 научить узнавать «звуки природы».</a:t>
            </a:r>
            <a:endParaRPr lang="ru-RU" sz="3000" dirty="0"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000" i="1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Оборудование:</a:t>
            </a:r>
            <a:r>
              <a:rPr lang="ru-RU" sz="300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 аудиозаписи природных звуков (шум дождя и леса, журчание воды, шороха листьев, пение птиц, весенняя капель, голоса разных животных).</a:t>
            </a:r>
            <a:endParaRPr lang="ru-RU" sz="3000" dirty="0"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000" i="1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Ход:</a:t>
            </a:r>
            <a:r>
              <a:rPr lang="ru-RU" sz="300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 Детям предлагается послушать отрывок мелодии, и узнать кто издает данный звук.</a:t>
            </a:r>
            <a:endParaRPr lang="ru-RU" sz="3000" dirty="0"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000" i="1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Примечание: </a:t>
            </a:r>
            <a:r>
              <a:rPr lang="ru-RU" sz="300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Порекомендуйте родителям прослушать с ребенком аудиозаписи природных звуков, пусть они обсудят услышанные звуки – какие звуки похожи, чем звуки различаются, где их можно услышать, какие из них кажутся знакомыми.</a:t>
            </a:r>
            <a:endParaRPr lang="ru-RU" sz="3000" dirty="0"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00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Для воспитателей эти же звуки слушать на прогулке – зимой – скрип снега под ногами, звон сосулек, тишину морозного утра. Весной – капель, журчание ручья, щебетанье птиц, шум ветра. Осенью можно услышать, как шуршат листья, шум дождя. Летом стрекочут кузнечики, жужжат жуки, пчелы, назойливо звенят комары. В городе постоянный шумовой фон: машины, поезда, трамваи, голоса людей. А еще запахи.</a:t>
            </a:r>
            <a:endParaRPr lang="ru-RU" sz="3000" dirty="0"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3000" b="1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 </a:t>
            </a:r>
            <a:endParaRPr lang="ru-RU" sz="30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545408" y="1690689"/>
            <a:ext cx="4785700" cy="4737820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C00000"/>
                </a:solidFill>
              </a:rPr>
              <a:t>        </a:t>
            </a:r>
            <a:r>
              <a:rPr lang="ru-RU" sz="3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</a:t>
            </a:r>
            <a:r>
              <a:rPr lang="ru-RU" sz="3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«Что за шум?»</a:t>
            </a:r>
            <a:endParaRPr lang="ru-RU" sz="3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учить узнавать «бытовые шумы».</a:t>
            </a:r>
          </a:p>
          <a:p>
            <a:r>
              <a:rPr lang="ru-RU" sz="3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Оборудование: </a:t>
            </a: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предметы, издающие звук (скрип двери, звук шагов, телефонный звонок, свисток, тиканье часов, шум кипящей и льющейся воды, шелест страниц).</a:t>
            </a:r>
          </a:p>
          <a:p>
            <a:r>
              <a:rPr lang="ru-RU" sz="3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Ход:</a:t>
            </a: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взрослый за ширмой выполняет разнообразные действия с предметами (режет бумагу, стучит, переливает воду и т.д.), дети узнают – что звучало. Хорошо, если шум сразу «озвучивается» голосом, называется словом - звукоподражанием.</a:t>
            </a:r>
          </a:p>
          <a:p>
            <a:r>
              <a:rPr lang="ru-RU" sz="3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Примечание:</a:t>
            </a: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Порекомендуйте родителям вместе с ребенком послушать звуки за окном: Что шумит? Что гудит? Кто кричит? Кто разговаривает? Кто смеется?</a:t>
            </a:r>
          </a:p>
          <a:p>
            <a:endParaRPr lang="ru-RU" sz="3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 descr="http://stopautism.ru/wp-content/uploads/2016/09/11235049_441799069336300_1516350882591091937_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8212" y="4689476"/>
            <a:ext cx="2141393" cy="1575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s://avatars.mds.yandex.net/get-zen_doc/3940836/pub_60796b74fea06e298d058237_60796ba7fea06e298d066249/scale_12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2408" y="4689476"/>
            <a:ext cx="1939634" cy="1346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s://pickimage.ru/wp-content/uploads/images/detskie/autumnwind/oseniveter1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3706" y="5477163"/>
            <a:ext cx="1642729" cy="951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3712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158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82254" y="683491"/>
            <a:ext cx="4968010" cy="578196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</a:t>
            </a:r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«Шумящие коробочки», </a:t>
            </a: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«</a:t>
            </a:r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Звуковые цилиндры»</a:t>
            </a:r>
            <a:endParaRPr lang="ru-RU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 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неречевого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звукоразличения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Оборудование: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наполненные горохом, крупой, песком, кнопками, скрепками, пуговицами, мелкими камешками коробочки или киндеры.</a:t>
            </a:r>
          </a:p>
          <a:p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Ход: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Детям предлагается найти две одинаково звучащие коробочки, наполненные различными материалами. Ребенок, закрыв глаза, внимательно прислушивается к звучанию. Затем он берет свои коробочки и ищет среди них звучащую аналогично. Игра продолжается до тех пор, пока не будут найдены все пары.</a:t>
            </a:r>
          </a:p>
          <a:p>
            <a:pPr marL="0" indent="0">
              <a:buNone/>
            </a:pP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</a:t>
            </a:r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«Поищи!»</a:t>
            </a:r>
            <a:endParaRPr lang="ru-RU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 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определить по звуку место игрушки.</a:t>
            </a:r>
          </a:p>
          <a:p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Оборудование: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игрушка, бубен.</a:t>
            </a:r>
          </a:p>
          <a:p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Ход: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Дети закрывают глаза или поворачиваются спиной. Вы прячете игрушку и предлагается найти ее, ориентируясь на силу ударов в бубен (хлопки в ладоши, звон колокольчика): если ребенок подходит близко к тому месту, где спрятана игрушка - бубен бьет громко, если удаляется - тихо.</a:t>
            </a:r>
          </a:p>
          <a:p>
            <a:endParaRPr lang="ru-RU" sz="1400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428509" y="801511"/>
            <a:ext cx="5329381" cy="537545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endParaRPr lang="ru-RU" sz="1400" dirty="0"/>
          </a:p>
        </p:txBody>
      </p:sp>
      <p:pic>
        <p:nvPicPr>
          <p:cNvPr id="9218" name="Picture 2" descr="http://hobbymo.ru/image/content/moi-razvivayushchie-igrushki_273/d52d4d5bfeb3b16_6790469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1577" y="967766"/>
            <a:ext cx="2485736" cy="2100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s://cs2.livemaster.ru/storage/11/43/fe6a75eb658190d5590a1d4292q2--kukly-i-igrushki-shumovye-korobochki-tsena-za-1-korobochku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5558" y="2225965"/>
            <a:ext cx="2276487" cy="1918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https://khabarovsk.richfamily.ru/upload/resize_cache/iblock/e13/1200_630_1/23319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1203" y="3788453"/>
            <a:ext cx="2388510" cy="2388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3704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на различение звуков речи по тембру, силе и высоте.</a:t>
            </a:r>
            <a:endParaRPr lang="ru-RU" sz="3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4"/>
            <a:ext cx="5181600" cy="4473575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1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«Далеко-близко»</a:t>
            </a:r>
          </a:p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направлена на развитие основных качеств голоса: силы, высоты.</a:t>
            </a:r>
          </a:p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Взрослый предлагает ребёнку игрушечного котёнка и просит внимательно послушать и запомнить, как он мяукает, когда находится близко (громко), и как – когда далеко (тихо). </a:t>
            </a:r>
          </a:p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Затем произносит «Мяу», меняя силу голоса, а малыш отгадывает, близко или далеко мяукает котёнок.</a:t>
            </a:r>
          </a:p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Затем малыш сам мяукает по сигналу взрослого: «далеко» – «близко».</a:t>
            </a:r>
          </a:p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Аналогично можно играть, различая, где гудит пароход (у-у-у) – далеко(тихо) или близко (громко); какая дудочка играет – большая («у-у-у произносит низким голосом) или маленькая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(«у-у-у произносит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высоким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голосом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 кто плачет – мальчик (а-а-а – низким голосом) или девочка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(а-а-а –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высоким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голосом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93871" y="1690688"/>
            <a:ext cx="5170055" cy="4830185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1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1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«Громко – тихо»</a:t>
            </a:r>
          </a:p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Взрослый договаривается с ребёнком о том, что если он будет говорить громко – малыш будет выполнять определённые действия, а если тихо – то другие действия.</a:t>
            </a:r>
          </a:p>
          <a:p>
            <a:pPr marL="0" indent="0">
              <a:buNone/>
            </a:pP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«Три медведя»</a:t>
            </a:r>
          </a:p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Ребёнок отгадывает, за кого из героев сказки говорит взрослый. Более сложный вариант – ребёнок сам говорит за трёх медведей, изменяя высоту голоса.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2" name="Picture 2" descr="https://ds05.infourok.ru/uploads/ex/1166/00112865-c9ca378b/hello_html_2ab719a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8255" y="4511934"/>
            <a:ext cx="3583709" cy="1574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0292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6364" y="365125"/>
            <a:ext cx="9737436" cy="2682875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</a:t>
            </a:r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 </a:t>
            </a:r>
            <a: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года. </a:t>
            </a:r>
            <a:b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с характером звучания отдельных звуков и слов в речи, их дифференциация. 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Задачи.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Учить различать одинаковые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слова,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звуки и 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звукокомплексы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ориентируясь на высоту, силу, тембр голоса. Познакомить детей со схемой ритма. 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s://fsd.multiurok.ru/html/2019/09/17/s_5d80954c3bf71/1206032_1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975" y="3471055"/>
            <a:ext cx="11325225" cy="2845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4484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01090" y="1230490"/>
            <a:ext cx="9803887" cy="53143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Виды работ. </a:t>
            </a:r>
            <a:endParaRPr lang="ru-RU" dirty="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spcAft>
                <a:spcPts val="750"/>
              </a:spcAft>
              <a:buFont typeface="+mj-lt"/>
              <a:buAutoNum type="arabicPeriod"/>
            </a:pP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Развивать </a:t>
            </a:r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умение 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ударять по бубну в такт.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spcAft>
                <a:spcPts val="750"/>
              </a:spcAft>
              <a:buFont typeface="+mj-lt"/>
              <a:buAutoNum type="arabicPeriod"/>
            </a:pPr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Знакомство 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 понятием «громко», «тихо».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Различение высокого и низкого голосов.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Развитие 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чувства ритма с его схематическим изображением.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Соотнесение ритма с его схематическим изображением.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Воспроизведение заданного ритма с опорой на зрительное восприятие. Двигательные упражнения с ритмичным звуковым сопровождением  (словесным сопровождением).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Дифференциация количества звуков (1, 2, много).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Повторение звукового или слогового ряда.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Формирование понятия об ударном слоге, слове.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Выделение ударных звуков (слов) из ряда звуковых (словесных) комплексов.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Анализ рядов изолированных звуков на материале хорошо произносимых звуков (гласные и </a:t>
            </a:r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согласные)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Соотнесение звукоподражаний с основными цветами (воспроизведение цвета на уровне </a:t>
            </a:r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сличения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3970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88654" y="365125"/>
            <a:ext cx="9765145" cy="704129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на различение </a:t>
            </a: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слов, близких по своему звуковому </a:t>
            </a:r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составу.</a:t>
            </a:r>
            <a: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542473"/>
            <a:ext cx="5181600" cy="463449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1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«Не ошибись»</a:t>
            </a:r>
          </a:p>
          <a:p>
            <a:r>
              <a:rPr 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учить отличать слова произнесённые правильно, от слов произнесённых неправильно.</a:t>
            </a:r>
          </a:p>
          <a:p>
            <a:r>
              <a:rPr 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предметные картинки.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Взрослый показывает картинку и громко, чётко называет изображение: «Бумага». Затем объясняет: «Я буду называть эту картинку то правильно, то неправильно, а ты внимательно слушай. Когда я ошибусь, хлопни в ладоши». Затем произносит:  «бумага –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пумага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тумага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пумака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бумага».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Начинать нужно со слов простых по звуковому составу. Постепенно переходя к более сложным. </a:t>
            </a: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542473"/>
            <a:ext cx="5181600" cy="49045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1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Незнайка запутался»</a:t>
            </a:r>
            <a:endParaRPr lang="ru-RU" sz="1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 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учить находить слова, сходные по звучанию.</a:t>
            </a:r>
          </a:p>
          <a:p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Оборудование: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предметные картинки.</a:t>
            </a:r>
          </a:p>
          <a:p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Ход: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Ребенку предлагается разложить картинки с изображенными предметами, которые произносятся похоже: суп – зуб, зайка – сайка, лисонька – Лизонька, коса – коза, замок – сапог, злой – слой, Захар – сахар, сурок – зубок.</a:t>
            </a:r>
          </a:p>
          <a:p>
            <a:pPr marL="0" indent="0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1266" name="Picture 2" descr="https://ds05.infourok.ru/uploads/ex/0063/00073fda-d1f336c9/img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0473" y="3752416"/>
            <a:ext cx="3062335" cy="2424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4862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6134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54544" y="628074"/>
            <a:ext cx="5061529" cy="608676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1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</a:t>
            </a:r>
            <a:r>
              <a:rPr lang="ru-RU" sz="1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«Продолжи стихи»</a:t>
            </a:r>
            <a:endParaRPr lang="ru-RU" sz="1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подбор слова с опорой на их смысл и звучание.</a:t>
            </a:r>
          </a:p>
          <a:p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Оборудование: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стихи.</a:t>
            </a:r>
          </a:p>
          <a:p>
            <a:pPr marL="0" indent="0">
              <a:buNone/>
            </a:pPr>
            <a:r>
              <a:rPr 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Ход: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Ребенку читаются стихи, а он их должен закончить.</a:t>
            </a:r>
          </a:p>
          <a:p>
            <a:pPr marL="457200" lvl="1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Бы-бы-бы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идет дым из … (трубы).</a:t>
            </a:r>
          </a:p>
          <a:p>
            <a:pPr marL="457200" lvl="1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-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Где обедал, воробей?</a:t>
            </a:r>
          </a:p>
          <a:p>
            <a:pPr marL="457200" lvl="1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- В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зоопарке у … (зверей).</a:t>
            </a:r>
          </a:p>
          <a:p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Примеры: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Аист Алику принес апельсин и (абрикос).</a:t>
            </a:r>
          </a:p>
          <a:p>
            <a:pPr marL="457200" lvl="1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Африке найдем не раз мы кокос и (ананас).</a:t>
            </a:r>
          </a:p>
          <a:p>
            <a:pPr marL="457200" lvl="1" indent="0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Улитка замерла, дрожа, увидев на траве (ужа).</a:t>
            </a:r>
          </a:p>
          <a:p>
            <a:pPr marL="457200" lvl="1" indent="0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Улитка просит уточку: «Закинь-ка в воду (удочку)».</a:t>
            </a:r>
          </a:p>
          <a:p>
            <a:pPr marL="457200" lvl="1" indent="0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Спорят брошки и заколки: у кого острей (иголки)».</a:t>
            </a:r>
          </a:p>
          <a:p>
            <a:pPr marL="457200" lvl="1" indent="0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Ослик любит очень золотую (осень)».</a:t>
            </a:r>
          </a:p>
          <a:p>
            <a:pPr marL="0" indent="0">
              <a:buNone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73090" y="628072"/>
            <a:ext cx="5421746" cy="602210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Упражнение </a:t>
            </a:r>
            <a:r>
              <a:rPr lang="ru-RU" sz="1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«Подбери похожие слова»</a:t>
            </a:r>
            <a:endParaRPr lang="ru-RU" sz="1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 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учить подбирать слова близкие по звучанию.</a:t>
            </a:r>
          </a:p>
          <a:p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Оборудование: 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требуется.</a:t>
            </a:r>
          </a:p>
          <a:p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Ход: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Педагог произносит слова, близкие по звучанию: кошка- ложка, ушки- пушки. Затем он произносит слово и предлагает детям самим подобрать к нему другие слова, близкие по звучанию. Логопед следит за тем, чтобы дети правильно подбирали слова, произносили их внятно, чисто, громко.</a:t>
            </a:r>
          </a:p>
          <a:p>
            <a:pPr marL="0" indent="0">
              <a:buNone/>
            </a:pP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6" name="Picture 4" descr="http://enciklopediya1.ru/tom10/tom10-2/676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0672" y="3399170"/>
            <a:ext cx="1838037" cy="3017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0660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0944" y="365125"/>
            <a:ext cx="9792855" cy="2664402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</a:t>
            </a:r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 </a:t>
            </a:r>
            <a: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лет. </a:t>
            </a:r>
            <a:b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над ритмической структурой слова.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слоговую структуру, научить пользоваться слоговой схемой слова, осуществлять визуальный контроль за движениями нижней челюсти на слогообразующие гласные. Научить удерживать слоговую структуру слова. 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s://thumbs.dreamstime.com/b/%D1%81%D1%87%D0%B0%D1%81%D1%82-%D0%B8%D0%B2%D1%8B%D0%B9-%D1%80%D0%B5%D0%B1%D0%B5%D0%BD%D0%BA-%D0%B8-%D1%8F-%D0%BA-%D1%88%D0%BA%D0%BE-%D0%B5-9559619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1164" y="3408219"/>
            <a:ext cx="9688945" cy="3214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866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9491" y="925689"/>
            <a:ext cx="10104581" cy="49589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Виды работы. </a:t>
            </a:r>
            <a:endParaRPr lang="ru-RU" dirty="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 err="1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Послоговое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проговаривание имён детей, их близких, слов, состоящих из: двух одинаковых слогов, двух открытых различных слогов с ритмическими движениями рук (</a:t>
            </a:r>
            <a:r>
              <a:rPr lang="ru-RU" dirty="0" err="1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отхлопывание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отстукивание).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 err="1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Послоговое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проговаривание трёхсложных слов без стечения согласных, сочетая ритм слога с ритмическими движениями рук.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Деление на слоги слов со стечением согласных на стыке морфем.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 err="1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Послоговое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проговаривание слов различной слоговой структуры, в том числе и со стечением согласных, контролируя движение нижней челюсти рукой.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Знакомство со слоговой схемой слова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Соотнесение количества слогов в слове с геометрическими фигурами (счётными палочками, цифрами).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Определение количества слогов в слове.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Определение места слога в слове.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«Наращивание» одинаковых слогов к концу слов и удерживание слоговой структуры.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8978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81018" y="346654"/>
            <a:ext cx="9672782" cy="817130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направленные на развитие ритмической стороны слова</a:t>
            </a:r>
            <a:endParaRPr lang="ru-RU" sz="3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283855"/>
            <a:ext cx="5181600" cy="505229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</a:t>
            </a: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«Эхо»</a:t>
            </a:r>
            <a:endParaRPr lang="ru-RU" sz="2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развитие фонематического слуха, фонематического восприятия, на формирование умения дифференцировать звуки в слогах.</a:t>
            </a:r>
          </a:p>
          <a:p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Оборудование: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не требуется.</a:t>
            </a:r>
          </a:p>
          <a:p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Ход: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 1: Педагог предлагает повторить серию слогов с общим гласным и разными согласными звуками:</a:t>
            </a:r>
          </a:p>
          <a:p>
            <a:pPr lvl="0">
              <a:lnSpc>
                <a:spcPct val="100000"/>
              </a:lnSpc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та-ка-па,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па-ка-та</a:t>
            </a:r>
          </a:p>
          <a:p>
            <a:pPr lvl="0">
              <a:lnSpc>
                <a:spcPct val="100000"/>
              </a:lnSpc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ка-на-па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га-ба-да</a:t>
            </a:r>
          </a:p>
          <a:p>
            <a:pPr lvl="0">
              <a:lnSpc>
                <a:spcPct val="100000"/>
              </a:lnSpc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фа-ха-ка,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-на-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00000"/>
              </a:lnSpc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ба-да-га ка-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-ха и т.д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00000"/>
              </a:lnSpc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упражнениях используются слоги различной структуры - открытые, закрытые, без стечения согласных и со стечением согласных.</a:t>
            </a:r>
          </a:p>
          <a:p>
            <a:pPr lvl="0">
              <a:lnSpc>
                <a:spcPct val="100000"/>
              </a:lnSpc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283854"/>
            <a:ext cx="5181600" cy="49137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1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«Длинные и короткие слова»</a:t>
            </a:r>
            <a:endParaRPr lang="ru-RU" sz="1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развитие фонематического слуха, фонематического восприятия, формирование умения различать длинные и короткие слова.</a:t>
            </a:r>
          </a:p>
          <a:p>
            <a:r>
              <a:rPr 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длинная и короткая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полосочка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картинки предметов с разной слоговой структурой: лук, мак, дом, кит, кот, собака, дерево, радуга, черепаха, гусеница.</a:t>
            </a:r>
          </a:p>
          <a:p>
            <a:r>
              <a:rPr 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Ход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едагог предлагает детям поучиться определять длинные и короткие слова. Для этого нужно каждое слово прохлопать в ладоши. В коротком слове всего один слог, а в длинном от двух слогов и больше. Если слово короткое, то картинку надо положить под короткую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полосочку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а если длинное, то картинку положить под длинную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полосочку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Лук (1), со-ба-ка (3), дом (1), че-ре-па-ха (4) и т.д.</a:t>
            </a: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6601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фонематический слух и для чего он нужен?</a:t>
            </a:r>
            <a:endParaRPr lang="ru-RU" sz="4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Фонематический слух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способность человека к анализу и синтезу речевых звуков, т.е. слух, обеспечивающий восприятие фонем данного языка.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помощи фонематического слуха ребенок может отличить одни речевые звуки от других, благодаря чему различаются, узнаются и понимаются слова, например: дом-сом-лом-ком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Несовершенство фонематического слуха является одной из причин неправильного звукопроизношения.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фонематического слуха у детей - залог успешного обучения чтению и письму, а в дальнейшем - и иностранным языкам.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2512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6364" y="365126"/>
            <a:ext cx="9737436" cy="2036330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</a:t>
            </a:r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 </a:t>
            </a:r>
            <a: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лет. </a:t>
            </a:r>
            <a:b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над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звуко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-слоговым составом слова. </a:t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Задачи. 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 производить анализ слогов и слов, находить различия в словах, сходных по звуковому составу. </a:t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https://st4.depositphotos.com/2747043/29740/v/950/depositphotos_297400602-stock-illustration-boys-and-girls-are-goi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364" y="2660072"/>
            <a:ext cx="10245436" cy="3897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5306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89542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</a:t>
            </a:r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работ:</a:t>
            </a:r>
            <a:endParaRPr lang="ru-RU" sz="3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354668"/>
            <a:ext cx="5181600" cy="4822295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ru-RU" sz="33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слогов. </a:t>
            </a:r>
          </a:p>
          <a:p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Выделение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гласного звука в обратном слоге. </a:t>
            </a:r>
          </a:p>
          <a:p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первого, второго, третьего слога. </a:t>
            </a:r>
          </a:p>
          <a:p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«лишнего» слога в ряду одинаковых. </a:t>
            </a: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Переходя к последующей дифференциации по глухости-звонкости). </a:t>
            </a:r>
          </a:p>
          <a:p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главного звука в прямом слоге. </a:t>
            </a:r>
          </a:p>
          <a:p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порядка звуков в слоге. </a:t>
            </a:r>
          </a:p>
          <a:p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 рядами слогов для выявления дифференциации и их количества </a:t>
            </a:r>
          </a:p>
          <a:p>
            <a:pPr marL="0" indent="0">
              <a:buNone/>
            </a:pP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indent="0">
              <a:buNone/>
            </a:pP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354668"/>
            <a:ext cx="5181600" cy="4822295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ru-RU" sz="33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слов.</a:t>
            </a:r>
          </a:p>
          <a:p>
            <a:r>
              <a:rPr lang="ru-RU" sz="2900" dirty="0" smtClean="0"/>
              <a:t> </a:t>
            </a: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наличия заданного звука в слове. </a:t>
            </a:r>
          </a:p>
          <a:p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Подбор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слов с заданным звуком. (По картинкам, на слух</a:t>
            </a: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позиции заданного звука. (в начале слова, в середине, в конце). </a:t>
            </a:r>
          </a:p>
          <a:p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Выделение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последнего звука в словах, оканчивающихся на твёрдый согласный. </a:t>
            </a:r>
          </a:p>
          <a:p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Выделение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первого звука в слове. </a:t>
            </a:r>
          </a:p>
          <a:p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Различение всех звуков в коротких словах. (Угадывание слова, произнесённого по звукам). </a:t>
            </a:r>
          </a:p>
          <a:p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количества звуков в слове. </a:t>
            </a:r>
          </a:p>
          <a:p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Называние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звуков «соседей». </a:t>
            </a:r>
          </a:p>
          <a:p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Дифференциация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слов, сходных по звуковому составу. </a:t>
            </a:r>
          </a:p>
          <a:p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Различение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слов-паронимов. </a:t>
            </a:r>
          </a:p>
          <a:p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Различение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слов, отличающихся ударением. (С опорой на зрительное восприятие).  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4197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1393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для анализа слогов</a:t>
            </a:r>
            <a:endParaRPr lang="ru-RU" sz="3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246909"/>
            <a:ext cx="5181600" cy="4930054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sz="1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19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</a:t>
            </a:r>
            <a:r>
              <a:rPr lang="ru-RU" sz="19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«Какой отличается?»</a:t>
            </a:r>
            <a:endParaRPr lang="ru-RU" sz="19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развитии у детей умения дифференцировать слоги.</a:t>
            </a:r>
          </a:p>
          <a:p>
            <a:r>
              <a:rPr lang="ru-RU" sz="1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Оборудование: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не требуется.</a:t>
            </a:r>
          </a:p>
          <a:p>
            <a:r>
              <a:rPr lang="ru-RU" sz="1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Ход: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Логопед произносит серию слогов (например: ну-ну-но,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сва-ска-сва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са-ша-са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т.д.) и предлагает детям определить, какой слог отличается от других и чем</a:t>
            </a:r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1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marL="0" indent="0">
              <a:buNone/>
            </a:pPr>
            <a:r>
              <a:rPr lang="ru-RU" sz="19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19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</a:t>
            </a:r>
            <a:r>
              <a:rPr lang="ru-RU" sz="19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«Хлопки»</a:t>
            </a:r>
            <a:endParaRPr lang="ru-RU" sz="19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учить выделять слог с определенным звуком.</a:t>
            </a:r>
          </a:p>
          <a:p>
            <a:r>
              <a:rPr lang="ru-RU" sz="1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Оборудование: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не требуется</a:t>
            </a:r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Ход: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Детям предлагается отхлопать слоги со звуком «Б» в ладоши, а со звуком «П» по коленкам (ба-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пу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-по). Так же со звуками, например, с-ш, ш-ж, к-г, т-д, р-л, ч-щ и т.п.</a:t>
            </a:r>
          </a:p>
          <a:p>
            <a:endParaRPr lang="ru-RU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246909"/>
            <a:ext cx="5181600" cy="4930054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19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</a:t>
            </a:r>
            <a:r>
              <a:rPr lang="ru-RU" sz="19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«Угадай звук»</a:t>
            </a:r>
            <a:endParaRPr lang="ru-RU" sz="19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учить выделять звук на фоне слога.</a:t>
            </a:r>
          </a:p>
          <a:p>
            <a:r>
              <a:rPr lang="ru-RU" sz="1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Оборудование: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фишки зеленого и синего цвета</a:t>
            </a:r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Ход:</a:t>
            </a:r>
            <a:endParaRPr lang="ru-RU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1: Какой одинаковый звук слышите в слогах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со, су,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сы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 (Дети называют звук [c]).</a:t>
            </a:r>
          </a:p>
          <a:p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2: Если услышите звук [р], поднимите синий кружок, если [р’] – зеленый. (Произносятся слоги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ру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рю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ре и др.).</a:t>
            </a:r>
          </a:p>
        </p:txBody>
      </p:sp>
    </p:spTree>
    <p:extLst>
      <p:ext uri="{BB962C8B-B14F-4D97-AF65-F5344CB8AC3E}">
        <p14:creationId xmlns:p14="http://schemas.microsoft.com/office/powerpoint/2010/main" val="392942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50875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</a:t>
            </a:r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анализа слов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330036"/>
            <a:ext cx="5181600" cy="48469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1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</a:t>
            </a:r>
            <a:r>
              <a:rPr lang="ru-RU" sz="1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«Магазин»</a:t>
            </a:r>
            <a:endParaRPr lang="ru-RU" sz="1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учить выделять звук на фоне слова.</a:t>
            </a:r>
          </a:p>
          <a:p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Оборудование: 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предметные картинки.</a:t>
            </a:r>
          </a:p>
          <a:p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Ход: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Незнайка пошел в магазин за фруктами, пришел в магазин, а название фруктов забыл. Помогите Незнайке купить фрукты, в названиях которых есть звук [л’]. На наборном полотне выставляются предметные картинки: яблоки, апельсины, груши, мандарины, сливы, лимоны, виноград. Дети отбирают картинки, в названии которых есть звук [л’].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330036"/>
            <a:ext cx="5181600" cy="48469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1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</a:t>
            </a:r>
            <a:r>
              <a:rPr lang="ru-RU" sz="1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«Сколько слов со звуком Ш?»</a:t>
            </a:r>
            <a:endParaRPr lang="ru-RU" sz="1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научить находить слова с заданным звуком при прослушивании стихотворного текста.</a:t>
            </a:r>
          </a:p>
          <a:p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Оборудование: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стихи.</a:t>
            </a:r>
          </a:p>
          <a:p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Ход: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Ведущий читает стихотворение, в тексте которого много слов со звуком Ш. Дети получают задание слушать текст, находить слова с данным звуком и запоминать их. После прочтения ведущий спрашивает детей, какие слова они запомнили. Выигрывает тот, кто запомнил больше слов.</a:t>
            </a:r>
          </a:p>
          <a:p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Речевой материал к игре: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lnSpc>
                <a:spcPct val="100000"/>
              </a:lnSpc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тишине лесной глуши,                                 </a:t>
            </a:r>
          </a:p>
          <a:p>
            <a:pPr marL="457200" lvl="1" indent="0">
              <a:lnSpc>
                <a:spcPct val="100000"/>
              </a:lnSpc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Шёпот к шороху спешит,                                </a:t>
            </a:r>
          </a:p>
          <a:p>
            <a:pPr marL="457200" lvl="1" indent="0">
              <a:lnSpc>
                <a:spcPct val="100000"/>
              </a:lnSpc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Шёпот к шороху спешит,                                </a:t>
            </a:r>
          </a:p>
          <a:p>
            <a:pPr marL="457200" lvl="1" indent="0">
              <a:lnSpc>
                <a:spcPct val="100000"/>
              </a:lnSpc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Шёпот по лесу шуршит. </a:t>
            </a:r>
          </a:p>
        </p:txBody>
      </p:sp>
    </p:spTree>
    <p:extLst>
      <p:ext uri="{BB962C8B-B14F-4D97-AF65-F5344CB8AC3E}">
        <p14:creationId xmlns:p14="http://schemas.microsoft.com/office/powerpoint/2010/main" val="3531250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01510" y="564444"/>
            <a:ext cx="10937907" cy="29901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</a:t>
            </a:r>
            <a:r>
              <a:rPr lang="ru-RU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Сензитивным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периодом для развития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фонематического слуха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является возраст от 6 месяцев до 2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лет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Однако, он продолжает совершенствоваться на протяжении всего дошкольного возраста. Окончательное созревание зон коры головного мозга, ответственных за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фонематическое восприятие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завершается к 5-7 годам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07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Совсем маленький ребёнок ещё не понимает значения слов, а реагирует только на интонацию. Постепенно малыш начинает вслушиваться в слова, сопоставлять их звучание, пытается повторить их, он начинает слышать и различать звуки родного языка. Вслушиваясь в звучащие слова, играя с ними, дети развивают свой слух, укрепляют артикуляционный аппарат, улучшают произношение.</a:t>
            </a:r>
          </a:p>
          <a:p>
            <a:pPr>
              <a:lnSpc>
                <a:spcPct val="107000"/>
              </a:lnSpc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https://proprikol.ru/wp-content/uploads/2019/09/kartinka-dlya-detej-uho-3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7879" y="3177310"/>
            <a:ext cx="2570667" cy="3367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s://ds28-rzd.klgd.prosadiki.ru/media/2020/03/26/1252443631/s1200_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1237" y="3299193"/>
            <a:ext cx="3278909" cy="3309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5440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Возрастные нормы развития фонематического слуха.</a:t>
            </a: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год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малыш различает часто произносимые слова</a:t>
            </a:r>
          </a:p>
          <a:p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год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ребёнок в состоянии определить на слух неверно произнесённый звук в речи взрослого, но собственное произношение ещё не контролирует</a:t>
            </a:r>
          </a:p>
          <a:p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год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возможность ребёнка самостоятельно определять неверно произнесённый звук в собственной речи</a:t>
            </a:r>
          </a:p>
          <a:p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год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владеет навыком различения сходных фонем (звуков) на слух и в собственном произношении</a:t>
            </a:r>
          </a:p>
          <a:p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5-6 год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формируется звуковой анализ – умение определять количество и последовательность звуков в слове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5244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112326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развития фонематической стороны речи детей дошкольного возраста</a:t>
            </a:r>
            <a:endParaRPr lang="ru-RU" sz="4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14171432"/>
              </p:ext>
            </p:extLst>
          </p:nvPr>
        </p:nvGraphicFramePr>
        <p:xfrm>
          <a:off x="2715491" y="2013526"/>
          <a:ext cx="8789122" cy="47950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6910">
                  <a:extLst>
                    <a:ext uri="{9D8B030D-6E8A-4147-A177-3AD203B41FA5}">
                      <a16:colId xmlns:a16="http://schemas.microsoft.com/office/drawing/2014/main" val="709056560"/>
                    </a:ext>
                  </a:extLst>
                </a:gridCol>
                <a:gridCol w="7442212">
                  <a:extLst>
                    <a:ext uri="{9D8B030D-6E8A-4147-A177-3AD203B41FA5}">
                      <a16:colId xmlns:a16="http://schemas.microsoft.com/office/drawing/2014/main" val="1525566019"/>
                    </a:ext>
                  </a:extLst>
                </a:gridCol>
              </a:tblGrid>
              <a:tr h="49738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Возраст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525" marR="775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Фонематическое развитие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525" marR="77525"/>
                </a:tc>
                <a:extLst>
                  <a:ext uri="{0D108BD9-81ED-4DB2-BD59-A6C34878D82A}">
                    <a16:rowId xmlns:a16="http://schemas.microsoft.com/office/drawing/2014/main" val="84517530"/>
                  </a:ext>
                </a:extLst>
              </a:tr>
              <a:tr h="90034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года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525" marR="77525"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Начинает дифференцировать сначала гласные и согласные звуки, потом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мягкие и твёрдые согласные и, наконец, свистящие, шипящие и сонорные звуки.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525" marR="77525"/>
                </a:tc>
                <a:extLst>
                  <a:ext uri="{0D108BD9-81ED-4DB2-BD59-A6C34878D82A}">
                    <a16:rowId xmlns:a16="http://schemas.microsoft.com/office/drawing/2014/main" val="207485758"/>
                  </a:ext>
                </a:extLst>
              </a:tr>
              <a:tr h="90034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года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525" marR="77525"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Дифференцирует все звуки, т.е. у него сформировано фонематическое восприятие – это способность различать фонемы и определять звуковой состав слова.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525" marR="77525"/>
                </a:tc>
                <a:extLst>
                  <a:ext uri="{0D108BD9-81ED-4DB2-BD59-A6C34878D82A}">
                    <a16:rowId xmlns:a16="http://schemas.microsoft.com/office/drawing/2014/main" val="1665000928"/>
                  </a:ext>
                </a:extLst>
              </a:tr>
              <a:tr h="63024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лет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525" marR="77525"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Фразы из 8 слов. Способен к выполнению заданий на фонематический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слух.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525" marR="77525"/>
                </a:tc>
                <a:extLst>
                  <a:ext uri="{0D108BD9-81ED-4DB2-BD59-A6C34878D82A}">
                    <a16:rowId xmlns:a16="http://schemas.microsoft.com/office/drawing/2014/main" val="514782212"/>
                  </a:ext>
                </a:extLst>
              </a:tr>
              <a:tr h="90034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лет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525" marR="77525"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Способен повторить краткий рассказ, владеет фонематической и ритмической структурой слов.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Вариативность интонаций, владеют орфоэпическими нормами.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525" marR="77525"/>
                </a:tc>
                <a:extLst>
                  <a:ext uri="{0D108BD9-81ED-4DB2-BD59-A6C34878D82A}">
                    <a16:rowId xmlns:a16="http://schemas.microsoft.com/office/drawing/2014/main" val="46672215"/>
                  </a:ext>
                </a:extLst>
              </a:tr>
              <a:tr h="90034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лет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525" marR="77525"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Повышает грамотность речи, появляется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способность к элементам письма, развивается навык слухового контроля за собственным произношением.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525" marR="77525"/>
                </a:tc>
                <a:extLst>
                  <a:ext uri="{0D108BD9-81ED-4DB2-BD59-A6C34878D82A}">
                    <a16:rowId xmlns:a16="http://schemas.microsoft.com/office/drawing/2014/main" val="29340942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2837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93512"/>
            <a:ext cx="10515600" cy="970844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Этапы </a:t>
            </a: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фонематического слуха в дошкольном возрасте.</a:t>
            </a:r>
            <a: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67094577"/>
              </p:ext>
            </p:extLst>
          </p:nvPr>
        </p:nvGraphicFramePr>
        <p:xfrm>
          <a:off x="838200" y="1365956"/>
          <a:ext cx="10515600" cy="53489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7800">
                  <a:extLst>
                    <a:ext uri="{9D8B030D-6E8A-4147-A177-3AD203B41FA5}">
                      <a16:colId xmlns:a16="http://schemas.microsoft.com/office/drawing/2014/main" val="4175311407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val="187074253"/>
                    </a:ext>
                  </a:extLst>
                </a:gridCol>
              </a:tblGrid>
              <a:tr h="11017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1400" b="1" kern="1200" baseline="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э</a:t>
                      </a:r>
                      <a:r>
                        <a:rPr lang="ru-RU" sz="14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тап. Узнавание неречевых звуков. </a:t>
                      </a:r>
                    </a:p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Дети учатся на слух дифференцировать шум ветра, гудок машины, крик, звон колокольчика и т. д. </a:t>
                      </a:r>
                    </a:p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6146207"/>
                  </a:ext>
                </a:extLst>
              </a:tr>
              <a:tr h="911175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40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э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тап. Различение одинаковых слов, фраз, </a:t>
                      </a:r>
                      <a:r>
                        <a:rPr lang="ru-RU" sz="14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звукокомплексов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и звуков по высоте, силе, тембру голоса. 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 ходе игр дети учатся различать друг друга по голосу, подражают низким и высоким голосам животных. </a:t>
                      </a:r>
                    </a:p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3584155"/>
                  </a:ext>
                </a:extLst>
              </a:tr>
              <a:tr h="1205351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ru-RU" sz="140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э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тап. Умение различать слова, близкие по звуковому составу. 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Взрослый произносит какое-нибудь слово (например, вагон) то правильно, то неправильно («</a:t>
                      </a:r>
                      <a:r>
                        <a:rPr lang="ru-RU" sz="14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фагон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4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вакон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»). Если произносит неправильно дети хлопают в ладоши. </a:t>
                      </a:r>
                    </a:p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134464"/>
                  </a:ext>
                </a:extLst>
              </a:tr>
              <a:tr h="972431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 этап. Умение различать слоги.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Игра «определи лишний слог» (на-на-на-па, ка-га-ка). </a:t>
                      </a:r>
                    </a:p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5617186"/>
                  </a:ext>
                </a:extLst>
              </a:tr>
              <a:tr h="1130430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 этап. Умение различать фонемы (звуки) родного языка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Начинать следует с дифференциации гласных звуков. Дети соотносят звук с определённой картинкой (А-А-А-плачет девочка). Аналогичным образом производится работа по дифференциации согласных звуков. </a:t>
                      </a:r>
                    </a:p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1456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4103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hareslide.ru/img/thumbs/a90dcedde9bdc13ce12204fb7538051c-800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1320" y="748145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0797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5527" y="365125"/>
            <a:ext cx="9848272" cy="2045566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</a:t>
            </a:r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 </a:t>
            </a:r>
            <a: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года. </a:t>
            </a:r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слухового восприятия (внимания и памяти) 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Задачи.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Развивать слуховое внимание и слуховую память, способность дифференцировать неречевые звуки. 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s://sun9-67.userapi.com/impf/sqFncsagN3dbvczjPf_JE-OhEhRNMdHVBGE92Q/crBhO0XAjBM.jpg?size=1590x530&amp;quality=95&amp;crop=0,18,1200,400&amp;sign=b682791d172c8b9a097e96bc4596f459&amp;type=cover_grou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9272" y="2831520"/>
            <a:ext cx="9777412" cy="3259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2582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94691" y="632178"/>
            <a:ext cx="10400145" cy="61221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Виды </a:t>
            </a: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работы. </a:t>
            </a:r>
            <a:endParaRPr lang="ru-RU" sz="1400" dirty="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Привлечение внимания к звучащему предмету.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Формирование ориентировочно-поисковой и эмоциональной реакции на звучание предметов, голосов ближнего окружения.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Знакомство с характером звучащих предметов.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Определение места звучащего предмета в пространстве. (Впереди, сзади, справа, слева, близко, далеко).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Изменение места звучащего предмета.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Определение говорящего по характеру звучащей речи. (Дифференциация мужского и женского голосов, ласкового и строгого тона, вопросительной и повествовательной интонации).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Различение неречевых звуков. (Транспортные шумы, подзывы животных, звукоподражания голосам животных, птиц, насекомых, шум предметов, музыкальные инструменты, эмоциональные восклицания).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Дифференциация двух звучащих игрушек, различных по характеру звучания.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Дифференциация трёх звучащих игрушек, различных по характеру звучания.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Воспроизведение звучания двух предметов в заданной последовательности: с опорой на зрительный анализатор, без опоры. </a:t>
            </a:r>
            <a:endParaRPr lang="ru-RU" dirty="0" smtClean="0">
              <a:solidFill>
                <a:srgbClr val="333333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Определение 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последовательности звучания трёх предметов, далёких по звучанию.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Выделение слов из речевого потока.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9043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775</TotalTime>
  <Words>1186</Words>
  <Application>Microsoft Office PowerPoint</Application>
  <PresentationFormat>Широкоэкранный</PresentationFormat>
  <Paragraphs>221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9" baseType="lpstr">
      <vt:lpstr>Arial</vt:lpstr>
      <vt:lpstr>Calibri</vt:lpstr>
      <vt:lpstr>Century Gothic</vt:lpstr>
      <vt:lpstr>Times New Roman</vt:lpstr>
      <vt:lpstr>Wingdings 3</vt:lpstr>
      <vt:lpstr>Легкий дым</vt:lpstr>
      <vt:lpstr>Игровые практики в развитии фонематического слуха у дошкольников разных возрастных групп. </vt:lpstr>
      <vt:lpstr>Что такое фонематический слух и для чего он нужен?</vt:lpstr>
      <vt:lpstr>Презентация PowerPoint</vt:lpstr>
      <vt:lpstr>Возрастные нормы развития фонематического слуха.</vt:lpstr>
      <vt:lpstr>Этапы развития фонематической стороны речи детей дошкольного возраста</vt:lpstr>
      <vt:lpstr>   Этапы развития фонематического слуха в дошкольном возрасте. </vt:lpstr>
      <vt:lpstr>Презентация PowerPoint</vt:lpstr>
      <vt:lpstr>                                          Возраст 3 года.  Формирование слухового восприятия (внимания и памяти)  Задачи. Развивать слуховое внимание и слуховую память, способность дифференцировать неречевые звуки.  </vt:lpstr>
      <vt:lpstr>Презентация PowerPoint</vt:lpstr>
      <vt:lpstr>             Игры на узнавание неречевых звуков</vt:lpstr>
      <vt:lpstr>Презентация PowerPoint</vt:lpstr>
      <vt:lpstr>Игры на различение звуков речи по тембру, силе и высоте.</vt:lpstr>
      <vt:lpstr>                                   Возраст 4 года.  Знакомство с характером звучания отдельных звуков и слов в речи, их дифференциация.  Задачи.  Учить различать одинаковые слова, звуки и звукокомплексы, ориентируясь на высоту, силу, тембр голоса. Познакомить детей со схемой ритма.  </vt:lpstr>
      <vt:lpstr>Презентация PowerPoint</vt:lpstr>
      <vt:lpstr>Игры на различение слов, близких по своему звуковому составу. </vt:lpstr>
      <vt:lpstr>Презентация PowerPoint</vt:lpstr>
      <vt:lpstr>                                      Возраст 5 лет.  Работа над ритмической структурой слова.                                Задачи.  Формировать слоговую структуру, научить пользоваться слоговой схемой слова, осуществлять визуальный контроль за движениями нижней челюсти на слогообразующие гласные. Научить удерживать слоговую структуру слова.  </vt:lpstr>
      <vt:lpstr>Презентация PowerPoint</vt:lpstr>
      <vt:lpstr>Игры направленные на развитие ритмической стороны слова</vt:lpstr>
      <vt:lpstr>                                              Возраст 6 лет.  Работа над звуко-слоговым составом слова.  Задачи.  Научить производить анализ слогов и слов, находить различия в словах, сходных по звуковому составу.  </vt:lpstr>
      <vt:lpstr>                       Виды работ:</vt:lpstr>
      <vt:lpstr>Игры для анализа слогов</vt:lpstr>
      <vt:lpstr>Игры для анализа слов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Игровые практики в развитии фонематического слуха у дошкольников разных возрастных групп. </dc:title>
  <dc:creator>Елена</dc:creator>
  <cp:lastModifiedBy>hpbook</cp:lastModifiedBy>
  <cp:revision>103</cp:revision>
  <dcterms:created xsi:type="dcterms:W3CDTF">2022-01-26T11:37:07Z</dcterms:created>
  <dcterms:modified xsi:type="dcterms:W3CDTF">2022-11-06T08:41:09Z</dcterms:modified>
</cp:coreProperties>
</file>