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 lvl="0">
      <a:defRPr lang="en-US"/>
    </a:defPPr>
    <a:lvl1pPr marL="0" lv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725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EBF1BC8-8629-5247-8C17-01D2FF5997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/>
              <a:t>Выполнил: Ученик </a:t>
            </a:r>
            <a:r>
              <a:rPr lang="ru-RU" smtClean="0"/>
              <a:t>11а </a:t>
            </a:r>
            <a:r>
              <a:rPr lang="ru-RU"/>
              <a:t>класса </a:t>
            </a:r>
          </a:p>
          <a:p>
            <a:r>
              <a:rPr lang="ru-RU" dirty="0"/>
              <a:t>Заборовский Юрий</a:t>
            </a:r>
          </a:p>
          <a:p>
            <a:r>
              <a:rPr lang="ru-RU" dirty="0"/>
              <a:t>Учитель: Дорофеева Ольга Евгеньевна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268482AF-DCF0-224D-85E8-BE473A4A4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255" y="3461138"/>
            <a:ext cx="3733548" cy="2896800"/>
          </a:xfrm>
          <a:prstGeom prst="rect">
            <a:avLst/>
          </a:prstGeom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7F4659F4-E5BE-7643-8EF2-14B935BDDC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5725" y="-1126735"/>
            <a:ext cx="6198740" cy="2253470"/>
          </a:xfrm>
        </p:spPr>
        <p:txBody>
          <a:bodyPr/>
          <a:lstStyle/>
          <a:p>
            <a:r>
              <a:rPr lang="ru-RU" sz="3200"/>
              <a:t>Исследовательская работа 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xmlns="" id="{3BE31FDA-C763-2A4B-BC3F-4E45D9D6EB7C}"/>
              </a:ext>
            </a:extLst>
          </p:cNvPr>
          <p:cNvSpPr txBox="1">
            <a:spLocks/>
          </p:cNvSpPr>
          <p:nvPr/>
        </p:nvSpPr>
        <p:spPr>
          <a:xfrm>
            <a:off x="-2160985" y="-7612324"/>
            <a:ext cx="10554891" cy="95947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/>
              <a:t/>
            </a:r>
            <a:br>
              <a:rPr lang="ru-RU" sz="2400"/>
            </a:br>
            <a:r>
              <a:rPr lang="ru-RU" sz="2400"/>
              <a:t>                «Влияние антибиотиков на живые организмы» </a:t>
            </a:r>
            <a:br>
              <a:rPr lang="ru-RU" sz="2400"/>
            </a:b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806092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8A7B76-6B3D-9C40-AD36-81B15CF1E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ПРАКТИЧЕСКАЯ ЧАСТЬ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024284B-CCAD-E747-94C0-3536BB3C8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616" y="1589483"/>
            <a:ext cx="8596668" cy="41969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>
                <a:solidFill>
                  <a:schemeClr val="accent1"/>
                </a:solidFill>
              </a:rPr>
              <a:t>Опыт №1</a:t>
            </a:r>
          </a:p>
          <a:p>
            <a:pPr marL="0" indent="0">
              <a:buNone/>
            </a:pPr>
            <a:r>
              <a:rPr lang="ru-RU" b="1">
                <a:solidFill>
                  <a:schemeClr val="accent1"/>
                </a:solidFill>
              </a:rPr>
              <a:t>Для качественного определения антибиотиков, мною было взято 50г. антибиотика амоксициллиина. После разбовления его водой наблюдалось образование белого раствора.  </a:t>
            </a:r>
          </a:p>
        </p:txBody>
      </p:sp>
    </p:spTree>
    <p:extLst>
      <p:ext uri="{BB962C8B-B14F-4D97-AF65-F5344CB8AC3E}">
        <p14:creationId xmlns:p14="http://schemas.microsoft.com/office/powerpoint/2010/main" val="3222457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144E3B16-35D0-3A40-85A8-154ED298CF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967" y="399579"/>
            <a:ext cx="6869544" cy="6058842"/>
          </a:xfrm>
        </p:spPr>
      </p:pic>
    </p:spTree>
    <p:extLst>
      <p:ext uri="{BB962C8B-B14F-4D97-AF65-F5344CB8AC3E}">
        <p14:creationId xmlns:p14="http://schemas.microsoft.com/office/powerpoint/2010/main" val="1204775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D36E6E-2ACE-5D43-80C8-8A48F91BD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928" y="529233"/>
            <a:ext cx="8596668" cy="1320800"/>
          </a:xfrm>
        </p:spPr>
        <p:txBody>
          <a:bodyPr>
            <a:normAutofit/>
          </a:bodyPr>
          <a:lstStyle/>
          <a:p>
            <a:r>
              <a:rPr lang="ru-RU" sz="2000"/>
              <a:t>При добавлении к данному раствору гидроксида натрия и сульфата меди наблюдается образование фиолетового осадка, что доказывает наличие  фенольной группы, присущей всем антибиотикам.</a:t>
            </a:r>
            <a:endParaRPr lang="ru-RU" sz="180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7C469A42-2F3F-BA43-9DB5-16E75A2F5C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03" y="2409146"/>
            <a:ext cx="5187336" cy="3421138"/>
          </a:xfr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xmlns="" id="{7A9B6114-13E1-674E-84E7-1F0403AD69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409147"/>
            <a:ext cx="2914952" cy="342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814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F4AFB2-1BAA-8546-8947-D5C53A55C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313" y="571499"/>
            <a:ext cx="9059689" cy="1464470"/>
          </a:xfrm>
        </p:spPr>
        <p:txBody>
          <a:bodyPr/>
          <a:lstStyle/>
          <a:p>
            <a:r>
              <a:rPr lang="ru-RU"/>
              <a:t>Опыт №2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F2CABD-BB5C-E14E-AA64-7F3078D83CF3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0800000" flipV="1">
            <a:off x="214313" y="1349006"/>
            <a:ext cx="10305604" cy="6008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>
                <a:solidFill>
                  <a:schemeClr val="accent1"/>
                </a:solidFill>
              </a:rPr>
              <a:t>Исследование сока чеснока на наличие природного антибиотика </a:t>
            </a:r>
          </a:p>
          <a:p>
            <a:pPr marL="0" indent="0">
              <a:buNone/>
            </a:pPr>
            <a:r>
              <a:rPr lang="ru-RU" sz="2000" b="1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AAEF4CE-84FC-0344-8A9D-954AB573897F}"/>
              </a:ext>
            </a:extLst>
          </p:cNvPr>
          <p:cNvSpPr txBox="1"/>
          <p:nvPr/>
        </p:nvSpPr>
        <p:spPr>
          <a:xfrm>
            <a:off x="214313" y="2296626"/>
            <a:ext cx="89341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/>
              <a:t>
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A4FD6D9-271F-9B4C-A4EB-4176FA133697}"/>
              </a:ext>
            </a:extLst>
          </p:cNvPr>
          <p:cNvSpPr txBox="1"/>
          <p:nvPr/>
        </p:nvSpPr>
        <p:spPr>
          <a:xfrm>
            <a:off x="214313" y="1750220"/>
            <a:ext cx="98762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/>
              <a:t>
</a:t>
            </a:r>
            <a:r>
              <a:rPr lang="ru-RU">
                <a:solidFill>
                  <a:schemeClr val="accent1"/>
                </a:solidFill>
              </a:rPr>
              <a:t>В пробирку добавил 1 мл фильтрата сока чеснока, прилил 1 мл 
раствора хлорида бария. Появляется зеленовато-коричневое окрашивание, буреющее со временем. Данный опыт доказывает наличие антибиотиков продуктах питания. </a:t>
            </a:r>
          </a:p>
        </p:txBody>
      </p:sp>
      <p:pic>
        <p:nvPicPr>
          <p:cNvPr id="10" name="Рисунок 10">
            <a:extLst>
              <a:ext uri="{FF2B5EF4-FFF2-40B4-BE49-F238E27FC236}">
                <a16:creationId xmlns:a16="http://schemas.microsoft.com/office/drawing/2014/main" xmlns="" id="{A0A6AB44-CBF9-3744-B4AB-1F0980F0BB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87" y="3071992"/>
            <a:ext cx="3725013" cy="3422883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xmlns="" id="{55DE0E40-33D6-7F44-BA58-E8B3069C2D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7115" y="3211206"/>
            <a:ext cx="2786062" cy="343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48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3EF650-E201-954F-9948-B7A42475D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53" y="609599"/>
            <a:ext cx="9077549" cy="4755753"/>
          </a:xfrm>
        </p:spPr>
        <p:txBody>
          <a:bodyPr/>
          <a:lstStyle/>
          <a:p>
            <a:r>
              <a:rPr lang="ru-RU"/>
              <a:t>Опыт №3</a:t>
            </a:r>
            <a:br>
              <a:rPr lang="ru-RU"/>
            </a:b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ABFF4A-599C-084D-BE28-F11A3E1D8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492648"/>
            <a:ext cx="9965530" cy="2643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>
                <a:solidFill>
                  <a:schemeClr val="accent1"/>
                </a:solidFill>
              </a:rPr>
              <a:t>Действие антибиотиков на бактерии</a:t>
            </a:r>
          </a:p>
          <a:p>
            <a:pPr marL="0" indent="0">
              <a:buNone/>
            </a:pPr>
            <a:endParaRPr lang="ru-RU" sz="200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000">
                <a:solidFill>
                  <a:schemeClr val="accent1"/>
                </a:solidFill>
              </a:rPr>
              <a:t>На питательной среде ( мясной бульон) вырастил 3 образца колоний бактерий</a:t>
            </a:r>
          </a:p>
          <a:p>
            <a:pPr marL="0" indent="0">
              <a:buNone/>
            </a:pPr>
            <a:r>
              <a:rPr lang="ru-RU" sz="2000">
                <a:solidFill>
                  <a:schemeClr val="accent1"/>
                </a:solidFill>
              </a:rPr>
              <a:t>На каждый образец подействовал раствором амоксициллиина разной концентрации. В ходе эксперимента удалось выявить закономерность Чем выше концентрация антибиотика в растворе, тем меньше становится калония бактерий</a:t>
            </a:r>
          </a:p>
        </p:txBody>
      </p:sp>
    </p:spTree>
    <p:extLst>
      <p:ext uri="{BB962C8B-B14F-4D97-AF65-F5344CB8AC3E}">
        <p14:creationId xmlns:p14="http://schemas.microsoft.com/office/powerpoint/2010/main" val="951614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1A3E47-0396-EE4E-A245-29AD47CC5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516" y="339329"/>
            <a:ext cx="8577486" cy="1428750"/>
          </a:xfrm>
        </p:spPr>
        <p:txBody>
          <a:bodyPr>
            <a:normAutofit/>
          </a:bodyPr>
          <a:lstStyle/>
          <a:p>
            <a:r>
              <a:rPr lang="ru-RU"/>
              <a:t>Образец 1   </a:t>
            </a:r>
            <a:r>
              <a:rPr lang="ru-RU" sz="2800"/>
              <a:t>      </a:t>
            </a:r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4AEA45CE-13B4-6148-B69B-0258D7D95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549" y="1768079"/>
            <a:ext cx="6346030" cy="456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76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582A3E-D3D5-C248-8C4D-93380B35D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2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E88883BC-02A2-B941-B226-608C8798B3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4023" y="2108994"/>
            <a:ext cx="6656916" cy="4300361"/>
          </a:xfrm>
        </p:spPr>
      </p:pic>
    </p:spTree>
    <p:extLst>
      <p:ext uri="{BB962C8B-B14F-4D97-AF65-F5344CB8AC3E}">
        <p14:creationId xmlns:p14="http://schemas.microsoft.com/office/powerpoint/2010/main" val="1201281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566DE3-2E41-AA49-B8DE-DA24ED40B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3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9D2CA938-5B5F-D445-B573-770A807BB8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7364" y="2303860"/>
            <a:ext cx="6573573" cy="4017566"/>
          </a:xfrm>
        </p:spPr>
      </p:pic>
    </p:spTree>
    <p:extLst>
      <p:ext uri="{BB962C8B-B14F-4D97-AF65-F5344CB8AC3E}">
        <p14:creationId xmlns:p14="http://schemas.microsoft.com/office/powerpoint/2010/main" val="4256765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3DB62B-A20C-0A47-A594-0D29E3810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ВЫВОДЫ</a:t>
            </a:r>
            <a:br>
              <a:rPr lang="ru-RU"/>
            </a:b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707D6AA-D446-B94F-8417-62A0A6FCA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10" y="1947465"/>
            <a:ext cx="11626455" cy="2035175"/>
          </a:xfrm>
        </p:spPr>
        <p:txBody>
          <a:bodyPr>
            <a:normAutofit/>
          </a:bodyPr>
          <a:lstStyle/>
          <a:p>
            <a:r>
              <a:rPr lang="ru-RU" sz="2000" b="1">
                <a:solidFill>
                  <a:schemeClr val="accent1"/>
                </a:solidFill>
              </a:rPr>
              <a:t>Ознакомились с историей открытия антибиотиков.</a:t>
            </a:r>
          </a:p>
          <a:p>
            <a:r>
              <a:rPr lang="ru-RU" sz="2000" b="1">
                <a:solidFill>
                  <a:schemeClr val="accent1"/>
                </a:solidFill>
              </a:rPr>
              <a:t>Рассмотрели принцип классификации антибиотиков.</a:t>
            </a:r>
          </a:p>
          <a:p>
            <a:r>
              <a:rPr lang="ru-RU" sz="2000" b="1">
                <a:solidFill>
                  <a:schemeClr val="accent1"/>
                </a:solidFill>
              </a:rPr>
              <a:t>Определили влияние антибиотиков на биологические объекты.</a:t>
            </a:r>
          </a:p>
          <a:p>
            <a:r>
              <a:rPr lang="ru-RU" sz="2000" b="1">
                <a:solidFill>
                  <a:schemeClr val="accent1"/>
                </a:solidFill>
              </a:rPr>
              <a:t>Изучили свойства антибиотиков и основные отрасли применения.</a:t>
            </a:r>
          </a:p>
        </p:txBody>
      </p:sp>
    </p:spTree>
    <p:extLst>
      <p:ext uri="{BB962C8B-B14F-4D97-AF65-F5344CB8AC3E}">
        <p14:creationId xmlns:p14="http://schemas.microsoft.com/office/powerpoint/2010/main" val="1449428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71559F-8454-DC47-B7DF-6EFC7AA26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09" y="556023"/>
            <a:ext cx="8596668" cy="1320800"/>
          </a:xfrm>
        </p:spPr>
        <p:txBody>
          <a:bodyPr/>
          <a:lstStyle/>
          <a:p>
            <a:r>
              <a:rPr lang="ru-RU"/>
              <a:t>Заключение:</a:t>
            </a:r>
            <a:br>
              <a:rPr lang="ru-RU"/>
            </a:b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782ED84-D12D-EF45-A8A2-6FD7610C4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71625"/>
            <a:ext cx="9947672" cy="3268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>
                <a:solidFill>
                  <a:schemeClr val="accent1"/>
                </a:solidFill>
              </a:rPr>
              <a:t>Таким образом, на главный вопрос, чем являются антибиотики для всего живого – добром или злом, однозначно ответить нельзя.Гипотеза, выдвинутая в начале исследования, была доказана.
</a:t>
            </a:r>
          </a:p>
        </p:txBody>
      </p:sp>
    </p:spTree>
    <p:extLst>
      <p:ext uri="{BB962C8B-B14F-4D97-AF65-F5344CB8AC3E}">
        <p14:creationId xmlns:p14="http://schemas.microsoft.com/office/powerpoint/2010/main" val="2089319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43931C-2B3A-B240-B848-58F9E702B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728" y="2616343"/>
            <a:ext cx="8596668" cy="1026914"/>
          </a:xfrm>
        </p:spPr>
        <p:txBody>
          <a:bodyPr>
            <a:noAutofit/>
          </a:bodyPr>
          <a:lstStyle/>
          <a:p>
            <a:r>
              <a:rPr lang="ru-RU" sz="2400" b="1"/>
              <a:t>Эксперементально доказать наличие антибиотиков в продуктах питания  и их влияние на живые организмы</a:t>
            </a:r>
            <a:r>
              <a:rPr lang="ru-RU" sz="24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5" name="Объект 12">
            <a:extLst>
              <a:ext uri="{FF2B5EF4-FFF2-40B4-BE49-F238E27FC236}">
                <a16:creationId xmlns:a16="http://schemas.microsoft.com/office/drawing/2014/main" xmlns="" id="{23525066-3491-F74A-A871-3DB665249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124" y="1607345"/>
            <a:ext cx="8273877" cy="4434018"/>
          </a:xfrm>
        </p:spPr>
        <p:txBody>
          <a:bodyPr>
            <a:normAutofit/>
          </a:bodyPr>
          <a:lstStyle/>
          <a:p>
            <a:r>
              <a:rPr lang="ru-RU" sz="2800">
                <a:solidFill>
                  <a:schemeClr val="accent1"/>
                </a:solidFill>
              </a:rPr>
              <a:t>Цель проекта  </a:t>
            </a:r>
          </a:p>
        </p:txBody>
      </p:sp>
    </p:spTree>
    <p:extLst>
      <p:ext uri="{BB962C8B-B14F-4D97-AF65-F5344CB8AC3E}">
        <p14:creationId xmlns:p14="http://schemas.microsoft.com/office/powerpoint/2010/main" val="2274287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4FD90073-8E7B-384B-80CD-CE9D6E274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Литература: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D45C618B-6AE6-744E-8D8B-82698B2B4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891" y="1250157"/>
            <a:ext cx="9733359" cy="394692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r>
              <a:rPr lang="ru-RU"/>
              <a:t>
</a:t>
            </a:r>
            <a:r>
              <a:rPr lang="ru-RU" sz="8000"/>
              <a:t> </a:t>
            </a:r>
            <a:r>
              <a:rPr lang="ru-RU" sz="8000" b="1">
                <a:solidFill>
                  <a:schemeClr val="accent1"/>
                </a:solidFill>
              </a:rPr>
              <a:t>Багрова Л.А. , «Я познаю мир. Растения»; Москва; АСТ, 2008г.
 Воробьев А. А., Кривошеин Ю. С., Быков А. С. Основы микробиологии, 
вирусологии и иммунологии. Москва: Мастерство, 2001.- 224 с.
 Иллюстрированная энциклопедия школьника «Ботаника», Москва, «Мир 
энциклопедий Аванта +», 2007г., 96с 
Околитенко Н.И., «Биология для увлеченных», Ростов-на-Дону, «Феникс», 
2006
 Покровский В. Н. Антибиотики и бактерии. Москва: Знание, 1990. 64 с
 Стейниер Р., Эдельберг Э., Ингрэм Дж. Мир микробов, тт. 1–3. М., 1979
сайт http://bio.freehostia.com</a:t>
            </a:r>
          </a:p>
        </p:txBody>
      </p:sp>
    </p:spTree>
    <p:extLst>
      <p:ext uri="{BB962C8B-B14F-4D97-AF65-F5344CB8AC3E}">
        <p14:creationId xmlns:p14="http://schemas.microsoft.com/office/powerpoint/2010/main" val="4232795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045E5E-7EE9-FD45-9886-5BB25064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0953" y="2428874"/>
            <a:ext cx="8108156" cy="1750219"/>
          </a:xfrm>
        </p:spPr>
        <p:txBody>
          <a:bodyPr>
            <a:normAutofit/>
          </a:bodyPr>
          <a:lstStyle/>
          <a:p>
            <a:r>
              <a:rPr lang="ru-RU" sz="400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783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15CD0E5-D60A-B34E-81D5-D3E0B2A0A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343" y="732234"/>
            <a:ext cx="8661796" cy="7322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>
                <a:solidFill>
                  <a:schemeClr val="accent1"/>
                </a:solidFill>
              </a:rPr>
              <a:t>Задачи исследования</a:t>
            </a:r>
          </a:p>
          <a:p>
            <a:pPr marL="0" indent="0">
              <a:buNone/>
            </a:pPr>
            <a:endParaRPr lang="ru-RU" sz="2800">
              <a:solidFill>
                <a:schemeClr val="accent1"/>
              </a:solidFill>
            </a:endParaRPr>
          </a:p>
          <a:p>
            <a:r>
              <a:rPr lang="ru-RU" sz="2400" b="1">
                <a:solidFill>
                  <a:schemeClr val="accent1"/>
                </a:solidFill>
              </a:rPr>
              <a:t>Познакомиться с историей открытия антибиотиков</a:t>
            </a:r>
          </a:p>
          <a:p>
            <a:r>
              <a:rPr lang="ru-RU" sz="2400" b="1">
                <a:solidFill>
                  <a:schemeClr val="accent1"/>
                </a:solidFill>
              </a:rPr>
              <a:t>Рассмотреть принцип классификации антибиотиков</a:t>
            </a:r>
          </a:p>
          <a:p>
            <a:r>
              <a:rPr lang="ru-RU" sz="2400" b="1">
                <a:solidFill>
                  <a:schemeClr val="accent1"/>
                </a:solidFill>
              </a:rPr>
              <a:t> Изучить свойства антибиотиков и их применение человеком
Определить влияние антибиотиков на биологические объекты  </a:t>
            </a:r>
          </a:p>
          <a:p>
            <a:pPr marL="0" indent="0">
              <a:buNone/>
            </a:pPr>
            <a:endParaRPr lang="ru-RU" sz="2400"/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39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764F6C6F-355A-BF41-9416-3E837DBE7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Гипотеза исследования 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BD41B3F2-FF41-324F-B4F4-76A8673D1F42}"/>
              </a:ext>
            </a:extLst>
          </p:cNvPr>
          <p:cNvSpPr txBox="1">
            <a:spLocks/>
          </p:cNvSpPr>
          <p:nvPr/>
        </p:nvSpPr>
        <p:spPr>
          <a:xfrm>
            <a:off x="206808" y="1858168"/>
            <a:ext cx="11205332" cy="189309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/>
              <a:t>«Чрезмерное употребление антибиотиков пагубно влияет на жизнидеятельность организма»</a:t>
            </a:r>
          </a:p>
        </p:txBody>
      </p:sp>
      <p:pic>
        <p:nvPicPr>
          <p:cNvPr id="10" name="Рисунок 10">
            <a:extLst>
              <a:ext uri="{FF2B5EF4-FFF2-40B4-BE49-F238E27FC236}">
                <a16:creationId xmlns:a16="http://schemas.microsoft.com/office/drawing/2014/main" xmlns="" id="{18BDBBBD-711A-344E-BAD0-A2BD591F34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92" y="3839762"/>
            <a:ext cx="5798248" cy="287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896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158D5E-1C0E-5945-AD85-015B8BC86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Проблема 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xmlns="" id="{BB9D59FC-22B6-4749-BDF1-EBF677C8E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65660"/>
            <a:ext cx="10519171" cy="34619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b="1">
                <a:solidFill>
                  <a:schemeClr val="accent1"/>
                </a:solidFill>
              </a:rPr>
              <a:t> </a:t>
            </a:r>
            <a:r>
              <a:rPr lang="ru-RU" sz="2000" b="1">
                <a:solidFill>
                  <a:schemeClr val="accent1"/>
                </a:solidFill>
              </a:rPr>
              <a:t>В современных средствах массовой информации тема 
вредного воздействия антибиотиков на организм поднимается постоянно, но
 необходимость применения их в лечении заболеваний неоспорима, между 
тем использование антибиотиков в пищевой промышленности вызывает 
стойкий иммунитет у бактерий к антибиотикам, что затрудняет лечение многих 
заболеваний</a:t>
            </a:r>
          </a:p>
        </p:txBody>
      </p:sp>
    </p:spTree>
    <p:extLst>
      <p:ext uri="{BB962C8B-B14F-4D97-AF65-F5344CB8AC3E}">
        <p14:creationId xmlns:p14="http://schemas.microsoft.com/office/powerpoint/2010/main" val="322815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837941-080F-344A-B754-2E53E19A4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ИСТОРИЯ ОТКРЫТИЯ 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F2149FE6-B089-C249-A1E1-2008EB962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1607" y="1870396"/>
            <a:ext cx="4711835" cy="4939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>
                <a:solidFill>
                  <a:schemeClr val="accent1"/>
                </a:solidFill>
              </a:rPr>
              <a:t>Английский учёный-бактериолог Александр Флеминг в 1928 году занимался исследованиями защиты организма человека от инфекционных заболеваний. И совершенно случайно обнаружил, что обычная плесень синтезирует вещество, уничтожающее возбудителей инфекци. Флеменгу удалось выделить активное вещество, разрушающее бактериальные клетки. Так появился всем известный пенициллин.  
                                                  </a:t>
            </a:r>
          </a:p>
        </p:txBody>
      </p:sp>
      <p:pic>
        <p:nvPicPr>
          <p:cNvPr id="10" name="Рисунок 10">
            <a:extLst>
              <a:ext uri="{FF2B5EF4-FFF2-40B4-BE49-F238E27FC236}">
                <a16:creationId xmlns:a16="http://schemas.microsoft.com/office/drawing/2014/main" xmlns="" id="{579A56EC-65CB-A440-8A24-E0CB4907C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55" y="1870396"/>
            <a:ext cx="4362519" cy="467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69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2D8707-B415-2D4B-B993-BC4B6C632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Классификация антибиотиков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DA6C10D-4A52-BA4A-AE43-2F85D51A9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13" y="1930400"/>
            <a:ext cx="11037093" cy="3339705"/>
          </a:xfrm>
        </p:spPr>
        <p:txBody>
          <a:bodyPr>
            <a:normAutofit/>
          </a:bodyPr>
          <a:lstStyle/>
          <a:p>
            <a:r>
              <a:rPr lang="ru-RU" sz="2400" i="1">
                <a:solidFill>
                  <a:schemeClr val="accent1"/>
                </a:solidFill>
              </a:rPr>
              <a:t>По характеру влияния на бактериальную клетку</a:t>
            </a:r>
            <a:r>
              <a:rPr lang="ru-RU" sz="2400">
                <a:solidFill>
                  <a:schemeClr val="accent1"/>
                </a:solidFill>
              </a:rPr>
              <a:t>:</a:t>
            </a:r>
          </a:p>
          <a:p>
            <a:pPr>
              <a:buFont typeface="+mj-lt"/>
              <a:buAutoNum type="arabicPeriod"/>
            </a:pPr>
            <a:r>
              <a:rPr lang="ru-RU" sz="2000" b="1">
                <a:solidFill>
                  <a:schemeClr val="accent1"/>
                </a:solidFill>
              </a:rPr>
              <a:t>Бактериостатические</a:t>
            </a:r>
            <a:r>
              <a:rPr lang="ru-RU">
                <a:solidFill>
                  <a:schemeClr val="accent1"/>
                </a:solidFill>
              </a:rPr>
              <a:t> (бактерии остаются живы, но не в состоянии размножаться)</a:t>
            </a:r>
          </a:p>
          <a:p>
            <a:pPr>
              <a:buFont typeface="+mj-lt"/>
              <a:buAutoNum type="arabicPeriod"/>
            </a:pPr>
            <a:r>
              <a:rPr lang="ru-RU" sz="2000" b="1">
                <a:solidFill>
                  <a:schemeClr val="accent1"/>
                </a:solidFill>
              </a:rPr>
              <a:t>Бактерицидные</a:t>
            </a:r>
            <a:r>
              <a:rPr lang="ru-RU">
                <a:solidFill>
                  <a:schemeClr val="accent1"/>
                </a:solidFill>
              </a:rPr>
              <a:t>(бактерии погибают, а затем выводятся из организма)</a:t>
            </a:r>
          </a:p>
          <a:p>
            <a:r>
              <a:rPr lang="ru-RU" sz="2400" i="1">
                <a:solidFill>
                  <a:schemeClr val="accent1"/>
                </a:solidFill>
              </a:rPr>
              <a:t>По химической структуре: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>
                <a:solidFill>
                  <a:schemeClr val="accent1"/>
                </a:solidFill>
              </a:rPr>
              <a:t>Пенициллины — </a:t>
            </a:r>
            <a:r>
              <a:rPr lang="ru-RU" sz="2000">
                <a:solidFill>
                  <a:schemeClr val="accent1"/>
                </a:solidFill>
              </a:rPr>
              <a:t>вырабатываются колониями плесневого грибка пенициллина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>
                <a:solidFill>
                  <a:schemeClr val="accent1"/>
                </a:solidFill>
              </a:rPr>
              <a:t>Цефалоспорины</a:t>
            </a:r>
            <a:r>
              <a:rPr lang="ru-RU" sz="2000">
                <a:solidFill>
                  <a:schemeClr val="accent1"/>
                </a:solidFill>
              </a:rPr>
              <a:t>— обладают схожей структурой с пенициллами</a:t>
            </a:r>
          </a:p>
          <a:p>
            <a:pPr marL="0" indent="0">
              <a:buNone/>
            </a:pPr>
            <a:r>
              <a:rPr lang="ru-RU" sz="2000">
                <a:solidFill>
                  <a:schemeClr val="accent1"/>
                </a:solidFill>
              </a:rPr>
              <a:t>(используются по отношению к пенициллустойчивым бактериям)</a:t>
            </a:r>
          </a:p>
        </p:txBody>
      </p:sp>
    </p:spTree>
    <p:extLst>
      <p:ext uri="{BB962C8B-B14F-4D97-AF65-F5344CB8AC3E}">
        <p14:creationId xmlns:p14="http://schemas.microsoft.com/office/powerpoint/2010/main" val="2935106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A90FAB-B800-F048-B54F-4D0D42766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6725" y="217091"/>
            <a:ext cx="8596668" cy="1320800"/>
          </a:xfrm>
        </p:spPr>
        <p:txBody>
          <a:bodyPr/>
          <a:lstStyle/>
          <a:p>
            <a:pPr algn="justLow"/>
            <a:r>
              <a:rPr lang="ru-RU"/>
              <a:t>Применение антибиотиков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2C1B88B-7021-0640-8676-6BEA48E56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61468" y="1053505"/>
            <a:ext cx="4139541" cy="968771"/>
          </a:xfrm>
        </p:spPr>
        <p:txBody>
          <a:bodyPr/>
          <a:lstStyle/>
          <a:p>
            <a:r>
              <a:rPr lang="ru-RU" sz="2800">
                <a:solidFill>
                  <a:schemeClr val="accent1"/>
                </a:solidFill>
              </a:rPr>
              <a:t>В медицине</a:t>
            </a:r>
          </a:p>
        </p:txBody>
      </p:sp>
      <p:pic>
        <p:nvPicPr>
          <p:cNvPr id="13" name="Рисунок 13">
            <a:extLst>
              <a:ext uri="{FF2B5EF4-FFF2-40B4-BE49-F238E27FC236}">
                <a16:creationId xmlns:a16="http://schemas.microsoft.com/office/drawing/2014/main" xmlns="" id="{CE2BFBA7-3520-544E-B121-7A1B798B9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019" y="4167664"/>
            <a:ext cx="4440438" cy="24732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0F74361-F557-964B-B81A-B27179EBD662}"/>
              </a:ext>
            </a:extLst>
          </p:cNvPr>
          <p:cNvSpPr txBox="1"/>
          <p:nvPr/>
        </p:nvSpPr>
        <p:spPr>
          <a:xfrm>
            <a:off x="416301" y="2690336"/>
            <a:ext cx="521493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>
                <a:solidFill>
                  <a:schemeClr val="accent1"/>
                </a:solidFill>
              </a:rPr>
              <a:t>Антибиотики представляют собой самую многочисленную группу </a:t>
            </a:r>
          </a:p>
          <a:p>
            <a:r>
              <a:rPr lang="ru-RU" b="1">
                <a:solidFill>
                  <a:schemeClr val="accent1"/>
                </a:solidFill>
              </a:rPr>
              <a:t>лекарственных средств. Они используются для предотвращения и лечения </a:t>
            </a:r>
          </a:p>
          <a:p>
            <a:r>
              <a:rPr lang="ru-RU" b="1">
                <a:solidFill>
                  <a:schemeClr val="accent1"/>
                </a:solidFill>
              </a:rPr>
              <a:t>воспалительных процессов</a:t>
            </a:r>
          </a:p>
        </p:txBody>
      </p:sp>
    </p:spTree>
    <p:extLst>
      <p:ext uri="{BB962C8B-B14F-4D97-AF65-F5344CB8AC3E}">
        <p14:creationId xmlns:p14="http://schemas.microsoft.com/office/powerpoint/2010/main" val="839598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185EBC-4584-3E4C-B99C-0A8C09495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747" y="624323"/>
            <a:ext cx="8596668" cy="964910"/>
          </a:xfrm>
        </p:spPr>
        <p:txBody>
          <a:bodyPr>
            <a:normAutofit/>
          </a:bodyPr>
          <a:lstStyle/>
          <a:p>
            <a:r>
              <a:rPr lang="ru-RU" sz="2400"/>
              <a:t>в пищевой промышленности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FFF5C5C3-DF3B-CA47-9F13-2F74FF756F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652" y="3144395"/>
            <a:ext cx="4300336" cy="33393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DDD33F0-F7D6-6747-A1C1-58AD16103265}"/>
              </a:ext>
            </a:extLst>
          </p:cNvPr>
          <p:cNvSpPr txBox="1"/>
          <p:nvPr/>
        </p:nvSpPr>
        <p:spPr>
          <a:xfrm>
            <a:off x="214312" y="1589233"/>
            <a:ext cx="91797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>
                <a:solidFill>
                  <a:schemeClr val="accent1"/>
                </a:solidFill>
              </a:rPr>
              <a:t>При хранении пищевых продуктов происходит их порча, вызываемая </a:t>
            </a:r>
          </a:p>
          <a:p>
            <a:r>
              <a:rPr lang="ru-RU" b="1">
                <a:solidFill>
                  <a:schemeClr val="accent1"/>
                </a:solidFill>
              </a:rPr>
              <a:t>развитием микроорганизмов. Для борьбы с вредной микрофлорой наряду с </a:t>
            </a:r>
          </a:p>
          <a:p>
            <a:r>
              <a:rPr lang="ru-RU" b="1">
                <a:solidFill>
                  <a:schemeClr val="accent1"/>
                </a:solidFill>
              </a:rPr>
              <a:t>физическими методами применяют химические, в том числе с использованием </a:t>
            </a:r>
          </a:p>
          <a:p>
            <a:r>
              <a:rPr lang="ru-RU" b="1">
                <a:solidFill>
                  <a:schemeClr val="accent1"/>
                </a:solidFill>
              </a:rPr>
              <a:t>антибиотиков.</a:t>
            </a:r>
          </a:p>
        </p:txBody>
      </p:sp>
    </p:spTree>
    <p:extLst>
      <p:ext uri="{BB962C8B-B14F-4D97-AF65-F5344CB8AC3E}">
        <p14:creationId xmlns:p14="http://schemas.microsoft.com/office/powerpoint/2010/main" val="400325548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</Words>
  <Application>Microsoft Office PowerPoint</Application>
  <PresentationFormat>Произвольный</PresentationFormat>
  <Paragraphs>65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Исследовательская работа </vt:lpstr>
      <vt:lpstr>Эксперементально доказать наличие антибиотиков в продуктах питания  и их влияние на живые организмы </vt:lpstr>
      <vt:lpstr>Презентация PowerPoint</vt:lpstr>
      <vt:lpstr>Гипотеза исследования </vt:lpstr>
      <vt:lpstr>Проблема </vt:lpstr>
      <vt:lpstr>ИСТОРИЯ ОТКРЫТИЯ </vt:lpstr>
      <vt:lpstr>Классификация антибиотиков </vt:lpstr>
      <vt:lpstr>Применение антибиотиков </vt:lpstr>
      <vt:lpstr>в пищевой промышленности</vt:lpstr>
      <vt:lpstr>ПРАКТИЧЕСКАЯ ЧАСТЬ </vt:lpstr>
      <vt:lpstr>Презентация PowerPoint</vt:lpstr>
      <vt:lpstr>При добавлении к данному раствору гидроксида натрия и сульфата меди наблюдается образование фиолетового осадка, что доказывает наличие  фенольной группы, присущей всем антибиотикам.</vt:lpstr>
      <vt:lpstr>Опыт №2 </vt:lpstr>
      <vt:lpstr>Опыт №3 </vt:lpstr>
      <vt:lpstr>Образец 1         </vt:lpstr>
      <vt:lpstr>Образец 2</vt:lpstr>
      <vt:lpstr>Образец 3 </vt:lpstr>
      <vt:lpstr>ВЫВОДЫ </vt:lpstr>
      <vt:lpstr>Заключение: </vt:lpstr>
      <vt:lpstr>Литература: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Пользователь</dc:creator>
  <cp:lastModifiedBy>Пользователь</cp:lastModifiedBy>
  <cp:revision>2</cp:revision>
  <dcterms:modified xsi:type="dcterms:W3CDTF">2022-11-06T18:13:31Z</dcterms:modified>
</cp:coreProperties>
</file>