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4" r:id="rId1"/>
  </p:sldMasterIdLst>
  <p:notesMasterIdLst>
    <p:notesMasterId r:id="rId20"/>
  </p:notesMasterIdLst>
  <p:sldIdLst>
    <p:sldId id="507" r:id="rId2"/>
    <p:sldId id="498" r:id="rId3"/>
    <p:sldId id="499" r:id="rId4"/>
    <p:sldId id="510" r:id="rId5"/>
    <p:sldId id="528" r:id="rId6"/>
    <p:sldId id="512" r:id="rId7"/>
    <p:sldId id="514" r:id="rId8"/>
    <p:sldId id="494" r:id="rId9"/>
    <p:sldId id="515" r:id="rId10"/>
    <p:sldId id="516" r:id="rId11"/>
    <p:sldId id="500" r:id="rId12"/>
    <p:sldId id="501" r:id="rId13"/>
    <p:sldId id="524" r:id="rId14"/>
    <p:sldId id="527" r:id="rId15"/>
    <p:sldId id="495" r:id="rId16"/>
    <p:sldId id="443" r:id="rId17"/>
    <p:sldId id="504" r:id="rId18"/>
    <p:sldId id="505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Wingdings 3" panose="05040102010807070707" pitchFamily="18" charset="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Wingdings 3" panose="05040102010807070707" pitchFamily="18" charset="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Wingdings 3" panose="05040102010807070707" pitchFamily="18" charset="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Wingdings 3" panose="05040102010807070707" pitchFamily="18" charset="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Wingdings 3" panose="05040102010807070707" pitchFamily="18" charset="2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Wingdings 3" panose="05040102010807070707" pitchFamily="18" charset="2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Wingdings 3" panose="05040102010807070707" pitchFamily="18" charset="2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Wingdings 3" panose="05040102010807070707" pitchFamily="18" charset="2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Wingdings 3" panose="05040102010807070707" pitchFamily="18" charset="2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CC3300"/>
    <a:srgbClr val="FFCC66"/>
    <a:srgbClr val="080808"/>
    <a:srgbClr val="4D4D4D"/>
    <a:srgbClr val="663300"/>
    <a:srgbClr val="292929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84" autoAdjust="0"/>
    <p:restoredTop sz="94085" autoAdjust="0"/>
  </p:normalViewPr>
  <p:slideViewPr>
    <p:cSldViewPr>
      <p:cViewPr varScale="1">
        <p:scale>
          <a:sx n="93" d="100"/>
          <a:sy n="93" d="100"/>
        </p:scale>
        <p:origin x="96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-427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833FD0A-FF71-4539-9AEF-78873A177A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Google Shape;81;p1:note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>
              <a:spcBef>
                <a:spcPct val="0"/>
              </a:spcBef>
            </a:pPr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4099" name="Google Shape;82;p1:notes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round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Google Shape;108;p4:note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>
              <a:spcBef>
                <a:spcPct val="0"/>
              </a:spcBef>
            </a:pPr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8195" name="Google Shape;109;p4:notes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round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127;p6:note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>
              <a:spcBef>
                <a:spcPct val="0"/>
              </a:spcBef>
            </a:pPr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11267" name="Google Shape;128;p6:notes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round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Google Shape;145;p8:note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>
              <a:spcBef>
                <a:spcPct val="0"/>
              </a:spcBef>
            </a:pPr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13315" name="Google Shape;146;p8:notes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round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55;p9:note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>
              <a:spcBef>
                <a:spcPct val="0"/>
              </a:spcBef>
            </a:pPr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16387" name="Google Shape;156;p9:notes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round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Google Shape;164;p10:note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>
              <a:spcBef>
                <a:spcPct val="0"/>
              </a:spcBef>
            </a:pPr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18435" name="Google Shape;165;p10:notes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round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Google Shape;238;p18:note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>
              <a:spcBef>
                <a:spcPct val="0"/>
              </a:spcBef>
            </a:pPr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22531" name="Google Shape;239;p18:notes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round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Google Shape;269;p21:note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>
              <a:spcBef>
                <a:spcPct val="0"/>
              </a:spcBef>
            </a:pPr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24579" name="Google Shape;270;p21:notes"/>
          <p:cNvSpPr>
            <a:spLocks noGrp="1" noRot="1" noChangeAspect="1" noTextEdit="1"/>
          </p:cNvSpPr>
          <p:nvPr>
            <p:ph type="sldImg" idx="2"/>
          </p:nvPr>
        </p:nvSpPr>
        <p:spPr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rou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BE7E5-E97A-4B92-91B6-694467F3B9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6315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2D019-8B4A-41AF-BE2D-E39D882269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447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9DF3B-F897-4CA7-A64E-0EF9BCC274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493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E26B8-98FF-4065-951D-9FC69DEA39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066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AFCD1-9CFA-4357-88DF-E9B9E62B35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127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A6325-FF39-4A17-B43F-6988FA7650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074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7FF57-61FE-48A0-B9E3-F67D17FCFE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302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03389-56EC-4898-9CA2-0C5B7C185B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344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7F654-2009-48C1-95B0-8AE6775543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6912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37F4-C807-4E5D-B187-A396B6FAEE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341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97D80-2654-4A61-A54B-C32F36DE9D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493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38F49D-603E-4BFB-81C8-3322DEF64D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_url=http%3A%2F%2Fupload.wikimedia.org%2Fwikipedia%2Fcommons%2Fthumb%2F5%2F55%2FHordeum-barley.jpg%2F180px-Hordeum-barley.jpg&amp;iorient=&amp;icolor=&amp;site=&amp;text=%D1%8F%D1%87%D0%BC%D0%B5%D0%BD%D1%8C&amp;wp=&amp;pos=9&amp;isize=&amp;type=&amp;recent=&amp;rpt=simage&amp;itype=&amp;nojs=1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images.yandex.ru/yandsearch?img_url=http%3A%2F%2Fukranews.com%2Fuploads%2Fnews%2F2010%2F11%2F12%2Fae249c3fef54c0cd5f761305c8f968ec41cae83d.jpg&amp;iorient=&amp;icolor=&amp;p=1&amp;site=&amp;text=%D0%BF%D1%80%D0%B0%D1%80%D0%BE%D0%B4%D0%B8%D1%82%D0%B5%D0%BB%D0%B8%20%D0%BF%D1%88%D0%B5%D0%BD%D0%B8%D1%86%D1%8B%2C%20%D1%8F%D1%87%D0%BC%D0%B5%D0%BD%D1%8F%2C%20%D0%BE%D0%B2%D1%81%D0%B0%2C%20%D1%80%D0%B6%D0%B8%2C%20%D0%BF%D1%80%D0%BE%D1%81%D0%B0.&amp;wp=&amp;pos=30&amp;isize=&amp;type=&amp;recent=&amp;rpt=simage&amp;itype=&amp;nojs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img_url=http%3A%2F%2Fdurdom.in.ua%2Fpublic%2Fmain%2Farticles%2Farticle_9508.jpg&amp;iorient=&amp;icolor=&amp;site=&amp;text=%D0%BF%D1%80%D0%BE%D1%81%D0%BE&amp;wp=&amp;pos=0&amp;isize=&amp;type=&amp;recent=&amp;rpt=simage&amp;itype=&amp;nojs=1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img_url=http%3A%2F%2Flady.webnice.ru%2Fimg%2F2009%2F10%2Fimg20091017040521_4877.jpg&amp;iorient=&amp;icolor=&amp;site=&amp;text=%D0%BE%D0%B2%D0%B5%D1%81&amp;wp=&amp;pos=2&amp;isize=&amp;type=&amp;recent=&amp;rpt=simage&amp;itype=&amp;nojs=1" TargetMode="Externa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oogle Shape;86;p13" descr="http://pixdaus.com/files/items/pics/7/58/552758_4f321a5b230f635bbe640de283d21125_large.jp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4602162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Google Shape;87;p13"/>
          <p:cNvSpPr txBox="1">
            <a:spLocks noChangeArrowheads="1"/>
          </p:cNvSpPr>
          <p:nvPr/>
        </p:nvSpPr>
        <p:spPr bwMode="auto">
          <a:xfrm>
            <a:off x="4678363" y="376238"/>
            <a:ext cx="4070350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>
              <a:buClr>
                <a:srgbClr val="FDEADA"/>
              </a:buClr>
              <a:buSzPts val="8000"/>
              <a:buFont typeface="Calibri" panose="020F0502020204030204" pitchFamily="34" charset="0"/>
              <a:buNone/>
            </a:pPr>
            <a:endParaRPr lang="ru-RU" altLang="ru-RU"/>
          </a:p>
        </p:txBody>
      </p:sp>
      <p:sp>
        <p:nvSpPr>
          <p:cNvPr id="3076" name="Google Shape;88;p13"/>
          <p:cNvSpPr txBox="1">
            <a:spLocks noChangeArrowheads="1"/>
          </p:cNvSpPr>
          <p:nvPr/>
        </p:nvSpPr>
        <p:spPr bwMode="auto">
          <a:xfrm>
            <a:off x="3779838" y="5157788"/>
            <a:ext cx="5151437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algn="ctr">
              <a:buClr>
                <a:srgbClr val="FFFFFF"/>
              </a:buClr>
              <a:buSzPts val="3200"/>
              <a:buFont typeface="Calibri" panose="020F0502020204030204" pitchFamily="34" charset="0"/>
              <a:buNone/>
            </a:pPr>
            <a:r>
              <a:rPr lang="ru-RU" altLang="ru-RU" sz="3200" b="1">
                <a:solidFill>
                  <a:srgbClr val="990033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                </a:t>
            </a:r>
            <a:r>
              <a:rPr lang="en-US" altLang="ru-RU" sz="3200" b="1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Презентацию</a:t>
            </a:r>
            <a:endParaRPr lang="ru-RU" altLang="ru-RU" sz="3200" b="1">
              <a:solidFill>
                <a:srgbClr val="990033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endParaRPr>
          </a:p>
          <a:p>
            <a:pPr algn="r">
              <a:buClr>
                <a:srgbClr val="FFFFFF"/>
              </a:buClr>
              <a:buSzPts val="3200"/>
              <a:buFont typeface="Calibri" panose="020F0502020204030204" pitchFamily="34" charset="0"/>
              <a:buNone/>
            </a:pPr>
            <a:r>
              <a:rPr lang="ru-RU" altLang="ru-RU" sz="3200" b="1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выполнила воспитатель</a:t>
            </a:r>
          </a:p>
          <a:p>
            <a:pPr algn="r">
              <a:buClr>
                <a:srgbClr val="FFFFFF"/>
              </a:buClr>
              <a:buSzPts val="3200"/>
              <a:buFont typeface="Calibri" panose="020F0502020204030204" pitchFamily="34" charset="0"/>
              <a:buNone/>
            </a:pPr>
            <a:r>
              <a:rPr lang="ru-RU" altLang="ru-RU" sz="3200" b="1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Л. С. Резванова</a:t>
            </a:r>
            <a:endParaRPr lang="ru-RU" altLang="ru-RU">
              <a:solidFill>
                <a:srgbClr val="99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356100" y="365125"/>
            <a:ext cx="4787900" cy="2992438"/>
          </a:xfrm>
        </p:spPr>
        <p:txBody>
          <a:bodyPr/>
          <a:lstStyle/>
          <a:p>
            <a:pPr algn="ctr" eaLnBrk="1" hangingPunct="1"/>
            <a:r>
              <a:rPr lang="ru-RU" altLang="ru-RU" sz="4800" b="1" smtClean="0"/>
              <a:t/>
            </a:r>
            <a:br>
              <a:rPr lang="ru-RU" altLang="ru-RU" sz="4800" b="1" smtClean="0"/>
            </a:br>
            <a:r>
              <a:rPr lang="ru-RU" alt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br>
              <a:rPr lang="ru-RU" alt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возникновения</a:t>
            </a:r>
            <a:br>
              <a:rPr lang="ru-RU" alt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Google Shape;170;p22"/>
          <p:cNvSpPr txBox="1">
            <a:spLocks noChangeArrowheads="1"/>
          </p:cNvSpPr>
          <p:nvPr/>
        </p:nvSpPr>
        <p:spPr bwMode="auto">
          <a:xfrm>
            <a:off x="755650" y="333375"/>
            <a:ext cx="768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>
              <a:buClr>
                <a:srgbClr val="000000"/>
              </a:buClr>
              <a:buSzPts val="2400"/>
              <a:buFont typeface="Calibri" panose="020F0502020204030204" pitchFamily="34" charset="0"/>
              <a:buNone/>
            </a:pPr>
            <a:r>
              <a:rPr lang="en-US" altLang="ru-RU" sz="2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 </a:t>
            </a:r>
            <a:r>
              <a:rPr lang="en-US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Сегодня хлебные предпочтения сменили полярность. Тёмные и зерновые сорта хлеба часто ценятся выше белых, как более полезные.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1" name="Google Shape;171;p22" descr="http://i.livescience.com/images/i/000/050/047/original/whole-grain-bread-120509.jpg?1347327918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844675"/>
            <a:ext cx="6421437" cy="426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62000"/>
          </a:xfrm>
        </p:spPr>
        <p:txBody>
          <a:bodyPr/>
          <a:lstStyle/>
          <a:p>
            <a:pPr algn="ctr" eaLnBrk="1" hangingPunct="1"/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сорта хлеба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9525" y="762000"/>
            <a:ext cx="8643938" cy="52387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народа существует  свой ассортимент хлеба. </a:t>
            </a:r>
            <a:b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 Украине -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паляница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арнаут киевский, калач.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России - калачи уральский, саратовский, хлеб московский,   ленинградский, орловский, ставропольский. </a:t>
            </a:r>
            <a:b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Белоруссии - минский хлеб, белорусский калач, молочный хлеб, минская витушка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Прибалтики - литовский и каунасский хлеб, рулет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аукштайчу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маком, хлеб латвийский домашний, булочки рижские дорожные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altLang="ru-RU" sz="2400" dirty="0" smtClean="0"/>
              <a:t> </a:t>
            </a:r>
          </a:p>
        </p:txBody>
      </p:sp>
      <p:pic>
        <p:nvPicPr>
          <p:cNvPr id="6149" name="Picture 5" descr="СПшн. &quot;С.Пудовъ&quot;-мучные и хлебные смеси, ингридиенты для выпечки / Все товары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771" y="1295903"/>
            <a:ext cx="1428760" cy="1071570"/>
          </a:xfrm>
          <a:prstGeom prst="ellipse">
            <a:avLst/>
          </a:prstGeom>
          <a:noFill/>
          <a:ln w="38100">
            <a:solidFill>
              <a:srgbClr val="00CCFF"/>
            </a:solidFill>
          </a:ln>
        </p:spPr>
      </p:pic>
      <p:pic>
        <p:nvPicPr>
          <p:cNvPr id="6153" name="Picture 9" descr="Сколько стоят продукты в Египте?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264027"/>
            <a:ext cx="1242179" cy="920084"/>
          </a:xfrm>
          <a:prstGeom prst="roundRect">
            <a:avLst/>
          </a:prstGeom>
          <a:noFill/>
          <a:ln w="38100">
            <a:solidFill>
              <a:srgbClr val="00CCFF"/>
            </a:solidFill>
          </a:ln>
        </p:spPr>
      </p:pic>
      <p:pic>
        <p:nvPicPr>
          <p:cNvPr id="6157" name="Picture 13" descr="Ржано-пшеничные хлеба Хлебозавод &quot;Восход&quot;, Новосибирск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797152"/>
            <a:ext cx="1327906" cy="1343035"/>
          </a:xfrm>
          <a:prstGeom prst="roundRect">
            <a:avLst/>
          </a:prstGeom>
          <a:noFill/>
          <a:ln w="38100">
            <a:solidFill>
              <a:srgbClr val="00CCFF"/>
            </a:solidFill>
          </a:ln>
        </p:spPr>
      </p:pic>
      <p:pic>
        <p:nvPicPr>
          <p:cNvPr id="6159" name="Picture 15" descr="Литовский хлеб смесь 500 гр купить заказать - hlebopechka Украина, Одесс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797152"/>
            <a:ext cx="2500330" cy="1176769"/>
          </a:xfrm>
          <a:prstGeom prst="roundRect">
            <a:avLst/>
          </a:prstGeom>
          <a:noFill/>
          <a:ln w="38100">
            <a:solidFill>
              <a:srgbClr val="00CC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07950" y="346075"/>
            <a:ext cx="8715375" cy="785813"/>
          </a:xfrm>
        </p:spPr>
        <p:txBody>
          <a:bodyPr/>
          <a:lstStyle/>
          <a:p>
            <a:pPr algn="ctr" eaLnBrk="1" hangingPunct="1"/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сорта хлеба</a:t>
            </a:r>
            <a:b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 rtlCol="0">
            <a:normAutofit fontScale="92500" lnSpcReduction="10000"/>
          </a:bodyPr>
          <a:lstStyle/>
          <a:p>
            <a:pPr eaLnBrk="1" hangingPunct="1">
              <a:defRPr/>
            </a:pPr>
            <a:endParaRPr lang="ru-RU" sz="2000" dirty="0" smtClean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Эстонии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валгаская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булка.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Азия - лепешки, чуреки,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баурсаки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Узбекистане - лепешки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гиджа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пулаты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оби-нон,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-нон,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кульча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Армении -лаваш. 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Грузии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тандырный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хлеб: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мадаули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саоджахо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мргвали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кутхиани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азербайджанцев - чурек.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3" name="Picture 5" descr="Приготовить просто. - Булка Валгаская по ГОСТу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306" y="928680"/>
            <a:ext cx="1643074" cy="1000132"/>
          </a:xfrm>
          <a:prstGeom prst="ellipse">
            <a:avLst/>
          </a:prstGeom>
          <a:noFill/>
          <a:ln w="38100">
            <a:solidFill>
              <a:srgbClr val="00CCFF"/>
            </a:solidFill>
          </a:ln>
        </p:spPr>
      </p:pic>
      <p:pic>
        <p:nvPicPr>
          <p:cNvPr id="7175" name="Picture 7" descr="Хлеб - Рецепты Восточной и Кавказской кухни с фото - Хинкал.ру - Part 5-Хинкал.ру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79" y="1291081"/>
            <a:ext cx="1449388" cy="1275462"/>
          </a:xfrm>
          <a:prstGeom prst="flowChartAlternateProcess">
            <a:avLst/>
          </a:prstGeom>
          <a:noFill/>
          <a:ln w="38100">
            <a:solidFill>
              <a:srgbClr val="00CCFF"/>
            </a:solidFill>
          </a:ln>
        </p:spPr>
      </p:pic>
      <p:pic>
        <p:nvPicPr>
          <p:cNvPr id="7177" name="Picture 9" descr="Central Asia Travel: Все об узбекских лепешках. . Как пекут лепешки?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364" y="4880740"/>
            <a:ext cx="1785950" cy="1114060"/>
          </a:xfrm>
          <a:prstGeom prst="ellipse">
            <a:avLst/>
          </a:prstGeom>
          <a:noFill/>
          <a:ln w="38100">
            <a:solidFill>
              <a:srgbClr val="00CCFF"/>
            </a:solidFill>
          </a:ln>
        </p:spPr>
      </p:pic>
      <p:pic>
        <p:nvPicPr>
          <p:cNvPr id="9" name="Picture 13" descr="Бесплатная доставка шашлыка от &quot;Grand Mangal&quot;. . Заказать и купить готовый вкусный шашлык на дом в Калуге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79125"/>
            <a:ext cx="1928826" cy="1008332"/>
          </a:xfrm>
          <a:prstGeom prst="roundRect">
            <a:avLst/>
          </a:prstGeom>
          <a:noFill/>
          <a:ln w="38100">
            <a:solidFill>
              <a:srgbClr val="00CCFF"/>
            </a:solidFill>
          </a:ln>
        </p:spPr>
      </p:pic>
      <p:pic>
        <p:nvPicPr>
          <p:cNvPr id="7183" name="Picture 15" descr="сеть ресторанов грузинской кухни &quot;Чито Гврито&quot; ВКонтакте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13" y="4725144"/>
            <a:ext cx="1714512" cy="1193309"/>
          </a:xfrm>
          <a:prstGeom prst="ellipse">
            <a:avLst/>
          </a:prstGeom>
          <a:noFill/>
          <a:ln w="38100">
            <a:solidFill>
              <a:srgbClr val="00CCFF"/>
            </a:solidFill>
          </a:ln>
        </p:spPr>
      </p:pic>
      <p:pic>
        <p:nvPicPr>
          <p:cNvPr id="7185" name="Picture 17" descr="Готовим с пользой: как сберечь витамины в еде?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349" y="4987457"/>
            <a:ext cx="1282708" cy="900625"/>
          </a:xfrm>
          <a:prstGeom prst="roundRect">
            <a:avLst/>
          </a:prstGeom>
          <a:noFill/>
          <a:ln w="38100">
            <a:solidFill>
              <a:srgbClr val="00CCFF"/>
            </a:solidFill>
          </a:ln>
        </p:spPr>
      </p:pic>
      <p:pic>
        <p:nvPicPr>
          <p:cNvPr id="11" name="Рисунок 10" descr="Мучные блюда узбекской кухни / Gurmaniya.uz - сообщество гурманов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877" y="3143253"/>
            <a:ext cx="1403648" cy="1080075"/>
          </a:xfrm>
          <a:prstGeom prst="ellipse">
            <a:avLst/>
          </a:prstGeom>
          <a:noFill/>
          <a:ln w="38100">
            <a:solidFill>
              <a:srgbClr val="00CC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Google Shape;244;p30" descr="Интересные факты о хлебе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341438"/>
            <a:ext cx="744855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Google Shape;245;p30"/>
          <p:cNvSpPr txBox="1">
            <a:spLocks noChangeArrowheads="1"/>
          </p:cNvSpPr>
          <p:nvPr/>
        </p:nvSpPr>
        <p:spPr bwMode="auto">
          <a:xfrm>
            <a:off x="1258888" y="476250"/>
            <a:ext cx="6481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>
              <a:buClr>
                <a:srgbClr val="000000"/>
              </a:buClr>
              <a:buSzPts val="2800"/>
              <a:buFont typeface="Calibri" panose="020F0502020204030204" pitchFamily="34" charset="0"/>
              <a:buNone/>
            </a:pPr>
            <a:r>
              <a:rPr lang="en-US" altLang="ru-RU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ИНТЕРЕСНЫЕ ФАКТЫ </a:t>
            </a:r>
            <a:r>
              <a:rPr lang="ru-RU" altLang="ru-RU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О </a:t>
            </a:r>
            <a:r>
              <a:rPr lang="en-US" altLang="ru-RU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ХЛЕБЕ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275;p33"/>
          <p:cNvSpPr txBox="1">
            <a:spLocks noChangeArrowheads="1"/>
          </p:cNvSpPr>
          <p:nvPr/>
        </p:nvSpPr>
        <p:spPr bwMode="auto">
          <a:xfrm>
            <a:off x="161925" y="-30163"/>
            <a:ext cx="89820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algn="just">
              <a:buClr>
                <a:srgbClr val="000000"/>
              </a:buClr>
              <a:buSzPts val="2400"/>
              <a:buFont typeface="Calibri" panose="020F0502020204030204" pitchFamily="34" charset="0"/>
              <a:buNone/>
            </a:pPr>
            <a:r>
              <a:rPr lang="en-US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Много любопытных фактов можно узнать, обращаясь к происхождению названий хлеба. Например, русское слово «батон» по-французски означает «палка». Наше исконное название  «калач» имеет родственный корень, который пришёл в наш язык от древнеславянского слова «коло» — круг, на который так похожи традиционные калачи. Слово «булка» образовано от польского bulla — круглая печать Папы Римского для особо секретных документов.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5" name="Google Shape;276;p33" descr="http://www.nevod.ru/local/zvezda/pril/zvezda/2003/07/29/hleb_b.jp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068638"/>
            <a:ext cx="5184775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63613"/>
            <a:ext cx="3551238" cy="493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4211638" y="614363"/>
            <a:ext cx="4464050" cy="563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выпечка хлеба считалась делом ответственным и почетным. Пекли хлебы с медом, маком, творогом, ковриги, пироги, сайки, калачи. Пекари подразделялись на хлебников, калачников, пирожников, пряничников, блинников. О хлебе в народе говорили как о живом существе: хлеб-кормилец, хлеб-батюшка. На Руси пекари пользовались особым уважением, их величали уважительно, полными именами – Иван, Федор, Петр.</a:t>
            </a:r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800" smtClean="0"/>
              <a:t>  </a:t>
            </a: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В РУССКОМ ФОЛЬКЛОРЕ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435975" cy="4521200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– всему голова</a:t>
            </a:r>
          </a:p>
          <a:p>
            <a:pPr eaLnBrk="1" hangingPunct="1"/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 обед, когда хлеба нет</a:t>
            </a:r>
          </a:p>
          <a:p>
            <a:pPr eaLnBrk="1" hangingPunct="1"/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Любая пища приедается, хлеб никогда</a:t>
            </a:r>
          </a:p>
          <a:p>
            <a:pPr eaLnBrk="1" hangingPunct="1"/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везде хорош – и у нас и за морем</a:t>
            </a:r>
          </a:p>
          <a:p>
            <a:pPr eaLnBrk="1" hangingPunct="1"/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Хлеба край – и под елью рай, хлеба ни куска – и в полатях возьмет тоска</a:t>
            </a:r>
          </a:p>
          <a:p>
            <a:pPr eaLnBrk="1" hangingPunct="1"/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по-старому, хоть по-новому, </a:t>
            </a:r>
          </a:p>
          <a:p>
            <a:pPr eaLnBrk="1" hangingPunct="1">
              <a:buFontTx/>
              <a:buNone/>
            </a:pP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а без хлеба ни прожить</a:t>
            </a: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fld id="{F1964D25-0AD4-4D15-9340-7E05BBFBB91A}" type="slidenum">
              <a:rPr lang="ru-RU" altLang="ru-RU" smtClean="0">
                <a:latin typeface="Arial" panose="020B0604020202020204" pitchFamily="34" charset="0"/>
              </a:rPr>
              <a:pPr/>
              <a:t>16</a:t>
            </a:fld>
            <a:endParaRPr lang="ru-RU" altLang="ru-RU" smtClean="0">
              <a:latin typeface="Arial" panose="020B0604020202020204" pitchFamily="34" charset="0"/>
            </a:endParaRPr>
          </a:p>
        </p:txBody>
      </p:sp>
      <p:pic>
        <p:nvPicPr>
          <p:cNvPr id="26629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3860800"/>
            <a:ext cx="227647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-171450"/>
            <a:ext cx="5076825" cy="6297613"/>
          </a:xfrm>
        </p:spPr>
        <p:txBody>
          <a:bodyPr/>
          <a:lstStyle/>
          <a:p>
            <a:pPr eaLnBrk="1" hangingPunct="1"/>
            <a:endParaRPr lang="ru-RU" altLang="ru-RU" sz="2400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800" b="1" smtClean="0"/>
              <a:t>   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музее обороны Ленинграда лежит под стеклом крохотный кусочек хлеба весом 125 г. – дневной паек жителей осажденного города. 80% жмыха (остатки семян растений после выжимки из них масла), травы, древесной стружки, немного отрубей и лишь 20% муки, но именно он, этот хлеб помог ленинградцам не только выстоять, но и победить.</a:t>
            </a:r>
          </a:p>
          <a:p>
            <a:pPr eaLnBrk="1" hangingPunct="1"/>
            <a:endParaRPr lang="ru-RU" altLang="ru-RU" sz="2800" b="1" smtClean="0"/>
          </a:p>
        </p:txBody>
      </p:sp>
      <p:pic>
        <p:nvPicPr>
          <p:cNvPr id="27651" name="Рисунок 2" descr="46-7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33375"/>
            <a:ext cx="285750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Рисунок 4" descr="H:\Хле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652963"/>
            <a:ext cx="2878137" cy="19399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7" descr="Не хлебом единым. . Чем кормили людей в блокаду? . Дни Великого Подвиг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/>
          <a:stretch>
            <a:fillRect/>
          </a:stretch>
        </p:blipFill>
        <p:spPr bwMode="auto">
          <a:xfrm>
            <a:off x="755650" y="2700338"/>
            <a:ext cx="2952750" cy="166528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http://sdo-journal.ru/images/stories/konkurs/work2010_hleb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357313"/>
            <a:ext cx="5072062" cy="4929187"/>
          </a:xfrm>
          <a:prstGeom prst="rect">
            <a:avLst/>
          </a:prstGeom>
          <a:noFill/>
          <a:ln w="38100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Заголовок 7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pPr algn="ctr" eaLnBrk="1" hangingPunct="1"/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Памятники хлебу</a:t>
            </a:r>
          </a:p>
        </p:txBody>
      </p:sp>
      <p:sp>
        <p:nvSpPr>
          <p:cNvPr id="28676" name="Содержимое 5"/>
          <p:cNvSpPr>
            <a:spLocks noGrp="1"/>
          </p:cNvSpPr>
          <p:nvPr>
            <p:ph idx="1"/>
          </p:nvPr>
        </p:nvSpPr>
        <p:spPr>
          <a:xfrm>
            <a:off x="5429250" y="1357313"/>
            <a:ext cx="3257550" cy="47386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Хлеб был мерой жизни в Великую Отечественную войну. В память о тяжелом времени, о жизненно необходимом продукте военного времени в городе Зеленогорске установлен памятник хлебу.</a:t>
            </a:r>
          </a:p>
        </p:txBody>
      </p:sp>
      <p:sp>
        <p:nvSpPr>
          <p:cNvPr id="2867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0" y="1435100"/>
            <a:ext cx="1465263" cy="4691063"/>
          </a:xfrm>
        </p:spPr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4356100" y="642938"/>
            <a:ext cx="41719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eaLnBrk="1" hangingPunct="1"/>
            <a:endParaRPr lang="ru-RU" altLang="ru-RU" sz="200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хлеб появился на земле свыше пятнадцати тысяч лет назад. Жизнь наших предков в те далекие времена была нелёгкой. Главной заботой была забота о пропитании. </a:t>
            </a:r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1692275" y="0"/>
            <a:ext cx="5688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Каким был первый хлеб</a:t>
            </a:r>
          </a:p>
        </p:txBody>
      </p:sp>
      <p:pic>
        <p:nvPicPr>
          <p:cNvPr id="5124" name="Рисунок 3" descr="untitled1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770313"/>
            <a:ext cx="3770312" cy="260508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Прямоугольник 1"/>
          <p:cNvSpPr>
            <a:spLocks noChangeArrowheads="1"/>
          </p:cNvSpPr>
          <p:nvPr/>
        </p:nvSpPr>
        <p:spPr bwMode="auto">
          <a:xfrm>
            <a:off x="323850" y="3284538"/>
            <a:ext cx="4032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eaLnBrk="1" hangingPunct="1"/>
            <a:endParaRPr lang="ru-RU" altLang="ru-RU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1125538"/>
            <a:ext cx="38877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868613" y="265113"/>
            <a:ext cx="3287712" cy="527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 поисках пищи они-то и обратили внимание на злаковые растения. Эти злаки являются предками нынешних пшеницы, ржи, овса, ячменя. Люди употребляли в пищу зерна в сыром виде,  а затем научились растирать их между камнями, получая крупу и варить ее. Так появились первые жернова, первая мука, первый хлеб, который имел вид жидкой каши. Она и является прародительницей хлеба. </a:t>
            </a:r>
          </a:p>
          <a:p>
            <a:endParaRPr lang="ru-RU" altLang="ru-RU"/>
          </a:p>
        </p:txBody>
      </p:sp>
      <p:pic>
        <p:nvPicPr>
          <p:cNvPr id="6147" name="Picture 2" descr="http://im7-tub-ru.yandex.net/i?id=287030606-1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5113"/>
            <a:ext cx="2544763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6" descr="http://im3-tub-ru.yandex.net/i?id=536881831-7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46063"/>
            <a:ext cx="2643188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 descr="http://im0-tub-ru.yandex.net/i?id=222715479-3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5053013"/>
            <a:ext cx="271938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 descr="http://im0-tub-ru.yandex.net/i?id=385547173-5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660900"/>
            <a:ext cx="268287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Google Shape;114;p16"/>
          <p:cNvSpPr txBox="1">
            <a:spLocks noChangeArrowheads="1"/>
          </p:cNvSpPr>
          <p:nvPr/>
        </p:nvSpPr>
        <p:spPr bwMode="auto">
          <a:xfrm>
            <a:off x="539750" y="476250"/>
            <a:ext cx="79200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>
              <a:buClr>
                <a:srgbClr val="000000"/>
              </a:buClr>
              <a:buSzPts val="2400"/>
              <a:buFont typeface="Calibri" panose="020F0502020204030204" pitchFamily="34" charset="0"/>
              <a:buNone/>
            </a:pPr>
            <a:r>
              <a:rPr lang="en-US" altLang="ru-RU" sz="2400"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Научившись молоть зёрна в муку, люди вскоре открыли для себя технологию выпечки простых лепешек. Первые лепешки были из ячменя, кукурузы и пшеницы.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Google Shape;115;p16" descr="http://www.clickatlife.gr/fu/rp/1540_1/632/357/3/pitakia.jp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133600"/>
            <a:ext cx="6956425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04C43-D8C9-43EC-A3B9-30634CEE4E3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  <p:pic>
        <p:nvPicPr>
          <p:cNvPr id="3" name="Picture 2" descr="rulibs.com : V. Хлебопечение : Пьер Монтэ : читать онлайн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59" y="4118912"/>
            <a:ext cx="3857651" cy="2396437"/>
          </a:xfrm>
          <a:prstGeom prst="verticalScroll">
            <a:avLst/>
          </a:prstGeom>
          <a:noFill/>
          <a:ln w="381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4" name="Picture 4" descr="История хлеба - Форум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795" y="460047"/>
            <a:ext cx="4074535" cy="2896945"/>
          </a:xfrm>
          <a:prstGeom prst="horizontalScroll">
            <a:avLst/>
          </a:prstGeom>
          <a:noFill/>
          <a:ln w="38100">
            <a:solidFill>
              <a:srgbClr val="00CCFF"/>
            </a:solidFill>
            <a:miter lim="800000"/>
            <a:headEnd/>
            <a:tailEnd/>
          </a:ln>
        </p:spPr>
      </p:pic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1619250" y="260350"/>
            <a:ext cx="4716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algn="ctr"/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Счастливая случайность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395288" y="981075"/>
            <a:ext cx="43211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r>
              <a:rPr lang="ru-RU" altLang="ru-RU"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Это произошло около 5 тысяч лет назад. По легенде, один из рабов в древнем Египте забыл о тесте, и оно немного забродило. Оставить без хлеба своих хозяев он не мог, поэтому все-таки поставил тесто в печь. Все были удивлены аппетитному виду и замечательному вкусу новой буханки. Она дольше сохраняла свежесть и лучше усваивалась организмом. </a:t>
            </a:r>
            <a:endParaRPr lang="ru-RU" altLang="ru-RU" sz="1400">
              <a:latin typeface="Times New Roman" panose="02020603050405020304" pitchFamily="18" charset="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9223" name="Прямоугольник 7"/>
          <p:cNvSpPr>
            <a:spLocks noChangeArrowheads="1"/>
          </p:cNvSpPr>
          <p:nvPr/>
        </p:nvSpPr>
        <p:spPr bwMode="auto">
          <a:xfrm>
            <a:off x="4140200" y="3141663"/>
            <a:ext cx="4824413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endParaRPr lang="ru-RU" altLang="ru-RU">
              <a:solidFill>
                <a:srgbClr val="363636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altLang="ru-RU">
              <a:solidFill>
                <a:srgbClr val="363636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altLang="ru-RU">
              <a:solidFill>
                <a:srgbClr val="363636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altLang="ru-RU">
              <a:solidFill>
                <a:srgbClr val="363636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altLang="ru-RU">
              <a:solidFill>
                <a:srgbClr val="363636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</a:t>
            </a:r>
            <a:r>
              <a:rPr lang="ru-RU" altLang="ru-RU"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наказания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раба попросили рассказать, что он сделал, чтобы хлеб стал таким мягким и румяным. Разломив хлеб, древние люди увидели, что внутри он полон мелких отверстий, это был воздух, появившийся в процессе брожения.</a:t>
            </a:r>
            <a:endParaRPr lang="ru-RU" alt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Google Shape;133;p18"/>
          <p:cNvSpPr txBox="1">
            <a:spLocks noChangeArrowheads="1"/>
          </p:cNvSpPr>
          <p:nvPr/>
        </p:nvSpPr>
        <p:spPr bwMode="auto">
          <a:xfrm>
            <a:off x="468313" y="333375"/>
            <a:ext cx="82073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algn="just">
              <a:buClr>
                <a:srgbClr val="000000"/>
              </a:buClr>
              <a:buSzPts val="2400"/>
              <a:buFont typeface="Calibri" panose="020F0502020204030204" pitchFamily="34" charset="0"/>
              <a:buNone/>
            </a:pPr>
            <a:r>
              <a:rPr lang="en-US" altLang="ru-RU" sz="2400"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Именно у египтян греки подсмотрели технологию приготовления дрожжевого хлеба и распространили её по всей Европе. В древнем Риме хлеб считался ценнее и питательнее мяса. Существовала даже государственная монополия на выпечку хлеба.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Google Shape;134;p18" descr="http://year7historygr.edublogs.org/files/2010/03/682px-Egyptian_harvest-public-domain.jp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727325"/>
            <a:ext cx="4132263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Google Shape;106;p15" descr="http://korysne.co.ua/wp-content/uploads/2013/09/Davniy-Egipet.jpg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76575"/>
            <a:ext cx="4186238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Google Shape;151;p20"/>
          <p:cNvSpPr txBox="1">
            <a:spLocks noChangeArrowheads="1"/>
          </p:cNvSpPr>
          <p:nvPr/>
        </p:nvSpPr>
        <p:spPr bwMode="auto">
          <a:xfrm>
            <a:off x="611188" y="404813"/>
            <a:ext cx="77597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>
              <a:buClr>
                <a:srgbClr val="000000"/>
              </a:buClr>
              <a:buSzPts val="2400"/>
              <a:buFont typeface="Calibri" panose="020F0502020204030204" pitchFamily="34" charset="0"/>
              <a:buNone/>
            </a:pPr>
            <a:r>
              <a:rPr lang="en-US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Римская знать предпочитала белый пшеничный хлеб с добавлением молока, яиц и сливочного масла. В тесто добавляли сыр, лук, мак, мёд, орехи и множество других добавок. 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Google Shape;152;p20" descr="http://curentul.md/wp-content/uploads/2014/04/oua-paste-cozonac.jp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65400"/>
            <a:ext cx="456565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Google Shape;153;p20" descr="http://mensite.biz/uploads/recipe/recepty_vypechki/xlebushek-s-olivkami_489.jpg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565400"/>
            <a:ext cx="38100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-96"/>
          <a:stretch>
            <a:fillRect/>
          </a:stretch>
        </p:blipFill>
        <p:spPr bwMode="auto">
          <a:xfrm>
            <a:off x="504825" y="792163"/>
            <a:ext cx="4318000" cy="344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1" name="TextBox 3"/>
          <p:cNvSpPr txBox="1">
            <a:spLocks noChangeArrowheads="1"/>
          </p:cNvSpPr>
          <p:nvPr/>
        </p:nvSpPr>
        <p:spPr bwMode="auto">
          <a:xfrm flipH="1">
            <a:off x="660400" y="4508500"/>
            <a:ext cx="823277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Хлеб трехдневной давности служил пищей для монахов и школьников. А хлебом, испеченным 4 дня назад кормились крестьяне и мелкие ремесленники.</a:t>
            </a:r>
            <a:endParaRPr lang="ru-RU" altLang="ru-RU" sz="2400"/>
          </a:p>
        </p:txBody>
      </p:sp>
      <p:sp>
        <p:nvSpPr>
          <p:cNvPr id="14342" name="TextBox 4"/>
          <p:cNvSpPr txBox="1">
            <a:spLocks noChangeArrowheads="1"/>
          </p:cNvSpPr>
          <p:nvPr/>
        </p:nvSpPr>
        <p:spPr bwMode="auto">
          <a:xfrm>
            <a:off x="5003800" y="620713"/>
            <a:ext cx="388937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средние века во многих европейских странах свежеиспеченный хлеб могли есть только члены королевской семьи. Хлеб вчерашний предназначался</a:t>
            </a:r>
            <a:r>
              <a:rPr lang="ru-RU" altLang="ru-RU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окружения короля. Хлебные изделия, выпеченные два дня назад ели помещики и дворяне. </a:t>
            </a:r>
            <a:endParaRPr lang="ru-RU" alt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1;p21"/>
          <p:cNvSpPr txBox="1">
            <a:spLocks noChangeArrowheads="1"/>
          </p:cNvSpPr>
          <p:nvPr/>
        </p:nvSpPr>
        <p:spPr bwMode="auto">
          <a:xfrm>
            <a:off x="449263" y="333375"/>
            <a:ext cx="86947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1pPr>
            <a:lvl2pPr marL="742950" indent="-28575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2pPr>
            <a:lvl3pPr marL="11430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3pPr>
            <a:lvl4pPr marL="16002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4pPr>
            <a:lvl5pPr marL="2057400" indent="-228600"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Wingdings 3" panose="05040102010807070707" pitchFamily="18" charset="2"/>
              </a:defRPr>
            </a:lvl9pPr>
          </a:lstStyle>
          <a:p>
            <a:pPr algn="just">
              <a:buClr>
                <a:srgbClr val="000000"/>
              </a:buClr>
              <a:buSzPts val="2400"/>
              <a:buFont typeface="Calibri" panose="020F0502020204030204" pitchFamily="34" charset="0"/>
              <a:buNone/>
            </a:pPr>
            <a:r>
              <a:rPr lang="en-US" alt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Люди среднего достатка ели хлеб из овсяной, ячменной, ржаной и просяной муки. Беднякам приходилось использовать муку из желудей. С  давних времен у слова «хлеб» появилось переносное значение: пища, основа жизни. В молитвах упоминается «хлеб наш насущный». До сих пор мы говорим: «зарабатывать на хлеб».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Google Shape;162;p21" descr="https://knoji.com/images/user/bread%20crusty.jp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36838"/>
            <a:ext cx="5249863" cy="374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7023</TotalTime>
  <Words>641</Words>
  <Application>Microsoft Office PowerPoint</Application>
  <PresentationFormat>Экран (4:3)</PresentationFormat>
  <Paragraphs>57</Paragraphs>
  <Slides>18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Wingdings 3</vt:lpstr>
      <vt:lpstr>Arial</vt:lpstr>
      <vt:lpstr>Calibri Light</vt:lpstr>
      <vt:lpstr>Calibri</vt:lpstr>
      <vt:lpstr>Times New Roman</vt:lpstr>
      <vt:lpstr>Microsoft JhengHei UI</vt:lpstr>
      <vt:lpstr>Tahoma</vt:lpstr>
      <vt:lpstr>Wingdings</vt:lpstr>
      <vt:lpstr>Тема Office</vt:lpstr>
      <vt:lpstr> История    возникновения хлеба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Национальные сорта хлеба </vt:lpstr>
      <vt:lpstr>Национальные сорта хлеба </vt:lpstr>
      <vt:lpstr>Презентация PowerPoint</vt:lpstr>
      <vt:lpstr>Презентация PowerPoint</vt:lpstr>
      <vt:lpstr>Презентация PowerPoint</vt:lpstr>
      <vt:lpstr>  ХЛЕБ В РУССКОМ ФОЛЬКЛОРЕ</vt:lpstr>
      <vt:lpstr>Презентация PowerPoint</vt:lpstr>
      <vt:lpstr>Памятники хлебу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хлебопекарного, макаронного и кондитерского производств</dc:title>
  <dc:creator>Admin</dc:creator>
  <cp:lastModifiedBy>goshkieva.gala@yandex.ru</cp:lastModifiedBy>
  <cp:revision>266</cp:revision>
  <dcterms:created xsi:type="dcterms:W3CDTF">2011-03-15T09:50:37Z</dcterms:created>
  <dcterms:modified xsi:type="dcterms:W3CDTF">2022-11-06T19:16:54Z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0008004c380000000000010292010207f7000400038000</vt:lpwstr>
  </property>
</Properties>
</file>