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0" r:id="rId3"/>
    <p:sldId id="258" r:id="rId4"/>
    <p:sldId id="273" r:id="rId5"/>
    <p:sldId id="268" r:id="rId6"/>
    <p:sldId id="257" r:id="rId7"/>
    <p:sldId id="274" r:id="rId8"/>
    <p:sldId id="275" r:id="rId9"/>
    <p:sldId id="271" r:id="rId10"/>
    <p:sldId id="263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0" d="100"/>
          <a:sy n="60" d="100"/>
        </p:scale>
        <p:origin x="-96" y="-53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72E4E1-A118-4F23-8AEC-F560814E20CE}" type="datetimeFigureOut">
              <a:rPr lang="ru-RU" smtClean="0"/>
              <a:pPr/>
              <a:t>06.11.2022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A780AF-1016-475C-B532-FAB43A983C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72E4E1-A118-4F23-8AEC-F560814E20CE}" type="datetimeFigureOut">
              <a:rPr lang="ru-RU" smtClean="0"/>
              <a:pPr/>
              <a:t>06.11.2022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A780AF-1016-475C-B532-FAB43A983C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72E4E1-A118-4F23-8AEC-F560814E20CE}" type="datetimeFigureOut">
              <a:rPr lang="ru-RU" smtClean="0"/>
              <a:pPr/>
              <a:t>06.11.2022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A780AF-1016-475C-B532-FAB43A983C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72E4E1-A118-4F23-8AEC-F560814E20CE}" type="datetimeFigureOut">
              <a:rPr lang="ru-RU" smtClean="0"/>
              <a:pPr/>
              <a:t>06.11.2022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A780AF-1016-475C-B532-FAB43A983C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72E4E1-A118-4F23-8AEC-F560814E20CE}" type="datetimeFigureOut">
              <a:rPr lang="ru-RU" smtClean="0"/>
              <a:pPr/>
              <a:t>06.11.2022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A780AF-1016-475C-B532-FAB43A983C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72E4E1-A118-4F23-8AEC-F560814E20CE}" type="datetimeFigureOut">
              <a:rPr lang="ru-RU" smtClean="0"/>
              <a:pPr/>
              <a:t>06.11.2022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A780AF-1016-475C-B532-FAB43A983C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72E4E1-A118-4F23-8AEC-F560814E20CE}" type="datetimeFigureOut">
              <a:rPr lang="ru-RU" smtClean="0"/>
              <a:pPr/>
              <a:t>06.11.2022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A780AF-1016-475C-B532-FAB43A983C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72E4E1-A118-4F23-8AEC-F560814E20CE}" type="datetimeFigureOut">
              <a:rPr lang="ru-RU" smtClean="0"/>
              <a:pPr/>
              <a:t>06.11.2022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A780AF-1016-475C-B532-FAB43A983C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72E4E1-A118-4F23-8AEC-F560814E20CE}" type="datetimeFigureOut">
              <a:rPr lang="ru-RU" smtClean="0"/>
              <a:pPr/>
              <a:t>06.11.2022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A780AF-1016-475C-B532-FAB43A983C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72E4E1-A118-4F23-8AEC-F560814E20CE}" type="datetimeFigureOut">
              <a:rPr lang="ru-RU" smtClean="0"/>
              <a:pPr/>
              <a:t>06.11.2022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A780AF-1016-475C-B532-FAB43A983C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72E4E1-A118-4F23-8AEC-F560814E20CE}" type="datetimeFigureOut">
              <a:rPr lang="ru-RU" smtClean="0"/>
              <a:pPr/>
              <a:t>06.11.2022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A780AF-1016-475C-B532-FAB43A983C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72E4E1-A118-4F23-8AEC-F560814E20CE}" type="datetimeFigureOut">
              <a:rPr lang="ru-RU" smtClean="0"/>
              <a:pPr/>
              <a:t>06.11.2022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A780AF-1016-475C-B532-FAB43A983C5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1196752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Особенности применения глобального чтения в домашних условиях дошкольниками  с нарушением слуха.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Админ\Desktop\193dff74e074ee7aa7aeb9975342ad8c.jpeg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268760"/>
            <a:ext cx="8229600" cy="44243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Неслышащие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дети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531813">
              <a:buNone/>
            </a:pPr>
            <a:r>
              <a:rPr lang="ru-RU" dirty="0" smtClean="0"/>
              <a:t>   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Неслышащие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дети дошкольного возраста испытывают трудности: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речевом развитии; 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понимании значений слов;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обучении чтению.</a:t>
            </a:r>
          </a:p>
          <a:p>
            <a:pPr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marL="0" indent="531813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Одним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из средств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преодоления  трудностей в  речевом развитии 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ребенка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 недостатками слуха  является глобальное чтение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-243408"/>
            <a:ext cx="8229600" cy="1143000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Применение речевых карточек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" name="Рисунок 10" descr="C:\Users\Админ\Desktop\1600.jpg"/>
          <p:cNvPicPr/>
          <p:nvPr/>
        </p:nvPicPr>
        <p:blipFill>
          <a:blip r:embed="rId2" cstate="print"/>
          <a:srcRect l="9881" t="22223" r="53806" b="19360"/>
          <a:stretch>
            <a:fillRect/>
          </a:stretch>
        </p:blipFill>
        <p:spPr bwMode="auto">
          <a:xfrm>
            <a:off x="3131840" y="980728"/>
            <a:ext cx="2016224" cy="324036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12" name="Рисунок 11" descr="C:\Users\Админ\Desktop\1600.jpg"/>
          <p:cNvPicPr/>
          <p:nvPr/>
        </p:nvPicPr>
        <p:blipFill>
          <a:blip r:embed="rId2" cstate="print"/>
          <a:srcRect l="53163" t="22892" r="9105" b="19042"/>
          <a:stretch>
            <a:fillRect/>
          </a:stretch>
        </p:blipFill>
        <p:spPr bwMode="auto">
          <a:xfrm>
            <a:off x="899592" y="980728"/>
            <a:ext cx="2160240" cy="324036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15" name="Содержимое 14" descr="https://i.pinimg.com/originals/cb/81/1e/cb811e9f51ce675ae602999bf8fb4641.jpg"/>
          <p:cNvPicPr>
            <a:picLocks noGrp="1"/>
          </p:cNvPicPr>
          <p:nvPr>
            <p:ph idx="1"/>
          </p:nvPr>
        </p:nvPicPr>
        <p:blipFill>
          <a:blip r:embed="rId3" cstate="print"/>
          <a:srcRect l="2456" t="6093" r="33468" b="48887"/>
          <a:stretch>
            <a:fillRect/>
          </a:stretch>
        </p:blipFill>
        <p:spPr bwMode="auto">
          <a:xfrm>
            <a:off x="5220072" y="980728"/>
            <a:ext cx="2880320" cy="324036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16" name="Прямоугольник 15"/>
          <p:cNvSpPr/>
          <p:nvPr/>
        </p:nvSpPr>
        <p:spPr>
          <a:xfrm>
            <a:off x="7020272" y="6165304"/>
            <a:ext cx="1872208" cy="50405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дом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1763688" y="6165304"/>
            <a:ext cx="1800200" cy="50405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вода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0" y="6165304"/>
            <a:ext cx="1763688" cy="50405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зима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3491880" y="6165304"/>
            <a:ext cx="1800200" cy="50405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весна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5292080" y="6165304"/>
            <a:ext cx="1728192" cy="50405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погода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2" name="Рисунок 21" descr="https://i.pinimg.com/originals/93/79/4d/93794d7ce1f2c372853805ecd66670ad.jpg"/>
          <p:cNvPicPr/>
          <p:nvPr/>
        </p:nvPicPr>
        <p:blipFill>
          <a:blip r:embed="rId4" cstate="print"/>
          <a:srcRect l="18007" t="25379" r="2218" b="51515"/>
          <a:stretch>
            <a:fillRect/>
          </a:stretch>
        </p:blipFill>
        <p:spPr bwMode="auto">
          <a:xfrm>
            <a:off x="899592" y="4293096"/>
            <a:ext cx="6552728" cy="165618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Глобальное чтение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Ребёнку многократно демонстрируются карточки со словами.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Слово написано на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карточке. 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Слово написано целиком, а не по буквам или слогам.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Слово воспринимается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целиком.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Ребёнок запоминает слово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целиком.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568952" cy="864096"/>
          </a:xfrm>
        </p:spPr>
        <p:txBody>
          <a:bodyPr>
            <a:normAutofit fontScale="90000"/>
          </a:bodyPr>
          <a:lstStyle/>
          <a:p>
            <a:pPr algn="l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Глобальное чтение. Восприятие слова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https://fs00.infourok.ru/images/doc/107/126701/hello_html_6aa4ceb6.jpg"/>
          <p:cNvPicPr>
            <a:picLocks noGrp="1"/>
          </p:cNvPicPr>
          <p:nvPr>
            <p:ph idx="1"/>
          </p:nvPr>
        </p:nvPicPr>
        <p:blipFill>
          <a:blip r:embed="rId2" cstate="print"/>
          <a:srcRect l="885" r="67094" b="50917"/>
          <a:stretch>
            <a:fillRect/>
          </a:stretch>
        </p:blipFill>
        <p:spPr bwMode="auto">
          <a:xfrm>
            <a:off x="6444208" y="1196752"/>
            <a:ext cx="1944216" cy="2448272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5" name="Рисунок 4" descr="C:\Users\Админ\Desktop\28804eae085560c17cac45a84840c81c.jpg"/>
          <p:cNvPicPr/>
          <p:nvPr/>
        </p:nvPicPr>
        <p:blipFill>
          <a:blip r:embed="rId3" cstate="print"/>
          <a:srcRect l="34476" r="34394" b="10883"/>
          <a:stretch>
            <a:fillRect/>
          </a:stretch>
        </p:blipFill>
        <p:spPr bwMode="auto">
          <a:xfrm>
            <a:off x="179512" y="1196752"/>
            <a:ext cx="2160240" cy="2448272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6" name="Рисунок 5" descr="C:\Users\Админ\Desktop\28804eae085560c17cac45a84840c81c.jpg"/>
          <p:cNvPicPr/>
          <p:nvPr/>
        </p:nvPicPr>
        <p:blipFill>
          <a:blip r:embed="rId3" cstate="print"/>
          <a:srcRect l="68737" t="2723" b="9135"/>
          <a:stretch>
            <a:fillRect/>
          </a:stretch>
        </p:blipFill>
        <p:spPr bwMode="auto">
          <a:xfrm>
            <a:off x="2483768" y="1196752"/>
            <a:ext cx="2160240" cy="2448272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7" name="Рисунок 6" descr="https://ds04.infourok.ru/uploads/ex/0e6c/0002ba03-62f02b85/hello_html_48252b7b.png"/>
          <p:cNvPicPr/>
          <p:nvPr/>
        </p:nvPicPr>
        <p:blipFill>
          <a:blip r:embed="rId4" cstate="print"/>
          <a:srcRect l="71866" t="10166" r="12491" b="54529"/>
          <a:stretch>
            <a:fillRect/>
          </a:stretch>
        </p:blipFill>
        <p:spPr bwMode="auto">
          <a:xfrm>
            <a:off x="4716016" y="1196752"/>
            <a:ext cx="1656184" cy="2448272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467544" y="3933056"/>
            <a:ext cx="3024336" cy="79208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МЕБЕЛЬ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635896" y="3933056"/>
            <a:ext cx="3024336" cy="79208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СУП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67544" y="4869160"/>
            <a:ext cx="3024336" cy="79208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ЛОЖКА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67544" y="5805264"/>
            <a:ext cx="3024336" cy="79208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МАШИНКА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3635896" y="4869160"/>
            <a:ext cx="3024336" cy="79208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КАРАНДАШ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3635896" y="5805264"/>
            <a:ext cx="3024336" cy="79208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ШАПКА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-171400"/>
            <a:ext cx="9144000" cy="1143000"/>
          </a:xfrm>
        </p:spPr>
        <p:txBody>
          <a:bodyPr>
            <a:normAutofit/>
          </a:bodyPr>
          <a:lstStyle/>
          <a:p>
            <a:pPr algn="l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Глобальное чтение. Различение слов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C:\Users\Админ\Desktop\OkEF6ZBlveY.jpg"/>
          <p:cNvPicPr>
            <a:picLocks noGrp="1"/>
          </p:cNvPicPr>
          <p:nvPr>
            <p:ph idx="1"/>
          </p:nvPr>
        </p:nvPicPr>
        <p:blipFill>
          <a:blip r:embed="rId2" cstate="print"/>
          <a:srcRect l="7569" t="20893" r="51914" b="24643"/>
          <a:stretch>
            <a:fillRect/>
          </a:stretch>
        </p:blipFill>
        <p:spPr bwMode="auto">
          <a:xfrm>
            <a:off x="5508104" y="3429000"/>
            <a:ext cx="3240360" cy="3240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4" name="Picture 2" descr="C:\Users\Админ\Desktop\hqdefault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08104" y="980728"/>
            <a:ext cx="3240360" cy="2430270"/>
          </a:xfrm>
          <a:prstGeom prst="rect">
            <a:avLst/>
          </a:prstGeom>
          <a:noFill/>
        </p:spPr>
      </p:pic>
      <p:pic>
        <p:nvPicPr>
          <p:cNvPr id="8" name="Picture 2" descr="C:\Users\Админ\Desktop\Рисунок7.jpg"/>
          <p:cNvPicPr>
            <a:picLocks noChangeAspect="1" noChangeArrowheads="1"/>
          </p:cNvPicPr>
          <p:nvPr/>
        </p:nvPicPr>
        <p:blipFill>
          <a:blip r:embed="rId4" cstate="print"/>
          <a:srcRect l="7792" t="10369" r="37662" b="8408"/>
          <a:stretch>
            <a:fillRect/>
          </a:stretch>
        </p:blipFill>
        <p:spPr bwMode="auto">
          <a:xfrm>
            <a:off x="2123728" y="836712"/>
            <a:ext cx="3024336" cy="3384376"/>
          </a:xfrm>
          <a:prstGeom prst="rect">
            <a:avLst/>
          </a:prstGeom>
          <a:noFill/>
        </p:spPr>
      </p:pic>
      <p:pic>
        <p:nvPicPr>
          <p:cNvPr id="9" name="Рисунок 8" descr="C:\Users\Админ\Desktop\Рисунок7.jpg"/>
          <p:cNvPicPr/>
          <p:nvPr/>
        </p:nvPicPr>
        <p:blipFill>
          <a:blip r:embed="rId4" cstate="print"/>
          <a:srcRect l="62437" t="9870" b="14805"/>
          <a:stretch>
            <a:fillRect/>
          </a:stretch>
        </p:blipFill>
        <p:spPr bwMode="auto">
          <a:xfrm>
            <a:off x="395536" y="836712"/>
            <a:ext cx="2088232" cy="33843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Прямоугольник 10"/>
          <p:cNvSpPr/>
          <p:nvPr/>
        </p:nvSpPr>
        <p:spPr>
          <a:xfrm>
            <a:off x="107504" y="4581128"/>
            <a:ext cx="2880320" cy="43204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ПИРАМИДА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251520" y="5085184"/>
            <a:ext cx="2448272" cy="43204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ЮЛА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251520" y="5661248"/>
            <a:ext cx="2448272" cy="43204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СОБАКА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251520" y="6237312"/>
            <a:ext cx="2448272" cy="43204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КУРИЦА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2987824" y="4581128"/>
            <a:ext cx="2448272" cy="43204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ВОДА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2843808" y="5085184"/>
            <a:ext cx="2448272" cy="43204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КОРОВА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2843808" y="5661248"/>
            <a:ext cx="2448272" cy="43204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МЫШКА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2843808" y="6237312"/>
            <a:ext cx="2448272" cy="43204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ЛИСА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88640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Глобальное чтение. Опознавание слов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Предметы отсутствуют.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Ребёнок сам находит и показывает предмет.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67544" y="2420888"/>
            <a:ext cx="2520280" cy="57606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ЯБЛОКО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131840" y="2420888"/>
            <a:ext cx="2520280" cy="57606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СТУЛ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868144" y="2420888"/>
            <a:ext cx="2520280" cy="57606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ТАРЕЛКА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67544" y="3717032"/>
            <a:ext cx="2520280" cy="57606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ШКАФ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3131840" y="3717032"/>
            <a:ext cx="2520280" cy="57606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ОДЕЖДА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5940152" y="3717032"/>
            <a:ext cx="2520280" cy="57606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МЯЧ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274638"/>
            <a:ext cx="8579296" cy="11430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Глобальное чтение. Опознавание слов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Дети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начинают писать некоторые слова, самые простые и короткие: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мяч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дом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ком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сок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кот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 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Речевые таблички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fontAlgn="base"/>
            <a:r>
              <a:rPr lang="ru-RU" sz="3300" dirty="0">
                <a:latin typeface="Times New Roman" pitchFamily="18" charset="0"/>
                <a:cs typeface="Times New Roman" pitchFamily="18" charset="0"/>
              </a:rPr>
              <a:t>Таблички пишутся печатными буквами высотой примерно 1,5—2 см, шириной 1 —1,2 см, расположенными на небольшом расстоянии друг от друга, на одинакового размера полосках плотной бумаги, лучше картона.</a:t>
            </a:r>
          </a:p>
          <a:p>
            <a:pPr fontAlgn="base"/>
            <a:r>
              <a:rPr lang="ru-RU" sz="3300" dirty="0">
                <a:latin typeface="Times New Roman" pitchFamily="18" charset="0"/>
                <a:cs typeface="Times New Roman" pitchFamily="18" charset="0"/>
              </a:rPr>
              <a:t>Таблички должны быть написаны одинаковым шрифтом, фломастером или напечатанные.</a:t>
            </a:r>
          </a:p>
          <a:p>
            <a:pPr fontAlgn="base"/>
            <a:r>
              <a:rPr lang="ru-RU" sz="3300" dirty="0">
                <a:latin typeface="Times New Roman" pitchFamily="18" charset="0"/>
                <a:cs typeface="Times New Roman" pitchFamily="18" charset="0"/>
              </a:rPr>
              <a:t>Фраза располагается на одной строчке без переноса слов. При произнесении слова (фразы) табличка держится у подбородка, чтобы были хорошо видны и написанное, и губы говорящего.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570</TotalTime>
  <Words>176</Words>
  <Application>Microsoft Office PowerPoint</Application>
  <PresentationFormat>Экран (4:3)</PresentationFormat>
  <Paragraphs>62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Особенности применения глобального чтения в домашних условиях дошкольниками  с нарушением слуха.</vt:lpstr>
      <vt:lpstr>Неслышащие дети</vt:lpstr>
      <vt:lpstr>Применение речевых карточек</vt:lpstr>
      <vt:lpstr>Глобальное чтение</vt:lpstr>
      <vt:lpstr>Глобальное чтение. Восприятие слова</vt:lpstr>
      <vt:lpstr>Глобальное чтение. Различение слов</vt:lpstr>
      <vt:lpstr>Глобальное чтение. Опознавание слов</vt:lpstr>
      <vt:lpstr>Глобальное чтение. Опознавание слов</vt:lpstr>
      <vt:lpstr>Речевые таблички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Админ</dc:creator>
  <cp:lastModifiedBy>Админ</cp:lastModifiedBy>
  <cp:revision>58</cp:revision>
  <dcterms:created xsi:type="dcterms:W3CDTF">2022-02-05T14:36:09Z</dcterms:created>
  <dcterms:modified xsi:type="dcterms:W3CDTF">2022-11-06T18:49:44Z</dcterms:modified>
</cp:coreProperties>
</file>