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80" r:id="rId3"/>
    <p:sldId id="257" r:id="rId4"/>
    <p:sldId id="276" r:id="rId5"/>
    <p:sldId id="266" r:id="rId6"/>
    <p:sldId id="270" r:id="rId7"/>
    <p:sldId id="272" r:id="rId8"/>
    <p:sldId id="264" r:id="rId9"/>
    <p:sldId id="263" r:id="rId10"/>
    <p:sldId id="259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B10A4-9047-447D-90D0-A1EC3CD42F2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F2163-97DA-46D2-95E4-740AC6DC9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C2791A0-A3DA-4276-9582-5DFB50521AB1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4" rIns="91428" bIns="45714" anchor="ctr"/>
          <a:lstStyle/>
          <a:p>
            <a:endParaRPr lang="ru-RU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1" y="4343401"/>
            <a:ext cx="5472113" cy="410051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87" tIns="46794" rIns="89987" bIns="46794" anchor="b"/>
          <a:lstStyle/>
          <a:p>
            <a:pPr algn="r">
              <a:tabLst>
                <a:tab pos="0" algn="l"/>
                <a:tab pos="457137" algn="l"/>
                <a:tab pos="914272" algn="l"/>
                <a:tab pos="1371409" algn="l"/>
                <a:tab pos="1828545" algn="l"/>
                <a:tab pos="2285682" algn="l"/>
                <a:tab pos="2742817" algn="l"/>
                <a:tab pos="3199954" algn="l"/>
                <a:tab pos="3657090" algn="l"/>
                <a:tab pos="4114227" algn="l"/>
                <a:tab pos="4571362" algn="l"/>
                <a:tab pos="5028499" algn="l"/>
                <a:tab pos="5485635" algn="l"/>
                <a:tab pos="5942772" algn="l"/>
                <a:tab pos="6399907" algn="l"/>
                <a:tab pos="6857044" algn="l"/>
                <a:tab pos="7314180" algn="l"/>
                <a:tab pos="7771317" algn="l"/>
                <a:tab pos="8228452" algn="l"/>
                <a:tab pos="8685589" algn="l"/>
                <a:tab pos="9142725" algn="l"/>
              </a:tabLst>
            </a:pPr>
            <a:fld id="{FA779393-CF50-4745-B09F-830F55669A6C}" type="slidenum">
              <a:rPr lang="ru-RU" sz="1200">
                <a:solidFill>
                  <a:srgbClr val="000000"/>
                </a:solidFill>
              </a:rPr>
              <a:pPr algn="r">
                <a:tabLst>
                  <a:tab pos="0" algn="l"/>
                  <a:tab pos="457137" algn="l"/>
                  <a:tab pos="914272" algn="l"/>
                  <a:tab pos="1371409" algn="l"/>
                  <a:tab pos="1828545" algn="l"/>
                  <a:tab pos="2285682" algn="l"/>
                  <a:tab pos="2742817" algn="l"/>
                  <a:tab pos="3199954" algn="l"/>
                  <a:tab pos="3657090" algn="l"/>
                  <a:tab pos="4114227" algn="l"/>
                  <a:tab pos="4571362" algn="l"/>
                  <a:tab pos="5028499" algn="l"/>
                  <a:tab pos="5485635" algn="l"/>
                  <a:tab pos="5942772" algn="l"/>
                  <a:tab pos="6399907" algn="l"/>
                  <a:tab pos="6857044" algn="l"/>
                  <a:tab pos="7314180" algn="l"/>
                  <a:tab pos="7771317" algn="l"/>
                  <a:tab pos="8228452" algn="l"/>
                  <a:tab pos="8685589" algn="l"/>
                  <a:tab pos="9142725" algn="l"/>
                </a:tabLst>
              </a:pPr>
              <a:t>7</a:t>
            </a:fld>
            <a:endParaRPr 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B94B76-5218-4C38-A89D-4BAA0B1FF2C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36202D-A8C3-4419-8BEA-3F65C274AA0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ibacademia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ibacademia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ibacademia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714620"/>
            <a:ext cx="8243918" cy="3929066"/>
          </a:xfrm>
          <a:scene3d>
            <a:camera prst="perspectiveContrastingRigh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Автор: </a:t>
            </a:r>
            <a:br>
              <a:rPr lang="ru-RU" dirty="0"/>
            </a:br>
            <a:r>
              <a:rPr lang="ru-RU" dirty="0" err="1"/>
              <a:t>Жилкина</a:t>
            </a:r>
            <a:r>
              <a:rPr lang="ru-RU" dirty="0"/>
              <a:t> София, 4б класс 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4000" dirty="0"/>
              <a:t>Руководитель:  Жукова Г.В., учитель высшей категории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143512"/>
            <a:ext cx="6286544" cy="142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42852"/>
            <a:ext cx="74295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Лепка и развитие творческих способностей.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Результаты исследовательской работы подтвердились. Так как я уже долгое время занимаюсь лепкой из пластилина, это благотворно влияет на процесс моей учебной деятельности.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rgbClr val="FF0000"/>
                </a:solidFill>
              </a:rPr>
              <a:t>Список литературы</a:t>
            </a:r>
            <a:endParaRPr lang="ru-RU" dirty="0" smtClean="0"/>
          </a:p>
          <a:p>
            <a:r>
              <a:rPr lang="ru-RU" dirty="0" err="1" smtClean="0">
                <a:solidFill>
                  <a:srgbClr val="002060"/>
                </a:solidFill>
              </a:rPr>
              <a:t>Расщупкина</a:t>
            </a:r>
            <a:r>
              <a:rPr lang="ru-RU" dirty="0" smtClean="0">
                <a:solidFill>
                  <a:srgbClr val="002060"/>
                </a:solidFill>
              </a:rPr>
              <a:t> С.Ю. «Лепка из пластилина», 2010. -219с.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2.Цирулик Н.А., </a:t>
            </a:r>
            <a:r>
              <a:rPr lang="ru-RU" dirty="0" err="1" smtClean="0">
                <a:solidFill>
                  <a:srgbClr val="002060"/>
                </a:solidFill>
              </a:rPr>
              <a:t>Проснякова</a:t>
            </a:r>
            <a:r>
              <a:rPr lang="ru-RU" dirty="0" smtClean="0">
                <a:solidFill>
                  <a:srgbClr val="002060"/>
                </a:solidFill>
              </a:rPr>
              <a:t> Т.Н. «Уроки творчества» – Самара: Корпорация «Фёдоров», издательство «Учебная литература», 2004.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 « Пластические искусства: краткий терминологический словарь».- М., 1995.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4. Комарова Т. С. « Детское художественное творчество». - М., 2005. 5. </a:t>
            </a:r>
            <a:r>
              <a:rPr lang="ru-RU" dirty="0" err="1" smtClean="0">
                <a:solidFill>
                  <a:srgbClr val="002060"/>
                </a:solidFill>
              </a:rPr>
              <a:t>Оралбекова</a:t>
            </a:r>
            <a:r>
              <a:rPr lang="ru-RU" dirty="0" smtClean="0">
                <a:solidFill>
                  <a:srgbClr val="002060"/>
                </a:solidFill>
              </a:rPr>
              <a:t> Т. Ш. «Методическое пособие». – Ал. 1998.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6. Сухомлинский В. А «Педагогика»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7.Лыкова И.А.. Лепим, Фантазируем, играем. – М.: ТЦ Сфера, 2001. – 112с. (Серия «Вместе с детьми».)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8.Выготский Л.С. Психология искусства. – М., 1965. С. 318.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9.Давыдова Г.Н. </a:t>
            </a:r>
            <a:r>
              <a:rPr lang="ru-RU" dirty="0" err="1" smtClean="0">
                <a:solidFill>
                  <a:srgbClr val="002060"/>
                </a:solidFill>
              </a:rPr>
              <a:t>Пластилинография</a:t>
            </a:r>
            <a:r>
              <a:rPr lang="ru-RU" dirty="0" smtClean="0">
                <a:solidFill>
                  <a:srgbClr val="002060"/>
                </a:solidFill>
              </a:rPr>
              <a:t>. - М., 2006.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10.Конышева Н.М. Лепка в начальных классах. М.: Просвещение, 1980.   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750099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 внимание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Это очень увлекательно!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596313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928670"/>
            <a:ext cx="3571900" cy="2381267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deti plasilin ig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857232"/>
            <a:ext cx="3929091" cy="2928958"/>
          </a:xfrm>
          <a:prstGeom prst="teardrop">
            <a:avLst/>
          </a:prstGeom>
          <a:ln>
            <a:solidFill>
              <a:srgbClr val="FF000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6" name="Рисунок 5" descr="kak-lepit-iz-plastilin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3429000"/>
            <a:ext cx="4572000" cy="3143248"/>
          </a:xfrm>
          <a:prstGeom prst="parallelogram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shutterstock_14610665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4000504"/>
            <a:ext cx="3929090" cy="26207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+mn-lt"/>
              </a:rPr>
              <a:t>Цель</a:t>
            </a:r>
            <a:r>
              <a:rPr lang="ru-RU" sz="4000" dirty="0">
                <a:solidFill>
                  <a:srgbClr val="FF0000"/>
                </a:solidFill>
                <a:latin typeface="+mn-lt"/>
              </a:rPr>
              <a:t> данной работы – выяснить как лепка из пластилина связана с творческими способностями и интеллектом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sz="3600" b="1" dirty="0">
                <a:solidFill>
                  <a:srgbClr val="002060"/>
                </a:solidFill>
              </a:rPr>
              <a:t>Объектом</a:t>
            </a:r>
            <a:r>
              <a:rPr lang="ru-RU" sz="3600" dirty="0">
                <a:solidFill>
                  <a:srgbClr val="002060"/>
                </a:solidFill>
              </a:rPr>
              <a:t> исследования данной работы является деятельность, связанная с лепкой. 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Предмет</a:t>
            </a:r>
            <a:r>
              <a:rPr lang="ru-RU" sz="3600" dirty="0">
                <a:solidFill>
                  <a:srgbClr val="002060"/>
                </a:solidFill>
              </a:rPr>
              <a:t> исследования: техника лепки.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786842" cy="70009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Гипотеза</a:t>
            </a:r>
            <a:r>
              <a:rPr lang="ru-RU" dirty="0" smtClean="0">
                <a:solidFill>
                  <a:srgbClr val="002060"/>
                </a:solidFill>
              </a:rPr>
              <a:t>: последовательная и систематическая лепка из пластилина действительно влияет на развитие творческих способностей учащихся, что благотворно отражается на процессе учебной деятельности.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Задачи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1. проанализировать имеющуюся литературу;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 показать работы  из пластилина;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 доказать влияние лепки из пластилина на развитие творческих и интеллектуальных способностей.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При проведении исследования были использованы следующие </a:t>
            </a:r>
            <a:r>
              <a:rPr lang="ru-RU" b="1" dirty="0" smtClean="0">
                <a:solidFill>
                  <a:srgbClr val="002060"/>
                </a:solidFill>
              </a:rPr>
              <a:t>методы</a:t>
            </a:r>
            <a:r>
              <a:rPr lang="ru-RU" dirty="0" smtClean="0">
                <a:solidFill>
                  <a:srgbClr val="002060"/>
                </a:solidFill>
              </a:rPr>
              <a:t>: изучение и анализ методической литературы, наблюдение, обобщение.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chool.sibacademia.ru/themes/sapeu/images/logo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1695450" cy="17145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71736" y="357166"/>
            <a:ext cx="6032712" cy="22797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Я леплю с раннего детства и в нашей школе были персональные выставки  моих работ 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SC00054.JPG"/>
          <p:cNvPicPr>
            <a:picLocks noChangeAspect="1"/>
          </p:cNvPicPr>
          <p:nvPr/>
        </p:nvPicPr>
        <p:blipFill>
          <a:blip r:embed="rId4" cstate="screen">
            <a:lum bright="26000" contrast="24000"/>
          </a:blip>
          <a:stretch>
            <a:fillRect/>
          </a:stretch>
        </p:blipFill>
        <p:spPr>
          <a:xfrm>
            <a:off x="1547664" y="2761116"/>
            <a:ext cx="7128792" cy="40055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chool.sibacademia.ru/themes/sapeu/images/logo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1695450" cy="17145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00298" y="214290"/>
            <a:ext cx="5857916" cy="30003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На кружке «Шаги в науку» я подготовила презентацию о том как создавать мультфильмы из слепленных мною  игрушек. Вот ее  фрагменты: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488" y="3429000"/>
            <a:ext cx="3429023" cy="11430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</a:rPr>
              <a:t>Как сделать</a:t>
            </a:r>
          </a:p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</a:rPr>
              <a:t>Мультфильм?</a:t>
            </a:r>
          </a:p>
        </p:txBody>
      </p:sp>
      <p:pic>
        <p:nvPicPr>
          <p:cNvPr id="6" name="Содержимое 9" descr="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429000"/>
            <a:ext cx="2624417" cy="2867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7" descr="C:\Users\днс\Pictures\2013-11-29\Бисероплетение для самых-самых начинающих  Волк_files\images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143116"/>
            <a:ext cx="288978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C:\Users\днс\Pictures\2013-11-29\images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4643446"/>
            <a:ext cx="3000396" cy="2115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1667418"/>
            <a:ext cx="8329642" cy="4833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60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85775" y="825245"/>
            <a:ext cx="8229600" cy="10156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60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857232"/>
            <a:ext cx="3286148" cy="11429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002060"/>
                </a:solidFill>
              </a:rPr>
              <a:t>Фрагменты мультфильмов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4341" name="Picture 5" descr="C:\Users\днс\Pictures\2013-11-29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496"/>
            <a:ext cx="3649159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2" name="Picture 6" descr="C:\Users\днс\Pictures\2013-11-29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85727"/>
            <a:ext cx="3857652" cy="34217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3" name="Picture 7" descr="C:\Users\днс\Pictures\2013-11-29\images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357562"/>
            <a:ext cx="3366991" cy="31167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тиф Ирк ист 15.JPG"/>
          <p:cNvPicPr>
            <a:picLocks noChangeAspect="1"/>
          </p:cNvPicPr>
          <p:nvPr/>
        </p:nvPicPr>
        <p:blipFill>
          <a:blip r:embed="rId2" cstate="screen">
            <a:lum bright="18000" contrast="29000"/>
          </a:blip>
          <a:stretch>
            <a:fillRect/>
          </a:stretch>
        </p:blipFill>
        <p:spPr>
          <a:xfrm>
            <a:off x="6932290" y="571480"/>
            <a:ext cx="2211710" cy="2948947"/>
          </a:xfrm>
          <a:prstGeom prst="rect">
            <a:avLst/>
          </a:prstGeom>
        </p:spPr>
      </p:pic>
      <p:pic>
        <p:nvPicPr>
          <p:cNvPr id="8" name="Рисунок 7" descr="Похвальный лист 15.JPG"/>
          <p:cNvPicPr>
            <a:picLocks noChangeAspect="1"/>
          </p:cNvPicPr>
          <p:nvPr/>
        </p:nvPicPr>
        <p:blipFill>
          <a:blip r:embed="rId3" cstate="screen">
            <a:lum bright="18000" contrast="29000"/>
          </a:blip>
          <a:stretch>
            <a:fillRect/>
          </a:stretch>
        </p:blipFill>
        <p:spPr>
          <a:xfrm>
            <a:off x="2857488" y="3786190"/>
            <a:ext cx="3500462" cy="2672916"/>
          </a:xfrm>
          <a:prstGeom prst="rect">
            <a:avLst/>
          </a:prstGeom>
        </p:spPr>
      </p:pic>
      <p:pic>
        <p:nvPicPr>
          <p:cNvPr id="14" name="Рисунок 13" descr="Полиатлон-14.JPG"/>
          <p:cNvPicPr>
            <a:picLocks noChangeAspect="1"/>
          </p:cNvPicPr>
          <p:nvPr/>
        </p:nvPicPr>
        <p:blipFill>
          <a:blip r:embed="rId4" cstate="screen">
            <a:lum bright="18000" contrast="29000"/>
          </a:blip>
          <a:stretch>
            <a:fillRect/>
          </a:stretch>
        </p:blipFill>
        <p:spPr>
          <a:xfrm>
            <a:off x="4643438" y="857232"/>
            <a:ext cx="2139702" cy="2852936"/>
          </a:xfrm>
          <a:prstGeom prst="rect">
            <a:avLst/>
          </a:prstGeom>
        </p:spPr>
      </p:pic>
      <p:pic>
        <p:nvPicPr>
          <p:cNvPr id="15" name="Рисунок 14" descr="Полиатлон-15.JPG"/>
          <p:cNvPicPr>
            <a:picLocks noChangeAspect="1"/>
          </p:cNvPicPr>
          <p:nvPr/>
        </p:nvPicPr>
        <p:blipFill>
          <a:blip r:embed="rId5" cstate="screen">
            <a:lum bright="18000" contrast="29000"/>
          </a:blip>
          <a:stretch>
            <a:fillRect/>
          </a:stretch>
        </p:blipFill>
        <p:spPr>
          <a:xfrm>
            <a:off x="2428860" y="857232"/>
            <a:ext cx="2106233" cy="2808311"/>
          </a:xfrm>
          <a:prstGeom prst="rect">
            <a:avLst/>
          </a:prstGeom>
        </p:spPr>
      </p:pic>
      <p:pic>
        <p:nvPicPr>
          <p:cNvPr id="16" name="Рисунок 15" descr="Интел мар 14.JPG"/>
          <p:cNvPicPr>
            <a:picLocks noChangeAspect="1"/>
          </p:cNvPicPr>
          <p:nvPr/>
        </p:nvPicPr>
        <p:blipFill>
          <a:blip r:embed="rId6" cstate="screen">
            <a:lum bright="18000" contrast="29000"/>
          </a:blip>
          <a:stretch>
            <a:fillRect/>
          </a:stretch>
        </p:blipFill>
        <p:spPr>
          <a:xfrm>
            <a:off x="285720" y="357166"/>
            <a:ext cx="2016224" cy="1512168"/>
          </a:xfrm>
          <a:prstGeom prst="rect">
            <a:avLst/>
          </a:prstGeom>
        </p:spPr>
      </p:pic>
      <p:pic>
        <p:nvPicPr>
          <p:cNvPr id="17" name="Рисунок 16" descr="Интел мар 15.JPG"/>
          <p:cNvPicPr>
            <a:picLocks noChangeAspect="1"/>
          </p:cNvPicPr>
          <p:nvPr/>
        </p:nvPicPr>
        <p:blipFill>
          <a:blip r:embed="rId7" cstate="screen">
            <a:lum bright="18000" contrast="29000"/>
          </a:blip>
          <a:stretch>
            <a:fillRect/>
          </a:stretch>
        </p:blipFill>
        <p:spPr>
          <a:xfrm>
            <a:off x="285720" y="1928802"/>
            <a:ext cx="2016224" cy="15121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85984" y="0"/>
            <a:ext cx="61436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Royal Times New Roman" pitchFamily="18" charset="0"/>
              </a:rPr>
              <a:t>Мои достижения</a:t>
            </a:r>
          </a:p>
          <a:p>
            <a:endParaRPr lang="ru-RU" sz="2000" b="1" i="1" dirty="0">
              <a:solidFill>
                <a:srgbClr val="0000CC"/>
              </a:solidFill>
              <a:latin typeface="Royal Times New Roman" pitchFamily="18" charset="0"/>
            </a:endParaRPr>
          </a:p>
        </p:txBody>
      </p:sp>
      <p:pic>
        <p:nvPicPr>
          <p:cNvPr id="11" name="Рисунок 10" descr="Жилкина София - диплом информ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013894" y="3929066"/>
            <a:ext cx="3130106" cy="2212846"/>
          </a:xfrm>
          <a:prstGeom prst="rect">
            <a:avLst/>
          </a:prstGeom>
        </p:spPr>
      </p:pic>
      <p:pic>
        <p:nvPicPr>
          <p:cNvPr id="12" name="Рисунок 11" descr="Жилкина София - диплом чтение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0" y="4071942"/>
            <a:ext cx="2965849" cy="2239682"/>
          </a:xfrm>
          <a:prstGeom prst="rect">
            <a:avLst/>
          </a:prstGeom>
        </p:spPr>
      </p:pic>
      <p:pic>
        <p:nvPicPr>
          <p:cNvPr id="13" name="Рисунок 12" descr="Полиатлон-15.JPG"/>
          <p:cNvPicPr>
            <a:picLocks noChangeAspect="1"/>
          </p:cNvPicPr>
          <p:nvPr/>
        </p:nvPicPr>
        <p:blipFill>
          <a:blip r:embed="rId5" cstate="screen">
            <a:lum bright="18000" contrast="29000"/>
          </a:blip>
          <a:stretch>
            <a:fillRect/>
          </a:stretch>
        </p:blipFill>
        <p:spPr>
          <a:xfrm>
            <a:off x="2500298" y="857232"/>
            <a:ext cx="2106233" cy="2808311"/>
          </a:xfrm>
          <a:prstGeom prst="rect">
            <a:avLst/>
          </a:prstGeom>
        </p:spPr>
      </p:pic>
      <p:pic>
        <p:nvPicPr>
          <p:cNvPr id="19" name="Рисунок 18" descr="Интел мар 14.JPG"/>
          <p:cNvPicPr>
            <a:picLocks noChangeAspect="1"/>
          </p:cNvPicPr>
          <p:nvPr/>
        </p:nvPicPr>
        <p:blipFill>
          <a:blip r:embed="rId6" cstate="screen">
            <a:lum bright="18000" contrast="29000"/>
          </a:blip>
          <a:stretch>
            <a:fillRect/>
          </a:stretch>
        </p:blipFill>
        <p:spPr>
          <a:xfrm>
            <a:off x="357158" y="357166"/>
            <a:ext cx="2016224" cy="1512168"/>
          </a:xfrm>
          <a:prstGeom prst="rect">
            <a:avLst/>
          </a:prstGeom>
        </p:spPr>
      </p:pic>
      <p:pic>
        <p:nvPicPr>
          <p:cNvPr id="20" name="Рисунок 19" descr="Интел мар 15.JPG"/>
          <p:cNvPicPr>
            <a:picLocks noChangeAspect="1"/>
          </p:cNvPicPr>
          <p:nvPr/>
        </p:nvPicPr>
        <p:blipFill>
          <a:blip r:embed="rId7" cstate="screen">
            <a:lum bright="18000" contrast="29000"/>
          </a:blip>
          <a:stretch>
            <a:fillRect/>
          </a:stretch>
        </p:blipFill>
        <p:spPr>
          <a:xfrm>
            <a:off x="357158" y="1928802"/>
            <a:ext cx="2016224" cy="1512168"/>
          </a:xfrm>
          <a:prstGeom prst="rect">
            <a:avLst/>
          </a:prstGeom>
        </p:spPr>
      </p:pic>
      <p:pic>
        <p:nvPicPr>
          <p:cNvPr id="21" name="Рисунок 20" descr="Полиатлон-14.JPG"/>
          <p:cNvPicPr>
            <a:picLocks noChangeAspect="1"/>
          </p:cNvPicPr>
          <p:nvPr/>
        </p:nvPicPr>
        <p:blipFill>
          <a:blip r:embed="rId4" cstate="screen">
            <a:lum bright="18000" contrast="29000"/>
          </a:blip>
          <a:stretch>
            <a:fillRect/>
          </a:stretch>
        </p:blipFill>
        <p:spPr>
          <a:xfrm>
            <a:off x="4714876" y="857232"/>
            <a:ext cx="2139702" cy="2852936"/>
          </a:xfrm>
          <a:prstGeom prst="rect">
            <a:avLst/>
          </a:prstGeom>
        </p:spPr>
      </p:pic>
      <p:pic>
        <p:nvPicPr>
          <p:cNvPr id="22" name="Рисунок 21" descr="Полиатлон-15.JPG"/>
          <p:cNvPicPr>
            <a:picLocks noChangeAspect="1"/>
          </p:cNvPicPr>
          <p:nvPr/>
        </p:nvPicPr>
        <p:blipFill>
          <a:blip r:embed="rId5" cstate="screen">
            <a:lum bright="18000" contrast="29000"/>
          </a:blip>
          <a:stretch>
            <a:fillRect/>
          </a:stretch>
        </p:blipFill>
        <p:spPr>
          <a:xfrm>
            <a:off x="2571736" y="857232"/>
            <a:ext cx="2106233" cy="2808311"/>
          </a:xfrm>
          <a:prstGeom prst="rect">
            <a:avLst/>
          </a:prstGeom>
        </p:spPr>
      </p:pic>
      <p:pic>
        <p:nvPicPr>
          <p:cNvPr id="23" name="Рисунок 22" descr="Интел мар 14.JPG"/>
          <p:cNvPicPr>
            <a:picLocks noChangeAspect="1"/>
          </p:cNvPicPr>
          <p:nvPr/>
        </p:nvPicPr>
        <p:blipFill>
          <a:blip r:embed="rId6" cstate="screen">
            <a:lum bright="18000" contrast="29000"/>
          </a:blip>
          <a:stretch>
            <a:fillRect/>
          </a:stretch>
        </p:blipFill>
        <p:spPr>
          <a:xfrm>
            <a:off x="428596" y="357166"/>
            <a:ext cx="2016224" cy="1512168"/>
          </a:xfrm>
          <a:prstGeom prst="rect">
            <a:avLst/>
          </a:prstGeom>
        </p:spPr>
      </p:pic>
      <p:pic>
        <p:nvPicPr>
          <p:cNvPr id="24" name="Рисунок 23" descr="Интел мар 15.JPG"/>
          <p:cNvPicPr>
            <a:picLocks noChangeAspect="1"/>
          </p:cNvPicPr>
          <p:nvPr/>
        </p:nvPicPr>
        <p:blipFill>
          <a:blip r:embed="rId7" cstate="screen">
            <a:lum bright="18000" contrast="29000"/>
          </a:blip>
          <a:stretch>
            <a:fillRect/>
          </a:stretch>
        </p:blipFill>
        <p:spPr>
          <a:xfrm>
            <a:off x="428596" y="1928802"/>
            <a:ext cx="2016224" cy="1512168"/>
          </a:xfrm>
          <a:prstGeom prst="rect">
            <a:avLst/>
          </a:prstGeom>
        </p:spPr>
      </p:pic>
      <p:pic>
        <p:nvPicPr>
          <p:cNvPr id="25" name="Рисунок 24" descr="Сертиф Ирк ист 15.JPG"/>
          <p:cNvPicPr>
            <a:picLocks noChangeAspect="1"/>
          </p:cNvPicPr>
          <p:nvPr/>
        </p:nvPicPr>
        <p:blipFill>
          <a:blip r:embed="rId2" cstate="screen">
            <a:lum bright="18000" contrast="29000"/>
          </a:blip>
          <a:stretch>
            <a:fillRect/>
          </a:stretch>
        </p:blipFill>
        <p:spPr>
          <a:xfrm>
            <a:off x="6932290" y="642918"/>
            <a:ext cx="2211710" cy="2948947"/>
          </a:xfrm>
          <a:prstGeom prst="rect">
            <a:avLst/>
          </a:prstGeom>
        </p:spPr>
      </p:pic>
      <p:pic>
        <p:nvPicPr>
          <p:cNvPr id="26" name="Рисунок 25" descr="Похвальный лист 15.JPG"/>
          <p:cNvPicPr>
            <a:picLocks noChangeAspect="1"/>
          </p:cNvPicPr>
          <p:nvPr/>
        </p:nvPicPr>
        <p:blipFill>
          <a:blip r:embed="rId3" cstate="screen">
            <a:lum bright="18000" contrast="29000"/>
          </a:blip>
          <a:stretch>
            <a:fillRect/>
          </a:stretch>
        </p:blipFill>
        <p:spPr>
          <a:xfrm>
            <a:off x="2857488" y="3857628"/>
            <a:ext cx="3500462" cy="2672916"/>
          </a:xfrm>
          <a:prstGeom prst="rect">
            <a:avLst/>
          </a:prstGeom>
        </p:spPr>
      </p:pic>
      <p:pic>
        <p:nvPicPr>
          <p:cNvPr id="27" name="Рисунок 26" descr="Жилкина София - диплом информ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013894" y="4000504"/>
            <a:ext cx="3130106" cy="2212846"/>
          </a:xfrm>
          <a:prstGeom prst="rect">
            <a:avLst/>
          </a:prstGeom>
        </p:spPr>
      </p:pic>
      <p:pic>
        <p:nvPicPr>
          <p:cNvPr id="28" name="Рисунок 27" descr="Полиатлон-14.JPG"/>
          <p:cNvPicPr>
            <a:picLocks noChangeAspect="1"/>
          </p:cNvPicPr>
          <p:nvPr/>
        </p:nvPicPr>
        <p:blipFill>
          <a:blip r:embed="rId4" cstate="screen">
            <a:lum bright="18000" contrast="29000"/>
          </a:blip>
          <a:stretch>
            <a:fillRect/>
          </a:stretch>
        </p:blipFill>
        <p:spPr>
          <a:xfrm>
            <a:off x="4714876" y="928670"/>
            <a:ext cx="2139702" cy="2852936"/>
          </a:xfrm>
          <a:prstGeom prst="rect">
            <a:avLst/>
          </a:prstGeom>
        </p:spPr>
      </p:pic>
      <p:pic>
        <p:nvPicPr>
          <p:cNvPr id="29" name="Рисунок 28" descr="Полиатлон-15.JPG"/>
          <p:cNvPicPr>
            <a:picLocks noChangeAspect="1"/>
          </p:cNvPicPr>
          <p:nvPr/>
        </p:nvPicPr>
        <p:blipFill>
          <a:blip r:embed="rId5" cstate="screen">
            <a:lum bright="18000" contrast="29000"/>
          </a:blip>
          <a:stretch>
            <a:fillRect/>
          </a:stretch>
        </p:blipFill>
        <p:spPr>
          <a:xfrm>
            <a:off x="2571736" y="928670"/>
            <a:ext cx="2106233" cy="2808311"/>
          </a:xfrm>
          <a:prstGeom prst="rect">
            <a:avLst/>
          </a:prstGeom>
        </p:spPr>
      </p:pic>
      <p:pic>
        <p:nvPicPr>
          <p:cNvPr id="30" name="Рисунок 29" descr="Интел мар 14.JPG"/>
          <p:cNvPicPr>
            <a:picLocks noChangeAspect="1"/>
          </p:cNvPicPr>
          <p:nvPr/>
        </p:nvPicPr>
        <p:blipFill>
          <a:blip r:embed="rId6" cstate="screen">
            <a:lum bright="18000" contrast="29000"/>
          </a:blip>
          <a:stretch>
            <a:fillRect/>
          </a:stretch>
        </p:blipFill>
        <p:spPr>
          <a:xfrm>
            <a:off x="428596" y="428604"/>
            <a:ext cx="2016224" cy="1512168"/>
          </a:xfrm>
          <a:prstGeom prst="rect">
            <a:avLst/>
          </a:prstGeom>
        </p:spPr>
      </p:pic>
      <p:pic>
        <p:nvPicPr>
          <p:cNvPr id="31" name="Рисунок 30" descr="Интел мар 15.JPG"/>
          <p:cNvPicPr>
            <a:picLocks noChangeAspect="1"/>
          </p:cNvPicPr>
          <p:nvPr/>
        </p:nvPicPr>
        <p:blipFill>
          <a:blip r:embed="rId7" cstate="screen">
            <a:lum bright="18000" contrast="29000"/>
          </a:blip>
          <a:stretch>
            <a:fillRect/>
          </a:stretch>
        </p:blipFill>
        <p:spPr>
          <a:xfrm>
            <a:off x="428596" y="2000240"/>
            <a:ext cx="2016224" cy="15121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1736" y="500042"/>
            <a:ext cx="61436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Royal Times New Roman" pitchFamily="18" charset="0"/>
              </a:rPr>
              <a:t>Мои достижения</a:t>
            </a:r>
          </a:p>
          <a:p>
            <a:endParaRPr lang="ru-RU" sz="2000" b="1" i="1" dirty="0">
              <a:solidFill>
                <a:srgbClr val="0000CC"/>
              </a:solidFill>
              <a:latin typeface="Royal 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8572560" cy="48577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2014,2015 – Всероссийский </a:t>
            </a:r>
            <a:r>
              <a:rPr lang="ru-RU" dirty="0" err="1" smtClean="0">
                <a:solidFill>
                  <a:srgbClr val="002060"/>
                </a:solidFill>
              </a:rPr>
              <a:t>полиатлон</a:t>
            </a:r>
            <a:r>
              <a:rPr lang="ru-RU" dirty="0" smtClean="0">
                <a:solidFill>
                  <a:srgbClr val="002060"/>
                </a:solidFill>
              </a:rPr>
              <a:t> –мониторинг;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2015, 2016 – Сертификат участника школьного интеллектуального марафона «Мир вокруг нас»;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2015г. – Сертификат участнику краеведческого  фестиваля «Иркутская история»;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2016г.- Диплом победителя </a:t>
            </a:r>
            <a:r>
              <a:rPr lang="en-US" dirty="0" smtClean="0">
                <a:solidFill>
                  <a:srgbClr val="002060"/>
                </a:solidFill>
              </a:rPr>
              <a:t>II</a:t>
            </a:r>
            <a:r>
              <a:rPr lang="ru-RU" dirty="0" smtClean="0">
                <a:solidFill>
                  <a:srgbClr val="002060"/>
                </a:solidFill>
              </a:rPr>
              <a:t> степени серии Олимпиада «Весна 2016» ,информатика,  занявшей 2 место – международный проект </a:t>
            </a:r>
            <a:r>
              <a:rPr lang="en-US" dirty="0" smtClean="0">
                <a:solidFill>
                  <a:srgbClr val="002060"/>
                </a:solidFill>
              </a:rPr>
              <a:t>Intolimp.org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2016г. – Диплом победителя </a:t>
            </a:r>
            <a:r>
              <a:rPr lang="en-US" dirty="0" smtClean="0">
                <a:solidFill>
                  <a:srgbClr val="002060"/>
                </a:solidFill>
              </a:rPr>
              <a:t>III </a:t>
            </a:r>
            <a:r>
              <a:rPr lang="ru-RU" dirty="0" smtClean="0">
                <a:solidFill>
                  <a:srgbClr val="002060"/>
                </a:solidFill>
              </a:rPr>
              <a:t>степени серии олимпиада «Весна 2016», русский язык, занявшей 3 место  - международный проект </a:t>
            </a:r>
            <a:r>
              <a:rPr lang="en-US" dirty="0" smtClean="0">
                <a:solidFill>
                  <a:srgbClr val="002060"/>
                </a:solidFill>
              </a:rPr>
              <a:t>intolimp.org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2016г. – Диплом победителя </a:t>
            </a: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dirty="0" smtClean="0">
                <a:solidFill>
                  <a:srgbClr val="002060"/>
                </a:solidFill>
              </a:rPr>
              <a:t> степени серии олимпиада «Весна 2016», Литературное чтение, международный проект </a:t>
            </a:r>
            <a:r>
              <a:rPr lang="en-US" dirty="0" smtClean="0">
                <a:solidFill>
                  <a:srgbClr val="002060"/>
                </a:solidFill>
              </a:rPr>
              <a:t>intolimp.org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2016г. – Похвальная грамота. Олимпиада «Плюс» </a:t>
            </a:r>
            <a:r>
              <a:rPr lang="en-US" dirty="0" smtClean="0">
                <a:solidFill>
                  <a:srgbClr val="002060"/>
                </a:solidFill>
              </a:rPr>
              <a:t>III </a:t>
            </a:r>
            <a:r>
              <a:rPr lang="ru-RU" dirty="0" smtClean="0">
                <a:solidFill>
                  <a:srgbClr val="002060"/>
                </a:solidFill>
              </a:rPr>
              <a:t>Открытая Московская </a:t>
            </a:r>
            <a:r>
              <a:rPr lang="ru-RU" dirty="0" err="1" smtClean="0">
                <a:solidFill>
                  <a:srgbClr val="002060"/>
                </a:solidFill>
              </a:rPr>
              <a:t>онлайн-олимпиада</a:t>
            </a:r>
            <a:r>
              <a:rPr lang="ru-RU" dirty="0" smtClean="0">
                <a:solidFill>
                  <a:srgbClr val="002060"/>
                </a:solidFill>
              </a:rPr>
              <a:t> по математике;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2015г. – Похвальный лист за участие в оформлении новогодней елки;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2015г. – Благодарность за успехи в учебе и активное участие в жизни школы.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2015г. – Грамота за участие в работе кукольного кружка;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2014-2016г. – Конкурсы «Кенгуру» и «Кенгуру –выпускникам»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 descr="http://school.sibacademia.ru/themes/sapeu/images/logo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00232" cy="185736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527</Words>
  <Application>Microsoft Office PowerPoint</Application>
  <PresentationFormat>Экран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    Автор:  Жилкина София, 4б класс    Руководитель:  Жукова Г.В., учитель высшей категории </vt:lpstr>
      <vt:lpstr>Это очень увлекательно!</vt:lpstr>
      <vt:lpstr>Цель данной работы – выяснить как лепка из пластилина связана с творческими способностями и интеллектом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 Жилкина София, 4б класс    Руководитель:  Жукова Г.В., учитель высшей категории</dc:title>
  <dc:creator>Борис</dc:creator>
  <cp:lastModifiedBy>Пользователь</cp:lastModifiedBy>
  <cp:revision>26</cp:revision>
  <dcterms:created xsi:type="dcterms:W3CDTF">2016-04-19T12:27:08Z</dcterms:created>
  <dcterms:modified xsi:type="dcterms:W3CDTF">2022-11-06T03:51:01Z</dcterms:modified>
</cp:coreProperties>
</file>