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8" r:id="rId2"/>
    <p:sldId id="263" r:id="rId3"/>
    <p:sldId id="264" r:id="rId4"/>
    <p:sldId id="265" r:id="rId5"/>
    <p:sldId id="267" r:id="rId6"/>
    <p:sldId id="262" r:id="rId7"/>
    <p:sldId id="268" r:id="rId8"/>
    <p:sldId id="269" r:id="rId9"/>
    <p:sldId id="271" r:id="rId10"/>
    <p:sldId id="270" r:id="rId11"/>
    <p:sldId id="276" r:id="rId12"/>
    <p:sldId id="272" r:id="rId13"/>
    <p:sldId id="273" r:id="rId14"/>
    <p:sldId id="27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92" autoAdjust="0"/>
    <p:restoredTop sz="94660"/>
  </p:normalViewPr>
  <p:slideViewPr>
    <p:cSldViewPr snapToGrid="0">
      <p:cViewPr varScale="1">
        <p:scale>
          <a:sx n="88" d="100"/>
          <a:sy n="88" d="100"/>
        </p:scale>
        <p:origin x="44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11/6/2022</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11/6/2022</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hyperlink" Target="https://mockva.ru/2020/02/03/94164.html" TargetMode="External"/><Relationship Id="rId2" Type="http://schemas.openxmlformats.org/officeDocument/2006/relationships/hyperlink" Target="https://schukino.mos.ru/presscenter/news/detail/10337031.html" TargetMode="External"/><Relationship Id="rId1" Type="http://schemas.openxmlformats.org/officeDocument/2006/relationships/slideLayout" Target="../slideLayouts/slideLayout5.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hyperlink" Target="https://youtu.be/xE3J2Qwjmls"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86242"/>
            <a:ext cx="12192000" cy="918640"/>
          </a:xfrm>
        </p:spPr>
        <p:txBody>
          <a:bodyPr/>
          <a:lstStyle/>
          <a:p>
            <a:r>
              <a:rPr lang="en-US" sz="4400" b="1" dirty="0">
                <a:solidFill>
                  <a:srgbClr val="002060"/>
                </a:solidFill>
                <a:latin typeface="Times New Roman" panose="02020603050405020304" pitchFamily="18" charset="0"/>
                <a:cs typeface="Times New Roman" panose="02020603050405020304" pitchFamily="18" charset="0"/>
              </a:rPr>
              <a:t>"Let’s keep our squirrels safe"</a:t>
            </a:r>
            <a:endParaRPr lang="ru-RU" sz="4400" dirty="0"/>
          </a:p>
        </p:txBody>
      </p:sp>
      <p:sp>
        <p:nvSpPr>
          <p:cNvPr id="3" name="Подзаголовок 2"/>
          <p:cNvSpPr>
            <a:spLocks noGrp="1"/>
          </p:cNvSpPr>
          <p:nvPr>
            <p:ph type="subTitle" idx="1"/>
          </p:nvPr>
        </p:nvSpPr>
        <p:spPr>
          <a:xfrm>
            <a:off x="1789611" y="1306511"/>
            <a:ext cx="8856616" cy="1132113"/>
          </a:xfrm>
        </p:spPr>
        <p:txBody>
          <a:bodyPr>
            <a:noAutofit/>
          </a:bodyPr>
          <a:lstStyle/>
          <a:p>
            <a:r>
              <a:rPr lang="en-US" sz="2000" b="1" dirty="0">
                <a:solidFill>
                  <a:srgbClr val="002060"/>
                </a:solidFill>
                <a:latin typeface="Times New Roman" panose="02020603050405020304" pitchFamily="18" charset="0"/>
                <a:cs typeface="Times New Roman" panose="02020603050405020304" pitchFamily="18" charset="0"/>
              </a:rPr>
              <a:t>Authors:</a:t>
            </a:r>
            <a:r>
              <a:rPr lang="en-US" sz="2000" dirty="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a:p>
            <a:r>
              <a:rPr lang="en-US" sz="2000" b="1" dirty="0" err="1">
                <a:solidFill>
                  <a:srgbClr val="C00000"/>
                </a:solidFill>
                <a:latin typeface="Times New Roman" panose="02020603050405020304" pitchFamily="18" charset="0"/>
                <a:cs typeface="Times New Roman" panose="02020603050405020304" pitchFamily="18" charset="0"/>
              </a:rPr>
              <a:t>Artem</a:t>
            </a:r>
            <a:r>
              <a:rPr lang="en-US" sz="2000" b="1" dirty="0">
                <a:solidFill>
                  <a:srgbClr val="C00000"/>
                </a:solidFill>
                <a:latin typeface="Times New Roman" panose="02020603050405020304" pitchFamily="18" charset="0"/>
                <a:cs typeface="Times New Roman" panose="02020603050405020304" pitchFamily="18" charset="0"/>
              </a:rPr>
              <a:t> </a:t>
            </a:r>
            <a:r>
              <a:rPr lang="en-US" sz="2000" b="1" dirty="0" err="1">
                <a:solidFill>
                  <a:srgbClr val="C00000"/>
                </a:solidFill>
                <a:latin typeface="Times New Roman" panose="02020603050405020304" pitchFamily="18" charset="0"/>
                <a:cs typeface="Times New Roman" panose="02020603050405020304" pitchFamily="18" charset="0"/>
              </a:rPr>
              <a:t>Lobuzko</a:t>
            </a:r>
            <a:r>
              <a:rPr lang="en-US" sz="2000" b="1" dirty="0">
                <a:solidFill>
                  <a:srgbClr val="C00000"/>
                </a:solidFill>
                <a:latin typeface="Times New Roman" panose="02020603050405020304" pitchFamily="18" charset="0"/>
                <a:cs typeface="Times New Roman" panose="02020603050405020304" pitchFamily="18" charset="0"/>
              </a:rPr>
              <a:t> (Grade 8</a:t>
            </a:r>
            <a:r>
              <a:rPr lang="en-US" sz="2000" b="1" dirty="0" smtClean="0">
                <a:solidFill>
                  <a:srgbClr val="C00000"/>
                </a:solidFill>
                <a:latin typeface="Times New Roman" panose="02020603050405020304" pitchFamily="18" charset="0"/>
                <a:cs typeface="Times New Roman" panose="02020603050405020304" pitchFamily="18" charset="0"/>
              </a:rPr>
              <a:t>),</a:t>
            </a:r>
            <a:endParaRPr lang="ru-RU" sz="2000" b="1" dirty="0" smtClean="0">
              <a:solidFill>
                <a:srgbClr val="C00000"/>
              </a:solidFill>
              <a:latin typeface="Times New Roman" panose="02020603050405020304" pitchFamily="18" charset="0"/>
              <a:cs typeface="Times New Roman" panose="02020603050405020304" pitchFamily="18" charset="0"/>
            </a:endParaRPr>
          </a:p>
          <a:p>
            <a:r>
              <a:rPr lang="ru-RU" sz="2000" b="1" dirty="0" smtClean="0">
                <a:solidFill>
                  <a:srgbClr val="C00000"/>
                </a:solidFill>
                <a:latin typeface="Times New Roman" panose="02020603050405020304" pitchFamily="18" charset="0"/>
                <a:cs typeface="Times New Roman" panose="02020603050405020304" pitchFamily="18" charset="0"/>
              </a:rPr>
              <a:t> </a:t>
            </a:r>
            <a:r>
              <a:rPr lang="en-US" sz="2000" b="1" dirty="0" smtClean="0">
                <a:solidFill>
                  <a:srgbClr val="C00000"/>
                </a:solidFill>
                <a:latin typeface="Times New Roman" panose="02020603050405020304" pitchFamily="18" charset="0"/>
                <a:cs typeface="Times New Roman" panose="02020603050405020304" pitchFamily="18" charset="0"/>
              </a:rPr>
              <a:t>Anna </a:t>
            </a:r>
            <a:r>
              <a:rPr lang="en-US" sz="2000" b="1" dirty="0" err="1">
                <a:solidFill>
                  <a:srgbClr val="C00000"/>
                </a:solidFill>
                <a:latin typeface="Times New Roman" panose="02020603050405020304" pitchFamily="18" charset="0"/>
                <a:cs typeface="Times New Roman" panose="02020603050405020304" pitchFamily="18" charset="0"/>
              </a:rPr>
              <a:t>Lobova</a:t>
            </a:r>
            <a:r>
              <a:rPr lang="en-US" sz="2000" b="1" dirty="0">
                <a:solidFill>
                  <a:srgbClr val="C00000"/>
                </a:solidFill>
                <a:latin typeface="Times New Roman" panose="02020603050405020304" pitchFamily="18" charset="0"/>
                <a:cs typeface="Times New Roman" panose="02020603050405020304" pitchFamily="18" charset="0"/>
              </a:rPr>
              <a:t> (Grade 6)</a:t>
            </a:r>
            <a:r>
              <a:rPr lang="ru-RU" sz="2000" b="1" dirty="0" smtClean="0">
                <a:solidFill>
                  <a:srgbClr val="C00000"/>
                </a:solidFill>
                <a:latin typeface="Times New Roman" panose="02020603050405020304" pitchFamily="18" charset="0"/>
                <a:cs typeface="Times New Roman" panose="02020603050405020304" pitchFamily="18" charset="0"/>
              </a:rPr>
              <a:t>, </a:t>
            </a:r>
            <a:r>
              <a:rPr lang="en-US" sz="2000" b="1" dirty="0" smtClean="0">
                <a:solidFill>
                  <a:srgbClr val="C00000"/>
                </a:solidFill>
                <a:latin typeface="Times New Roman" panose="02020603050405020304" pitchFamily="18" charset="0"/>
                <a:cs typeface="Times New Roman" panose="02020603050405020304" pitchFamily="18" charset="0"/>
              </a:rPr>
              <a:t>Varvara </a:t>
            </a:r>
            <a:r>
              <a:rPr lang="en-US" sz="2000" b="1" dirty="0">
                <a:solidFill>
                  <a:srgbClr val="C00000"/>
                </a:solidFill>
                <a:latin typeface="Times New Roman" panose="02020603050405020304" pitchFamily="18" charset="0"/>
                <a:cs typeface="Times New Roman" panose="02020603050405020304" pitchFamily="18" charset="0"/>
              </a:rPr>
              <a:t>R (Grade 6)</a:t>
            </a:r>
            <a:r>
              <a:rPr lang="ru-RU" sz="2000" b="1" dirty="0">
                <a:latin typeface="Times New Roman" panose="02020603050405020304" pitchFamily="18" charset="0"/>
                <a:cs typeface="Times New Roman" panose="02020603050405020304" pitchFamily="18" charset="0"/>
              </a:rPr>
              <a:t>.</a:t>
            </a:r>
          </a:p>
          <a:p>
            <a:endParaRPr lang="ru-RU" sz="2000" dirty="0"/>
          </a:p>
        </p:txBody>
      </p:sp>
      <p:sp>
        <p:nvSpPr>
          <p:cNvPr id="5" name="Прямоугольник 4"/>
          <p:cNvSpPr/>
          <p:nvPr/>
        </p:nvSpPr>
        <p:spPr>
          <a:xfrm>
            <a:off x="3775165" y="2595042"/>
            <a:ext cx="4885509" cy="969496"/>
          </a:xfrm>
          <a:prstGeom prst="rect">
            <a:avLst/>
          </a:prstGeom>
        </p:spPr>
        <p:txBody>
          <a:bodyPr wrap="square">
            <a:spAutoFit/>
          </a:bodyPr>
          <a:lstStyle/>
          <a:p>
            <a:pPr algn="ctr"/>
            <a:r>
              <a:rPr lang="en-US" sz="1900" b="1" dirty="0">
                <a:solidFill>
                  <a:srgbClr val="002060"/>
                </a:solidFill>
                <a:latin typeface="Times New Roman" panose="02020603050405020304" pitchFamily="18" charset="0"/>
                <a:cs typeface="Times New Roman" panose="02020603050405020304" pitchFamily="18" charset="0"/>
              </a:rPr>
              <a:t>Project managers:</a:t>
            </a:r>
            <a:r>
              <a:rPr lang="en-US" sz="1900" dirty="0">
                <a:solidFill>
                  <a:srgbClr val="002060"/>
                </a:solidFill>
                <a:latin typeface="Times New Roman" panose="02020603050405020304" pitchFamily="18" charset="0"/>
                <a:cs typeface="Times New Roman" panose="02020603050405020304" pitchFamily="18" charset="0"/>
              </a:rPr>
              <a:t> </a:t>
            </a:r>
            <a:endParaRPr lang="ru-RU" sz="1900" dirty="0">
              <a:solidFill>
                <a:srgbClr val="002060"/>
              </a:solidFill>
              <a:latin typeface="Times New Roman" panose="02020603050405020304" pitchFamily="18" charset="0"/>
              <a:cs typeface="Times New Roman" panose="02020603050405020304" pitchFamily="18" charset="0"/>
            </a:endParaRPr>
          </a:p>
          <a:p>
            <a:pPr algn="ctr"/>
            <a:r>
              <a:rPr lang="en-US" sz="1900" dirty="0" err="1">
                <a:latin typeface="Times New Roman" panose="02020603050405020304" pitchFamily="18" charset="0"/>
                <a:cs typeface="Times New Roman" panose="02020603050405020304" pitchFamily="18" charset="0"/>
              </a:rPr>
              <a:t>Korokhova</a:t>
            </a:r>
            <a:r>
              <a:rPr lang="en-US" sz="1900" dirty="0">
                <a:latin typeface="Times New Roman" panose="02020603050405020304" pitchFamily="18" charset="0"/>
                <a:cs typeface="Times New Roman" panose="02020603050405020304" pitchFamily="18" charset="0"/>
              </a:rPr>
              <a:t> </a:t>
            </a:r>
            <a:r>
              <a:rPr lang="en-US" sz="1900" dirty="0" err="1">
                <a:latin typeface="Times New Roman" panose="02020603050405020304" pitchFamily="18" charset="0"/>
                <a:cs typeface="Times New Roman" panose="02020603050405020304" pitchFamily="18" charset="0"/>
              </a:rPr>
              <a:t>Uliana</a:t>
            </a:r>
            <a:r>
              <a:rPr lang="en-US" sz="1900" dirty="0">
                <a:latin typeface="Times New Roman" panose="02020603050405020304" pitchFamily="18" charset="0"/>
                <a:cs typeface="Times New Roman" panose="02020603050405020304" pitchFamily="18" charset="0"/>
              </a:rPr>
              <a:t> </a:t>
            </a:r>
            <a:r>
              <a:rPr lang="en-US" sz="1900" dirty="0" err="1">
                <a:latin typeface="Times New Roman" panose="02020603050405020304" pitchFamily="18" charset="0"/>
                <a:cs typeface="Times New Roman" panose="02020603050405020304" pitchFamily="18" charset="0"/>
              </a:rPr>
              <a:t>Yurievna</a:t>
            </a:r>
            <a:r>
              <a:rPr lang="en-US" sz="1900" dirty="0">
                <a:latin typeface="Times New Roman" panose="02020603050405020304" pitchFamily="18" charset="0"/>
                <a:cs typeface="Times New Roman" panose="02020603050405020304" pitchFamily="18" charset="0"/>
              </a:rPr>
              <a:t>, teacher of English,</a:t>
            </a:r>
            <a:endParaRPr lang="ru-RU" sz="1900" dirty="0">
              <a:latin typeface="Times New Roman" panose="02020603050405020304" pitchFamily="18" charset="0"/>
              <a:cs typeface="Times New Roman" panose="02020603050405020304" pitchFamily="18" charset="0"/>
            </a:endParaRPr>
          </a:p>
          <a:p>
            <a:pPr algn="ctr"/>
            <a:r>
              <a:rPr lang="en-US" sz="1900" dirty="0" err="1">
                <a:latin typeface="Times New Roman" panose="02020603050405020304" pitchFamily="18" charset="0"/>
                <a:cs typeface="Times New Roman" panose="02020603050405020304" pitchFamily="18" charset="0"/>
              </a:rPr>
              <a:t>Pugina</a:t>
            </a:r>
            <a:r>
              <a:rPr lang="en-US" sz="1900" dirty="0">
                <a:latin typeface="Times New Roman" panose="02020603050405020304" pitchFamily="18" charset="0"/>
                <a:cs typeface="Times New Roman" panose="02020603050405020304" pitchFamily="18" charset="0"/>
              </a:rPr>
              <a:t> Oksana </a:t>
            </a:r>
            <a:r>
              <a:rPr lang="en-US" sz="1900" dirty="0" err="1">
                <a:latin typeface="Times New Roman" panose="02020603050405020304" pitchFamily="18" charset="0"/>
                <a:cs typeface="Times New Roman" panose="02020603050405020304" pitchFamily="18" charset="0"/>
              </a:rPr>
              <a:t>Anatolievna</a:t>
            </a:r>
            <a:r>
              <a:rPr lang="en-US" sz="1900" dirty="0">
                <a:latin typeface="Times New Roman" panose="02020603050405020304" pitchFamily="18" charset="0"/>
                <a:cs typeface="Times New Roman" panose="02020603050405020304" pitchFamily="18" charset="0"/>
              </a:rPr>
              <a:t>, teacher of Biology.</a:t>
            </a:r>
            <a:endParaRPr lang="ru-RU" sz="190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508069" y="3674790"/>
            <a:ext cx="7646125" cy="1554272"/>
          </a:xfrm>
          <a:prstGeom prst="rect">
            <a:avLst/>
          </a:prstGeom>
        </p:spPr>
        <p:txBody>
          <a:bodyPr wrap="square">
            <a:spAutoFit/>
          </a:bodyPr>
          <a:lstStyle/>
          <a:p>
            <a:pPr algn="ctr"/>
            <a:r>
              <a:rPr lang="en-US" sz="1900" b="1" dirty="0">
                <a:solidFill>
                  <a:srgbClr val="002060"/>
                </a:solidFill>
                <a:latin typeface="Times New Roman" panose="02020603050405020304" pitchFamily="18" charset="0"/>
                <a:cs typeface="Times New Roman" panose="02020603050405020304" pitchFamily="18" charset="0"/>
              </a:rPr>
              <a:t>Project type:</a:t>
            </a:r>
            <a:endParaRPr lang="ru-RU" sz="1900" b="1" dirty="0">
              <a:solidFill>
                <a:srgbClr val="002060"/>
              </a:solidFill>
              <a:latin typeface="Times New Roman" panose="02020603050405020304" pitchFamily="18" charset="0"/>
              <a:cs typeface="Times New Roman" panose="02020603050405020304" pitchFamily="18" charset="0"/>
            </a:endParaRPr>
          </a:p>
          <a:p>
            <a:pPr algn="ctr"/>
            <a:r>
              <a:rPr lang="en-US" sz="1900" b="1" dirty="0">
                <a:latin typeface="Times New Roman" panose="02020603050405020304" pitchFamily="18" charset="0"/>
                <a:cs typeface="Times New Roman" panose="02020603050405020304" pitchFamily="18" charset="0"/>
              </a:rPr>
              <a:t>By the number of participants –</a:t>
            </a:r>
            <a:r>
              <a:rPr lang="en-US" sz="1900" dirty="0">
                <a:latin typeface="Times New Roman" panose="02020603050405020304" pitchFamily="18" charset="0"/>
                <a:cs typeface="Times New Roman" panose="02020603050405020304" pitchFamily="18" charset="0"/>
              </a:rPr>
              <a:t> a small group;</a:t>
            </a:r>
            <a:endParaRPr lang="ru-RU" sz="1900" dirty="0">
              <a:latin typeface="Times New Roman" panose="02020603050405020304" pitchFamily="18" charset="0"/>
              <a:cs typeface="Times New Roman" panose="02020603050405020304" pitchFamily="18" charset="0"/>
            </a:endParaRPr>
          </a:p>
          <a:p>
            <a:pPr algn="ctr"/>
            <a:r>
              <a:rPr lang="en-US" sz="1900" b="1" dirty="0">
                <a:latin typeface="Times New Roman" panose="02020603050405020304" pitchFamily="18" charset="0"/>
                <a:cs typeface="Times New Roman" panose="02020603050405020304" pitchFamily="18" charset="0"/>
              </a:rPr>
              <a:t>On duration –</a:t>
            </a:r>
            <a:r>
              <a:rPr lang="en-US" sz="1900" dirty="0">
                <a:latin typeface="Times New Roman" panose="02020603050405020304" pitchFamily="18" charset="0"/>
                <a:cs typeface="Times New Roman" panose="02020603050405020304" pitchFamily="18" charset="0"/>
              </a:rPr>
              <a:t> long-term;</a:t>
            </a:r>
            <a:endParaRPr lang="ru-RU" sz="1900" dirty="0">
              <a:latin typeface="Times New Roman" panose="02020603050405020304" pitchFamily="18" charset="0"/>
              <a:cs typeface="Times New Roman" panose="02020603050405020304" pitchFamily="18" charset="0"/>
            </a:endParaRPr>
          </a:p>
          <a:p>
            <a:pPr algn="ctr"/>
            <a:r>
              <a:rPr lang="en-US" sz="1900" b="1" dirty="0">
                <a:latin typeface="Times New Roman" panose="02020603050405020304" pitchFamily="18" charset="0"/>
                <a:cs typeface="Times New Roman" panose="02020603050405020304" pitchFamily="18" charset="0"/>
              </a:rPr>
              <a:t>On a profile of knowledge –</a:t>
            </a:r>
            <a:r>
              <a:rPr lang="en-US" sz="1900" dirty="0">
                <a:latin typeface="Times New Roman" panose="02020603050405020304" pitchFamily="18" charset="0"/>
                <a:cs typeface="Times New Roman" panose="02020603050405020304" pitchFamily="18" charset="0"/>
              </a:rPr>
              <a:t> interdisciplinary;</a:t>
            </a:r>
            <a:endParaRPr lang="ru-RU" sz="1900" dirty="0">
              <a:latin typeface="Times New Roman" panose="02020603050405020304" pitchFamily="18" charset="0"/>
              <a:cs typeface="Times New Roman" panose="02020603050405020304" pitchFamily="18" charset="0"/>
            </a:endParaRPr>
          </a:p>
          <a:p>
            <a:pPr algn="ctr"/>
            <a:r>
              <a:rPr lang="en-US" sz="1900" b="1" dirty="0">
                <a:latin typeface="Times New Roman" panose="02020603050405020304" pitchFamily="18" charset="0"/>
                <a:cs typeface="Times New Roman" panose="02020603050405020304" pitchFamily="18" charset="0"/>
              </a:rPr>
              <a:t>The level of contacts –</a:t>
            </a:r>
            <a:r>
              <a:rPr lang="en-US" sz="1900" dirty="0">
                <a:latin typeface="Times New Roman" panose="02020603050405020304" pitchFamily="18" charset="0"/>
                <a:cs typeface="Times New Roman" panose="02020603050405020304" pitchFamily="18" charset="0"/>
              </a:rPr>
              <a:t> at the level of educational institution</a:t>
            </a:r>
            <a:r>
              <a:rPr lang="ru-RU" sz="1900" dirty="0">
                <a:latin typeface="Times New Roman" panose="02020603050405020304" pitchFamily="18" charset="0"/>
                <a:cs typeface="Times New Roman" panose="02020603050405020304" pitchFamily="18" charset="0"/>
              </a:rPr>
              <a:t> (1-11</a:t>
            </a:r>
            <a:r>
              <a:rPr lang="en-US" sz="1900" dirty="0">
                <a:latin typeface="Times New Roman" panose="02020603050405020304" pitchFamily="18" charset="0"/>
                <a:cs typeface="Times New Roman" panose="02020603050405020304" pitchFamily="18" charset="0"/>
              </a:rPr>
              <a:t> Grades)</a:t>
            </a:r>
            <a:r>
              <a:rPr lang="ru-RU" sz="1900" dirty="0">
                <a:latin typeface="Times New Roman" panose="02020603050405020304" pitchFamily="18" charset="0"/>
                <a:cs typeface="Times New Roman" panose="02020603050405020304" pitchFamily="18" charset="0"/>
              </a:rPr>
              <a:t> </a:t>
            </a:r>
            <a:r>
              <a:rPr lang="en-US" sz="1900" dirty="0">
                <a:latin typeface="Times New Roman" panose="02020603050405020304" pitchFamily="18" charset="0"/>
                <a:cs typeface="Times New Roman" panose="02020603050405020304" pitchFamily="18" charset="0"/>
              </a:rPr>
              <a:t>.</a:t>
            </a:r>
            <a:endParaRPr lang="ru-RU" sz="19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5606122" y="5865614"/>
            <a:ext cx="1499128" cy="369332"/>
          </a:xfrm>
          <a:prstGeom prst="rect">
            <a:avLst/>
          </a:prstGeom>
        </p:spPr>
        <p:txBody>
          <a:bodyPr wrap="none">
            <a:spAutoFit/>
          </a:bodyPr>
          <a:lstStyle/>
          <a:p>
            <a:r>
              <a:rPr lang="en-US" b="1" dirty="0" smtClean="0">
                <a:solidFill>
                  <a:srgbClr val="002060"/>
                </a:solidFill>
                <a:latin typeface="Times New Roman" panose="02020603050405020304" pitchFamily="18" charset="0"/>
                <a:ea typeface="Calibri" panose="020F0502020204030204" pitchFamily="34" charset="0"/>
              </a:rPr>
              <a:t>Moscow</a:t>
            </a:r>
            <a:r>
              <a:rPr lang="ru-RU" b="1" dirty="0" smtClean="0">
                <a:solidFill>
                  <a:srgbClr val="002060"/>
                </a:solidFill>
                <a:latin typeface="Times New Roman" panose="02020603050405020304" pitchFamily="18" charset="0"/>
                <a:ea typeface="Calibri" panose="020F0502020204030204" pitchFamily="34" charset="0"/>
              </a:rPr>
              <a:t> 2022</a:t>
            </a:r>
            <a:endParaRPr lang="ru-RU" b="1" dirty="0">
              <a:solidFill>
                <a:srgbClr val="002060"/>
              </a:solidFill>
            </a:endParaRPr>
          </a:p>
        </p:txBody>
      </p:sp>
    </p:spTree>
    <p:extLst>
      <p:ext uri="{BB962C8B-B14F-4D97-AF65-F5344CB8AC3E}">
        <p14:creationId xmlns:p14="http://schemas.microsoft.com/office/powerpoint/2010/main" val="3831109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3535" y="1667434"/>
            <a:ext cx="9644489" cy="993503"/>
          </a:xfrm>
        </p:spPr>
        <p:txBody>
          <a:bodyPr>
            <a:noAutofit/>
          </a:bodyPr>
          <a:lstStyle/>
          <a:p>
            <a:r>
              <a:rPr lang="en-GB" sz="3600" b="1" dirty="0">
                <a:solidFill>
                  <a:srgbClr val="002060"/>
                </a:solidFill>
                <a:latin typeface="Times New Roman" panose="02020603050405020304" pitchFamily="18" charset="0"/>
                <a:cs typeface="Times New Roman" panose="02020603050405020304" pitchFamily="18" charset="0"/>
              </a:rPr>
              <a:t>Drawings and colouring</a:t>
            </a:r>
            <a:r>
              <a:rPr lang="ru-RU" dirty="0"/>
              <a:t/>
            </a:r>
            <a:br>
              <a:rPr lang="ru-RU" dirty="0"/>
            </a:br>
            <a:r>
              <a:rPr lang="ru-RU" sz="3600" dirty="0">
                <a:solidFill>
                  <a:srgbClr val="002060"/>
                </a:solidFill>
                <a:latin typeface="Times New Roman" panose="02020603050405020304" pitchFamily="18" charset="0"/>
                <a:cs typeface="Times New Roman" panose="02020603050405020304" pitchFamily="18" charset="0"/>
              </a:rPr>
              <a:t/>
            </a:r>
            <a:br>
              <a:rPr lang="ru-RU" sz="3600" dirty="0">
                <a:solidFill>
                  <a:srgbClr val="002060"/>
                </a:solidFill>
                <a:latin typeface="Times New Roman" panose="02020603050405020304" pitchFamily="18" charset="0"/>
                <a:cs typeface="Times New Roman" panose="02020603050405020304" pitchFamily="18" charset="0"/>
              </a:rPr>
            </a:br>
            <a:r>
              <a:rPr lang="ru-RU" sz="4000" dirty="0">
                <a:solidFill>
                  <a:srgbClr val="002060"/>
                </a:solidFill>
                <a:latin typeface="Times New Roman" panose="02020603050405020304" pitchFamily="18" charset="0"/>
                <a:cs typeface="Times New Roman" panose="02020603050405020304" pitchFamily="18" charset="0"/>
              </a:rPr>
              <a:t/>
            </a:r>
            <a:br>
              <a:rPr lang="ru-RU" sz="4000" dirty="0">
                <a:solidFill>
                  <a:srgbClr val="002060"/>
                </a:solidFill>
                <a:latin typeface="Times New Roman" panose="02020603050405020304" pitchFamily="18" charset="0"/>
                <a:cs typeface="Times New Roman" panose="02020603050405020304" pitchFamily="18" charset="0"/>
              </a:rPr>
            </a:br>
            <a:endParaRPr lang="ru-RU" sz="4000" dirty="0">
              <a:solidFill>
                <a:srgbClr val="00206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3386312" y="3623340"/>
            <a:ext cx="3493866" cy="2620400"/>
          </a:xfrm>
        </p:spPr>
      </p:pic>
      <p:pic>
        <p:nvPicPr>
          <p:cNvPr id="6" name="Объект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7181406" y="2081707"/>
            <a:ext cx="4324786" cy="3243590"/>
          </a:xfrm>
        </p:spPr>
      </p:pic>
      <p:pic>
        <p:nvPicPr>
          <p:cNvPr id="9" name="Рисунок 8" descr="E:\Белки\1645705606951.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3112289" y="624869"/>
            <a:ext cx="3883897" cy="2721655"/>
          </a:xfrm>
          <a:prstGeom prst="rect">
            <a:avLst/>
          </a:prstGeom>
          <a:noFill/>
          <a:ln>
            <a:noFill/>
          </a:ln>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861139" y="553105"/>
            <a:ext cx="2148888" cy="2865184"/>
          </a:xfrm>
          <a:prstGeom prst="rect">
            <a:avLst/>
          </a:prstGeom>
        </p:spPr>
      </p:pic>
      <p:pic>
        <p:nvPicPr>
          <p:cNvPr id="10" name="Рисунок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61139" y="3418289"/>
            <a:ext cx="2152227" cy="2869636"/>
          </a:xfrm>
          <a:prstGeom prst="rect">
            <a:avLst/>
          </a:prstGeom>
        </p:spPr>
      </p:pic>
    </p:spTree>
    <p:extLst>
      <p:ext uri="{BB962C8B-B14F-4D97-AF65-F5344CB8AC3E}">
        <p14:creationId xmlns:p14="http://schemas.microsoft.com/office/powerpoint/2010/main" val="21304947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blob:https://web.whatsapp.com/5c8e65cf-d0e4-4c4d-84ad-d27c152fc894"/>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blob:https://web.whatsapp.com/5c8e65cf-d0e4-4c4d-84ad-d27c152fc894"/>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2775" y="1436913"/>
            <a:ext cx="2525214" cy="4489269"/>
          </a:xfrm>
          <a:prstGeom prst="rect">
            <a:avLst/>
          </a:prstGeom>
        </p:spPr>
      </p:pic>
      <p:sp>
        <p:nvSpPr>
          <p:cNvPr id="5" name="AutoShape 6" descr="blob:https://web.whatsapp.com/e5c4e86d-bd73-44fc-8062-0b81a91c4ab1"/>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00683" y="1796528"/>
            <a:ext cx="2514983" cy="4471080"/>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137005" y="783602"/>
            <a:ext cx="2173459" cy="2897945"/>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403771" y="3849188"/>
            <a:ext cx="3393439" cy="2545079"/>
          </a:xfrm>
          <a:prstGeom prst="rect">
            <a:avLst/>
          </a:prstGeom>
        </p:spPr>
      </p:pic>
      <p:pic>
        <p:nvPicPr>
          <p:cNvPr id="9" name="Рисунок 8" descr="E:\8\IMG-20220215-WA0005.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5899984" y="2301624"/>
            <a:ext cx="2750276" cy="3965984"/>
          </a:xfrm>
          <a:prstGeom prst="rect">
            <a:avLst/>
          </a:prstGeom>
          <a:noFill/>
          <a:ln>
            <a:noFill/>
          </a:ln>
        </p:spPr>
      </p:pic>
      <p:sp>
        <p:nvSpPr>
          <p:cNvPr id="10" name="Прямоугольник 9"/>
          <p:cNvSpPr/>
          <p:nvPr/>
        </p:nvSpPr>
        <p:spPr>
          <a:xfrm>
            <a:off x="6503116" y="783602"/>
            <a:ext cx="1544012" cy="834524"/>
          </a:xfrm>
          <a:prstGeom prst="rect">
            <a:avLst/>
          </a:prstGeom>
        </p:spPr>
        <p:txBody>
          <a:bodyPr wrap="none">
            <a:spAutoFit/>
          </a:bodyPr>
          <a:lstStyle/>
          <a:p>
            <a:pPr algn="just">
              <a:lnSpc>
                <a:spcPct val="150000"/>
              </a:lnSpc>
              <a:spcAft>
                <a:spcPts val="800"/>
              </a:spcAft>
            </a:pPr>
            <a:r>
              <a:rPr lang="en-US" sz="36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Feeder</a:t>
            </a:r>
            <a:endParaRPr lang="ru-RU" sz="3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17256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2" y="982132"/>
            <a:ext cx="9601196" cy="681205"/>
          </a:xfrm>
        </p:spPr>
        <p:txBody>
          <a:bodyPr>
            <a:normAutofit fontScale="90000"/>
          </a:bodyPr>
          <a:lstStyle/>
          <a:p>
            <a:r>
              <a:rPr lang="en-GB" sz="4000" b="1" dirty="0">
                <a:solidFill>
                  <a:srgbClr val="002060"/>
                </a:solidFill>
                <a:latin typeface="Times New Roman" panose="02020603050405020304" pitchFamily="18" charset="0"/>
                <a:cs typeface="Times New Roman" panose="02020603050405020304" pitchFamily="18" charset="0"/>
              </a:rPr>
              <a:t>Letter to the head of the district administration</a:t>
            </a:r>
            <a:r>
              <a:rPr lang="ru-RU" dirty="0"/>
              <a:t/>
            </a:r>
            <a:br>
              <a:rPr lang="ru-RU" dirty="0"/>
            </a:br>
            <a:endParaRPr lang="ru-RU" dirty="0"/>
          </a:p>
        </p:txBody>
      </p:sp>
      <p:sp>
        <p:nvSpPr>
          <p:cNvPr id="6" name="Объект 5"/>
          <p:cNvSpPr>
            <a:spLocks noGrp="1"/>
          </p:cNvSpPr>
          <p:nvPr>
            <p:ph sz="quarter" idx="4"/>
          </p:nvPr>
        </p:nvSpPr>
        <p:spPr>
          <a:xfrm>
            <a:off x="6191793" y="1297578"/>
            <a:ext cx="5320938" cy="4841966"/>
          </a:xfrm>
        </p:spPr>
        <p:txBody>
          <a:bodyPr>
            <a:noAutofit/>
          </a:bodyPr>
          <a:lstStyle/>
          <a:p>
            <a:pPr marL="0" indent="0" algn="ctr">
              <a:buNone/>
            </a:pPr>
            <a:r>
              <a:rPr lang="ru-RU" sz="1400" b="1" dirty="0">
                <a:latin typeface="Times New Roman" panose="02020603050405020304" pitchFamily="18" charset="0"/>
                <a:cs typeface="Times New Roman" panose="02020603050405020304" pitchFamily="18" charset="0"/>
              </a:rPr>
              <a:t>Здравствуйте!</a:t>
            </a:r>
          </a:p>
          <a:p>
            <a:pPr marL="0" indent="0">
              <a:buNone/>
            </a:pPr>
            <a:r>
              <a:rPr lang="ru-RU" sz="1400" b="1" dirty="0">
                <a:latin typeface="Times New Roman" panose="02020603050405020304" pitchFamily="18" charset="0"/>
                <a:cs typeface="Times New Roman" panose="02020603050405020304" pitchFamily="18" charset="0"/>
              </a:rPr>
              <a:t> </a:t>
            </a:r>
            <a:r>
              <a:rPr lang="ru-RU" sz="1400" b="1" dirty="0" smtClean="0">
                <a:latin typeface="Times New Roman" panose="02020603050405020304" pitchFamily="18" charset="0"/>
                <a:cs typeface="Times New Roman" panose="02020603050405020304" pitchFamily="18" charset="0"/>
              </a:rPr>
              <a:t>Мы </a:t>
            </a:r>
            <a:r>
              <a:rPr lang="ru-RU" sz="1400" b="1" dirty="0">
                <a:latin typeface="Times New Roman" panose="02020603050405020304" pitchFamily="18" charset="0"/>
                <a:cs typeface="Times New Roman" panose="02020603050405020304" pitchFamily="18" charset="0"/>
              </a:rPr>
              <a:t>ученики «Школы Эрудит». На сайте Управы района Щукино в рубрике «Пресс-центр» от 19.10.2021 мы увидели информацию с рекомендациями экологов </a:t>
            </a:r>
            <a:r>
              <a:rPr lang="ru-RU" sz="1400" b="1" dirty="0" err="1">
                <a:latin typeface="Times New Roman" panose="02020603050405020304" pitchFamily="18" charset="0"/>
                <a:cs typeface="Times New Roman" panose="02020603050405020304" pitchFamily="18" charset="0"/>
              </a:rPr>
              <a:t>Мосприроды</a:t>
            </a:r>
            <a:r>
              <a:rPr lang="ru-RU" sz="1400" b="1" dirty="0">
                <a:latin typeface="Times New Roman" panose="02020603050405020304" pitchFamily="18" charset="0"/>
                <a:cs typeface="Times New Roman" panose="02020603050405020304" pitchFamily="18" charset="0"/>
              </a:rPr>
              <a:t>  по кормлению белок в </a:t>
            </a:r>
            <a:r>
              <a:rPr lang="ru-RU" sz="1400" b="1" dirty="0" err="1">
                <a:latin typeface="Times New Roman" panose="02020603050405020304" pitchFamily="18" charset="0"/>
                <a:cs typeface="Times New Roman" panose="02020603050405020304" pitchFamily="18" charset="0"/>
              </a:rPr>
              <a:t>Щукинском</a:t>
            </a:r>
            <a:r>
              <a:rPr lang="ru-RU" sz="1400" b="1" dirty="0">
                <a:latin typeface="Times New Roman" panose="02020603050405020304" pitchFamily="18" charset="0"/>
                <a:cs typeface="Times New Roman" panose="02020603050405020304" pitchFamily="18" charset="0"/>
              </a:rPr>
              <a:t> парке </a:t>
            </a:r>
            <a:r>
              <a:rPr lang="ru-RU" sz="1400" b="1" u="sng" dirty="0">
                <a:latin typeface="Times New Roman" panose="02020603050405020304" pitchFamily="18" charset="0"/>
                <a:cs typeface="Times New Roman" panose="02020603050405020304" pitchFamily="18" charset="0"/>
                <a:hlinkClick r:id="rId2"/>
              </a:rPr>
              <a:t>https://schukino.mos.ru/presscenter/news/detail/10337031.html</a:t>
            </a:r>
            <a:endParaRPr lang="ru-RU" sz="1400" b="1" dirty="0">
              <a:latin typeface="Times New Roman" panose="02020603050405020304" pitchFamily="18" charset="0"/>
              <a:cs typeface="Times New Roman" panose="02020603050405020304" pitchFamily="18" charset="0"/>
            </a:endParaRPr>
          </a:p>
          <a:p>
            <a:pPr marL="0" indent="0">
              <a:buNone/>
            </a:pPr>
            <a:r>
              <a:rPr lang="ru-RU" sz="1400" b="1" dirty="0">
                <a:latin typeface="Times New Roman" panose="02020603050405020304" pitchFamily="18" charset="0"/>
                <a:cs typeface="Times New Roman" panose="02020603050405020304" pitchFamily="18" charset="0"/>
              </a:rPr>
              <a:t>Так же на сайте </a:t>
            </a:r>
            <a:r>
              <a:rPr lang="en-US" sz="1400" b="1" u="sng" dirty="0" err="1">
                <a:latin typeface="Times New Roman" panose="02020603050405020304" pitchFamily="18" charset="0"/>
                <a:cs typeface="Times New Roman" panose="02020603050405020304" pitchFamily="18" charset="0"/>
              </a:rPr>
              <a:t>mockva</a:t>
            </a:r>
            <a:r>
              <a:rPr lang="ru-RU" sz="1400" b="1" u="sng" dirty="0">
                <a:latin typeface="Times New Roman" panose="02020603050405020304" pitchFamily="18" charset="0"/>
                <a:cs typeface="Times New Roman" panose="02020603050405020304" pitchFamily="18" charset="0"/>
              </a:rPr>
              <a:t>.</a:t>
            </a:r>
            <a:r>
              <a:rPr lang="en-US" sz="1400" b="1" dirty="0" err="1">
                <a:latin typeface="Times New Roman" panose="02020603050405020304" pitchFamily="18" charset="0"/>
                <a:cs typeface="Times New Roman" panose="02020603050405020304" pitchFamily="18" charset="0"/>
              </a:rPr>
              <a:t>ru</a:t>
            </a:r>
            <a:r>
              <a:rPr lang="ru-RU" sz="1400" b="1" dirty="0">
                <a:latin typeface="Times New Roman" panose="02020603050405020304" pitchFamily="18" charset="0"/>
                <a:cs typeface="Times New Roman" panose="02020603050405020304" pitchFamily="18" charset="0"/>
              </a:rPr>
              <a:t>  нам попалась информация, что Управа района </a:t>
            </a:r>
            <a:r>
              <a:rPr lang="ru-RU" sz="1400" b="1" dirty="0" err="1">
                <a:latin typeface="Times New Roman" panose="02020603050405020304" pitchFamily="18" charset="0"/>
                <a:cs typeface="Times New Roman" panose="02020603050405020304" pitchFamily="18" charset="0"/>
              </a:rPr>
              <a:t>Лосиноовстровский</a:t>
            </a:r>
            <a:r>
              <a:rPr lang="ru-RU" sz="1400" b="1" dirty="0">
                <a:latin typeface="Times New Roman" panose="02020603050405020304" pitchFamily="18" charset="0"/>
                <a:cs typeface="Times New Roman" panose="02020603050405020304" pitchFamily="18" charset="0"/>
              </a:rPr>
              <a:t> СЗАО в парке «</a:t>
            </a:r>
            <a:r>
              <a:rPr lang="ru-RU" sz="1400" b="1" dirty="0" err="1">
                <a:latin typeface="Times New Roman" panose="02020603050405020304" pitchFamily="18" charset="0"/>
                <a:cs typeface="Times New Roman" panose="02020603050405020304" pitchFamily="18" charset="0"/>
              </a:rPr>
              <a:t>Торфянка</a:t>
            </a:r>
            <a:r>
              <a:rPr lang="ru-RU" sz="1400" b="1" dirty="0">
                <a:latin typeface="Times New Roman" panose="02020603050405020304" pitchFamily="18" charset="0"/>
                <a:cs typeface="Times New Roman" panose="02020603050405020304" pitchFamily="18" charset="0"/>
              </a:rPr>
              <a:t>»  разместила несколько кормушек для белок (</a:t>
            </a:r>
            <a:r>
              <a:rPr lang="ru-RU" sz="1400" b="1" u="sng" dirty="0">
                <a:latin typeface="Times New Roman" panose="02020603050405020304" pitchFamily="18" charset="0"/>
                <a:cs typeface="Times New Roman" panose="02020603050405020304" pitchFamily="18" charset="0"/>
                <a:hlinkClick r:id="rId3"/>
              </a:rPr>
              <a:t>https://mockva.ru/2020/02/03/94164.html</a:t>
            </a:r>
            <a:r>
              <a:rPr lang="ru-RU" sz="1400" b="1" dirty="0">
                <a:latin typeface="Times New Roman" panose="02020603050405020304" pitchFamily="18" charset="0"/>
                <a:cs typeface="Times New Roman" panose="02020603050405020304" pitchFamily="18" charset="0"/>
              </a:rPr>
              <a:t>) и местные жители могут теперь подкармливать белок централизованно в местах прикорма.  </a:t>
            </a:r>
            <a:r>
              <a:rPr lang="ru-RU" sz="1400" b="1" u="sng" dirty="0">
                <a:latin typeface="Times New Roman" panose="02020603050405020304" pitchFamily="18" charset="0"/>
                <a:cs typeface="Times New Roman" panose="02020603050405020304" pitchFamily="18" charset="0"/>
              </a:rPr>
              <a:t>(</a:t>
            </a:r>
            <a:r>
              <a:rPr lang="ru-RU" sz="1400" b="1" u="sng" dirty="0">
                <a:latin typeface="Times New Roman" panose="02020603050405020304" pitchFamily="18" charset="0"/>
                <a:cs typeface="Times New Roman" panose="02020603050405020304" pitchFamily="18" charset="0"/>
                <a:hlinkClick r:id="rId4" tooltip="Поделиться ссылкой"/>
              </a:rPr>
              <a:t>https://youtu.be/xE3J2Qwjmls</a:t>
            </a:r>
            <a:r>
              <a:rPr lang="ru-RU" sz="1400" b="1" u="sng" dirty="0">
                <a:latin typeface="Times New Roman" panose="02020603050405020304" pitchFamily="18" charset="0"/>
                <a:cs typeface="Times New Roman" panose="02020603050405020304" pitchFamily="18" charset="0"/>
              </a:rPr>
              <a:t>)</a:t>
            </a:r>
            <a:endParaRPr lang="ru-RU" sz="1400" b="1" dirty="0">
              <a:latin typeface="Times New Roman" panose="02020603050405020304" pitchFamily="18" charset="0"/>
              <a:cs typeface="Times New Roman" panose="02020603050405020304" pitchFamily="18" charset="0"/>
            </a:endParaRPr>
          </a:p>
          <a:p>
            <a:pPr marL="0" indent="0">
              <a:buNone/>
            </a:pPr>
            <a:r>
              <a:rPr lang="ru-RU" sz="1400" b="1" dirty="0">
                <a:latin typeface="Times New Roman" panose="02020603050405020304" pitchFamily="18" charset="0"/>
                <a:cs typeface="Times New Roman" panose="02020603050405020304" pitchFamily="18" charset="0"/>
              </a:rPr>
              <a:t>На сайте мэра Москвы, Сергея Семёновича </a:t>
            </a:r>
            <a:r>
              <a:rPr lang="ru-RU" sz="1400" b="1" dirty="0" err="1">
                <a:latin typeface="Times New Roman" panose="02020603050405020304" pitchFamily="18" charset="0"/>
                <a:cs typeface="Times New Roman" panose="02020603050405020304" pitchFamily="18" charset="0"/>
              </a:rPr>
              <a:t>Собянина</a:t>
            </a:r>
            <a:r>
              <a:rPr lang="ru-RU" sz="1400" b="1" dirty="0">
                <a:latin typeface="Times New Roman" panose="02020603050405020304" pitchFamily="18" charset="0"/>
                <a:cs typeface="Times New Roman" panose="02020603050405020304" pitchFamily="18" charset="0"/>
              </a:rPr>
              <a:t>, размещена информация о планируемой экологической реабилитации </a:t>
            </a:r>
            <a:r>
              <a:rPr lang="ru-RU" sz="1400" b="1" dirty="0" err="1">
                <a:latin typeface="Times New Roman" panose="02020603050405020304" pitchFamily="18" charset="0"/>
                <a:cs typeface="Times New Roman" panose="02020603050405020304" pitchFamily="18" charset="0"/>
              </a:rPr>
              <a:t>Щукинского</a:t>
            </a:r>
            <a:r>
              <a:rPr lang="ru-RU" sz="1400" b="1" dirty="0">
                <a:latin typeface="Times New Roman" panose="02020603050405020304" pitchFamily="18" charset="0"/>
                <a:cs typeface="Times New Roman" panose="02020603050405020304" pitchFamily="18" charset="0"/>
              </a:rPr>
              <a:t> парка и </a:t>
            </a:r>
            <a:r>
              <a:rPr lang="ru-RU" sz="1400" b="1" dirty="0" err="1">
                <a:latin typeface="Times New Roman" panose="02020603050405020304" pitchFamily="18" charset="0"/>
                <a:cs typeface="Times New Roman" panose="02020603050405020304" pitchFamily="18" charset="0"/>
              </a:rPr>
              <a:t>Всехсвятской</a:t>
            </a:r>
            <a:r>
              <a:rPr lang="ru-RU" sz="1400" b="1" dirty="0">
                <a:latin typeface="Times New Roman" panose="02020603050405020304" pitchFamily="18" charset="0"/>
                <a:cs typeface="Times New Roman" panose="02020603050405020304" pitchFamily="18" charset="0"/>
              </a:rPr>
              <a:t> рощи в 2022 году</a:t>
            </a:r>
            <a:r>
              <a:rPr lang="ru-RU" sz="1400" b="1" u="sng" dirty="0">
                <a:latin typeface="Times New Roman" panose="02020603050405020304" pitchFamily="18" charset="0"/>
                <a:cs typeface="Times New Roman" panose="02020603050405020304" pitchFamily="18" charset="0"/>
              </a:rPr>
              <a:t>.</a:t>
            </a:r>
            <a:r>
              <a:rPr lang="ru-RU" sz="1400" b="1" i="1" u="sng" dirty="0">
                <a:latin typeface="Times New Roman" panose="02020603050405020304" pitchFamily="18" charset="0"/>
                <a:cs typeface="Times New Roman" panose="02020603050405020304" pitchFamily="18" charset="0"/>
              </a:rPr>
              <a:t> </a:t>
            </a:r>
            <a:r>
              <a:rPr lang="ru-RU" sz="1400" b="1" u="sng" dirty="0">
                <a:latin typeface="Times New Roman" panose="02020603050405020304" pitchFamily="18" charset="0"/>
                <a:cs typeface="Times New Roman" panose="02020603050405020304" pitchFamily="18" charset="0"/>
              </a:rPr>
              <a:t>https://szaopressa.ru/news/ekologiya/</a:t>
            </a:r>
            <a:endParaRPr lang="ru-RU" sz="1400" b="1" dirty="0">
              <a:latin typeface="Times New Roman" panose="02020603050405020304" pitchFamily="18" charset="0"/>
              <a:cs typeface="Times New Roman" panose="02020603050405020304" pitchFamily="18" charset="0"/>
            </a:endParaRPr>
          </a:p>
          <a:p>
            <a:pPr marL="0" indent="0">
              <a:buNone/>
            </a:pPr>
            <a:r>
              <a:rPr lang="ru-RU" sz="1400" b="1" dirty="0">
                <a:latin typeface="Times New Roman" panose="02020603050405020304" pitchFamily="18" charset="0"/>
                <a:cs typeface="Times New Roman" panose="02020603050405020304" pitchFamily="18" charset="0"/>
              </a:rPr>
              <a:t>Нам, ученикам, хотелось бы знать, планируется ли оснащение парка стационарными кормушками для белок и/или можно нам принять участие в их изготовлении и размещении в лесопарковой зоне?</a:t>
            </a:r>
          </a:p>
          <a:p>
            <a:endParaRPr lang="ru-RU" sz="13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49371" y="1322734"/>
            <a:ext cx="2812868" cy="2109651"/>
          </a:xfrm>
          <a:prstGeom prst="rect">
            <a:avLst/>
          </a:prstGeom>
        </p:spPr>
      </p:pic>
      <p:pic>
        <p:nvPicPr>
          <p:cNvPr id="5" name="Рисунок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95402" y="3549236"/>
            <a:ext cx="3720807" cy="2790605"/>
          </a:xfrm>
          <a:prstGeom prst="rect">
            <a:avLst/>
          </a:prstGeom>
        </p:spPr>
      </p:pic>
    </p:spTree>
    <p:extLst>
      <p:ext uri="{BB962C8B-B14F-4D97-AF65-F5344CB8AC3E}">
        <p14:creationId xmlns:p14="http://schemas.microsoft.com/office/powerpoint/2010/main" val="276114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21719" y="318674"/>
            <a:ext cx="3313728" cy="834524"/>
          </a:xfrm>
          <a:prstGeom prst="rect">
            <a:avLst/>
          </a:prstGeom>
        </p:spPr>
        <p:txBody>
          <a:bodyPr wrap="none">
            <a:spAutoFit/>
          </a:bodyPr>
          <a:lstStyle/>
          <a:p>
            <a:pPr algn="just">
              <a:lnSpc>
                <a:spcPct val="150000"/>
              </a:lnSpc>
              <a:spcAft>
                <a:spcPts val="800"/>
              </a:spcAft>
            </a:pPr>
            <a:r>
              <a:rPr lang="en-GB" sz="36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CONCLUSION</a:t>
            </a:r>
            <a:endParaRPr lang="ru-RU" sz="3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574765" y="960382"/>
            <a:ext cx="4911635" cy="3103414"/>
          </a:xfrm>
          <a:prstGeom prst="rect">
            <a:avLst/>
          </a:prstGeom>
        </p:spPr>
        <p:txBody>
          <a:bodyPr wrap="square">
            <a:spAutoFit/>
          </a:bodyPr>
          <a:lstStyle/>
          <a:p>
            <a:pPr algn="ctr">
              <a:lnSpc>
                <a:spcPct val="150000"/>
              </a:lnSpc>
              <a:spcAft>
                <a:spcPts val="800"/>
              </a:spcAft>
            </a:pPr>
            <a:r>
              <a:rPr lang="en-GB"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Analysis of the research</a:t>
            </a:r>
            <a:endParaRPr lang="ru-RU"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800"/>
              </a:spcAft>
            </a:pPr>
            <a:r>
              <a:rPr lang="en-GB" dirty="0">
                <a:latin typeface="Times New Roman" panose="02020603050405020304" pitchFamily="18" charset="0"/>
                <a:ea typeface="Calibri" panose="020F0502020204030204" pitchFamily="34" charset="0"/>
                <a:cs typeface="Times New Roman" panose="02020603050405020304" pitchFamily="18" charset="0"/>
              </a:rPr>
              <a:t>We</a:t>
            </a:r>
            <a:r>
              <a:rPr lang="en-GB" b="1" dirty="0">
                <a:latin typeface="Times New Roman" panose="02020603050405020304" pitchFamily="18" charset="0"/>
                <a:ea typeface="Calibri" panose="020F0502020204030204" pitchFamily="34" charset="0"/>
                <a:cs typeface="Times New Roman" panose="02020603050405020304" pitchFamily="18" charset="0"/>
              </a:rPr>
              <a:t> </a:t>
            </a:r>
            <a:r>
              <a:rPr lang="en-GB" dirty="0">
                <a:latin typeface="Times New Roman" panose="02020603050405020304" pitchFamily="18" charset="0"/>
                <a:ea typeface="Calibri" panose="020F0502020204030204" pitchFamily="34" charset="0"/>
                <a:cs typeface="Times New Roman" panose="02020603050405020304" pitchFamily="18" charset="0"/>
              </a:rPr>
              <a:t>believe the work has reached its goal. We examined the eco- awareness level (when it comes to feeding squirrels) of 11 - </a:t>
            </a:r>
            <a:r>
              <a:rPr lang="en-GB" dirty="0" smtClean="0">
                <a:latin typeface="Times New Roman" panose="02020603050405020304" pitchFamily="18" charset="0"/>
                <a:ea typeface="Calibri" panose="020F0502020204030204" pitchFamily="34" charset="0"/>
                <a:cs typeface="Times New Roman" panose="02020603050405020304" pitchFamily="18" charset="0"/>
              </a:rPr>
              <a:t>17 </a:t>
            </a:r>
            <a:r>
              <a:rPr lang="en-GB" dirty="0">
                <a:latin typeface="Times New Roman" panose="02020603050405020304" pitchFamily="18" charset="0"/>
                <a:ea typeface="Calibri" panose="020F0502020204030204" pitchFamily="34" charset="0"/>
                <a:cs typeface="Times New Roman" panose="02020603050405020304" pitchFamily="18" charset="0"/>
              </a:rPr>
              <a:t>year old students of </a:t>
            </a:r>
            <a:r>
              <a:rPr lang="en-GB" dirty="0" err="1">
                <a:latin typeface="Times New Roman" panose="02020603050405020304" pitchFamily="18" charset="0"/>
                <a:ea typeface="Calibri" panose="020F0502020204030204" pitchFamily="34" charset="0"/>
                <a:cs typeface="Times New Roman" panose="02020603050405020304" pitchFamily="18" charset="0"/>
              </a:rPr>
              <a:t>Erudit</a:t>
            </a:r>
            <a:r>
              <a:rPr lang="en-GB" dirty="0">
                <a:latin typeface="Times New Roman" panose="02020603050405020304" pitchFamily="18" charset="0"/>
                <a:ea typeface="Calibri" panose="020F0502020204030204" pitchFamily="34" charset="0"/>
                <a:cs typeface="Times New Roman" panose="02020603050405020304" pitchFamily="18" charset="0"/>
              </a:rPr>
              <a:t> School.</a:t>
            </a:r>
            <a:br>
              <a:rPr lang="en-GB" dirty="0">
                <a:latin typeface="Times New Roman" panose="02020603050405020304" pitchFamily="18" charset="0"/>
                <a:ea typeface="Calibri" panose="020F0502020204030204" pitchFamily="34" charset="0"/>
                <a:cs typeface="Times New Roman" panose="02020603050405020304" pitchFamily="18" charset="0"/>
              </a:rPr>
            </a:br>
            <a:r>
              <a:rPr lang="en-GB" dirty="0">
                <a:latin typeface="Times New Roman" panose="02020603050405020304" pitchFamily="18" charset="0"/>
                <a:ea typeface="Calibri" panose="020F0502020204030204" pitchFamily="34" charset="0"/>
                <a:cs typeface="Times New Roman" panose="02020603050405020304" pitchFamily="18" charset="0"/>
              </a:rPr>
              <a:t>The questions we set to research were fully answered. </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5381898" y="3157753"/>
            <a:ext cx="6096000" cy="3000821"/>
          </a:xfrm>
          <a:prstGeom prst="rect">
            <a:avLst/>
          </a:prstGeom>
        </p:spPr>
        <p:txBody>
          <a:bodyPr>
            <a:spAutoFit/>
          </a:bodyPr>
          <a:lstStyle/>
          <a:p>
            <a:pPr algn="ctr">
              <a:lnSpc>
                <a:spcPct val="150000"/>
              </a:lnSpc>
              <a:spcAft>
                <a:spcPts val="800"/>
              </a:spcAft>
            </a:pPr>
            <a:r>
              <a:rPr lang="en-GB"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Practical value of the project</a:t>
            </a:r>
            <a:br>
              <a:rPr lang="en-GB"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br>
            <a:r>
              <a:rPr lang="en-GB" b="1" dirty="0">
                <a:latin typeface="Times New Roman" panose="02020603050405020304" pitchFamily="18" charset="0"/>
                <a:ea typeface="Calibri" panose="020F0502020204030204" pitchFamily="34" charset="0"/>
                <a:cs typeface="Times New Roman" panose="02020603050405020304" pitchFamily="18" charset="0"/>
              </a:rPr>
              <a:t> </a:t>
            </a:r>
            <a:r>
              <a:rPr lang="en-GB" dirty="0" smtClean="0">
                <a:latin typeface="Times New Roman" panose="02020603050405020304" pitchFamily="18" charset="0"/>
                <a:ea typeface="Calibri" panose="020F0502020204030204" pitchFamily="34" charset="0"/>
                <a:cs typeface="Times New Roman" panose="02020603050405020304" pitchFamily="18" charset="0"/>
              </a:rPr>
              <a:t>Practical </a:t>
            </a:r>
            <a:r>
              <a:rPr lang="en-GB" dirty="0">
                <a:latin typeface="Times New Roman" panose="02020603050405020304" pitchFamily="18" charset="0"/>
                <a:ea typeface="Calibri" panose="020F0502020204030204" pitchFamily="34" charset="0"/>
                <a:cs typeface="Times New Roman" panose="02020603050405020304" pitchFamily="18" charset="0"/>
              </a:rPr>
              <a:t>significance of the work lies in the fact that in the research process, the project participants not only improved their knowledge in the field of ecology, but also enriched their English vocabulary on the topic and improved language skills.</a:t>
            </a:r>
            <a:br>
              <a:rPr lang="en-GB" dirty="0">
                <a:latin typeface="Times New Roman" panose="02020603050405020304" pitchFamily="18" charset="0"/>
                <a:ea typeface="Calibri" panose="020F0502020204030204" pitchFamily="34" charset="0"/>
                <a:cs typeface="Times New Roman" panose="02020603050405020304" pitchFamily="18" charset="0"/>
              </a:rPr>
            </a:br>
            <a:r>
              <a:rPr lang="en-GB" dirty="0">
                <a:latin typeface="Times New Roman" panose="02020603050405020304" pitchFamily="18" charset="0"/>
                <a:ea typeface="Calibri" panose="020F0502020204030204" pitchFamily="34" charset="0"/>
                <a:cs typeface="Times New Roman" panose="02020603050405020304" pitchFamily="18" charset="0"/>
              </a:rPr>
              <a:t>Besides, now pupils and teachers know where they can and what they absolutely must not feed squirrels.</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83040" y="545182"/>
            <a:ext cx="1959428" cy="2612571"/>
          </a:xfrm>
          <a:prstGeom prst="rect">
            <a:avLst/>
          </a:prstGeom>
        </p:spPr>
      </p:pic>
    </p:spTree>
    <p:extLst>
      <p:ext uri="{BB962C8B-B14F-4D97-AF65-F5344CB8AC3E}">
        <p14:creationId xmlns:p14="http://schemas.microsoft.com/office/powerpoint/2010/main" val="11586491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35381" y="775062"/>
            <a:ext cx="2521006" cy="5462179"/>
          </a:xfrm>
          <a:prstGeom prst="rect">
            <a:avLst/>
          </a:prstGeom>
        </p:spPr>
      </p:pic>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10100" y="836023"/>
            <a:ext cx="2521885" cy="5464084"/>
          </a:xfrm>
          <a:prstGeom prst="rect">
            <a:avLst/>
          </a:prstGeom>
        </p:spPr>
      </p:pic>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28944" y="775062"/>
            <a:ext cx="2591010" cy="5279407"/>
          </a:xfrm>
          <a:prstGeom prst="rect">
            <a:avLst/>
          </a:prstGeom>
        </p:spPr>
      </p:pic>
    </p:spTree>
    <p:extLst>
      <p:ext uri="{BB962C8B-B14F-4D97-AF65-F5344CB8AC3E}">
        <p14:creationId xmlns:p14="http://schemas.microsoft.com/office/powerpoint/2010/main" val="12335450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88050" y="518971"/>
            <a:ext cx="3997889" cy="834524"/>
          </a:xfrm>
          <a:prstGeom prst="rect">
            <a:avLst/>
          </a:prstGeom>
        </p:spPr>
        <p:txBody>
          <a:bodyPr wrap="none">
            <a:spAutoFit/>
          </a:bodyPr>
          <a:lstStyle/>
          <a:p>
            <a:pPr algn="just">
              <a:lnSpc>
                <a:spcPct val="150000"/>
              </a:lnSpc>
              <a:spcAft>
                <a:spcPts val="800"/>
              </a:spcAft>
            </a:pPr>
            <a:r>
              <a:rPr lang="en-US" sz="36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Reasons for actions</a:t>
            </a:r>
            <a:endParaRPr lang="ru-RU" sz="3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69417" y="1426109"/>
            <a:ext cx="7957983" cy="4699171"/>
          </a:xfrm>
          <a:prstGeom prst="rect">
            <a:avLst/>
          </a:prstGeom>
          <a:ln>
            <a:noFill/>
          </a:ln>
          <a:effectLst>
            <a:softEdge rad="112500"/>
          </a:effectLst>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7852" y="70053"/>
            <a:ext cx="1932308" cy="2661876"/>
          </a:xfrm>
          <a:prstGeom prst="rect">
            <a:avLst/>
          </a:prstGeom>
          <a:ln>
            <a:noFill/>
          </a:ln>
          <a:effectLst>
            <a:softEdge rad="112500"/>
          </a:effectLst>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10028992" y="144969"/>
            <a:ext cx="1937242" cy="2270760"/>
          </a:xfrm>
          <a:prstGeom prst="rect">
            <a:avLst/>
          </a:prstGeom>
          <a:ln>
            <a:noFill/>
          </a:ln>
          <a:effectLst>
            <a:softEdge rad="112500"/>
          </a:effectLst>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071745" y="4080606"/>
            <a:ext cx="1851733" cy="2506529"/>
          </a:xfrm>
          <a:prstGeom prst="rect">
            <a:avLst/>
          </a:prstGeom>
          <a:ln>
            <a:noFill/>
          </a:ln>
          <a:effectLst>
            <a:softEdge rad="112500"/>
          </a:effectLst>
        </p:spPr>
      </p:pic>
      <p:pic>
        <p:nvPicPr>
          <p:cNvPr id="7" name="Объект 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936104" y="2415729"/>
            <a:ext cx="2123017" cy="1592263"/>
          </a:xfrm>
          <a:prstGeom prst="rect">
            <a:avLst/>
          </a:prstGeom>
          <a:ln>
            <a:noFill/>
          </a:ln>
          <a:effectLst>
            <a:softEdge rad="112500"/>
          </a:effectLst>
        </p:spPr>
      </p:pic>
      <p:pic>
        <p:nvPicPr>
          <p:cNvPr id="8"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17852" y="4258491"/>
            <a:ext cx="1907219" cy="2265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Объект 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8592" y="2651273"/>
            <a:ext cx="2410827" cy="1607218"/>
          </a:xfrm>
          <a:prstGeom prst="rect">
            <a:avLst/>
          </a:prstGeom>
          <a:ln>
            <a:noFill/>
          </a:ln>
          <a:effectLst>
            <a:softEdge rad="112500"/>
          </a:effectLst>
        </p:spPr>
      </p:pic>
    </p:spTree>
    <p:extLst>
      <p:ext uri="{BB962C8B-B14F-4D97-AF65-F5344CB8AC3E}">
        <p14:creationId xmlns:p14="http://schemas.microsoft.com/office/powerpoint/2010/main" val="3616782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0263" y="987940"/>
            <a:ext cx="7713982" cy="1822514"/>
          </a:xfrm>
        </p:spPr>
        <p:txBody>
          <a:bodyPr/>
          <a:lstStyle/>
          <a:p>
            <a:r>
              <a:rPr lang="en-US" sz="3600" b="1" dirty="0">
                <a:solidFill>
                  <a:srgbClr val="002060"/>
                </a:solidFill>
                <a:latin typeface="Times New Roman" panose="02020603050405020304" pitchFamily="18" charset="0"/>
                <a:cs typeface="Times New Roman" panose="02020603050405020304" pitchFamily="18" charset="0"/>
              </a:rPr>
              <a:t>Questions to research</a:t>
            </a:r>
            <a:r>
              <a:rPr lang="ru-RU" dirty="0"/>
              <a:t/>
            </a:r>
            <a:br>
              <a:rPr lang="ru-RU" dirty="0"/>
            </a:br>
            <a:endParaRPr lang="ru-RU" dirty="0"/>
          </a:p>
        </p:txBody>
      </p:sp>
      <p:sp>
        <p:nvSpPr>
          <p:cNvPr id="3" name="Текст 2"/>
          <p:cNvSpPr>
            <a:spLocks noGrp="1"/>
          </p:cNvSpPr>
          <p:nvPr>
            <p:ph type="body" idx="1"/>
          </p:nvPr>
        </p:nvSpPr>
        <p:spPr>
          <a:xfrm>
            <a:off x="609600" y="3846051"/>
            <a:ext cx="11086011" cy="2546040"/>
          </a:xfrm>
        </p:spPr>
        <p:txBody>
          <a:bodyPr>
            <a:normAutofit/>
          </a:bodyPr>
          <a:lstStyle/>
          <a:p>
            <a:r>
              <a:rPr lang="en-US" sz="3500" dirty="0">
                <a:latin typeface="Times New Roman" panose="02020603050405020304" pitchFamily="18" charset="0"/>
                <a:cs typeface="Times New Roman" panose="02020603050405020304" pitchFamily="18" charset="0"/>
              </a:rPr>
              <a:t>What problems do squirrels face in the city environment?</a:t>
            </a:r>
            <a:endParaRPr lang="ru-RU" sz="3500" dirty="0">
              <a:latin typeface="Times New Roman" panose="02020603050405020304" pitchFamily="18" charset="0"/>
              <a:cs typeface="Times New Roman" panose="02020603050405020304" pitchFamily="18" charset="0"/>
            </a:endParaRPr>
          </a:p>
          <a:p>
            <a:r>
              <a:rPr lang="en-US" sz="3500" dirty="0">
                <a:latin typeface="Times New Roman" panose="02020603050405020304" pitchFamily="18" charset="0"/>
                <a:cs typeface="Times New Roman" panose="02020603050405020304" pitchFamily="18" charset="0"/>
              </a:rPr>
              <a:t>When and what to feed squirrels?</a:t>
            </a:r>
            <a:endParaRPr lang="ru-RU" sz="3500" dirty="0">
              <a:latin typeface="Times New Roman" panose="02020603050405020304" pitchFamily="18" charset="0"/>
              <a:cs typeface="Times New Roman" panose="02020603050405020304" pitchFamily="18" charset="0"/>
            </a:endParaRPr>
          </a:p>
          <a:p>
            <a:endParaRPr lang="ru-RU" dirty="0"/>
          </a:p>
        </p:txBody>
      </p:sp>
      <p:pic>
        <p:nvPicPr>
          <p:cNvPr id="4" name="Объект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84245" y="987940"/>
            <a:ext cx="3402681" cy="2722645"/>
          </a:xfrm>
          <a:prstGeom prst="rect">
            <a:avLst/>
          </a:prstGeom>
          <a:ln>
            <a:noFill/>
          </a:ln>
          <a:effectLst>
            <a:softEdge rad="112500"/>
          </a:effectLst>
        </p:spPr>
      </p:pic>
    </p:spTree>
    <p:extLst>
      <p:ext uri="{BB962C8B-B14F-4D97-AF65-F5344CB8AC3E}">
        <p14:creationId xmlns:p14="http://schemas.microsoft.com/office/powerpoint/2010/main" val="1074777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0" y="851503"/>
            <a:ext cx="9601196" cy="489617"/>
          </a:xfrm>
        </p:spPr>
        <p:txBody>
          <a:bodyPr>
            <a:normAutofit fontScale="90000"/>
          </a:bodyPr>
          <a:lstStyle/>
          <a:p>
            <a:r>
              <a:rPr lang="en-US" sz="3600" b="1" dirty="0">
                <a:solidFill>
                  <a:srgbClr val="002060"/>
                </a:solidFill>
                <a:latin typeface="Times New Roman" panose="02020603050405020304" pitchFamily="18" charset="0"/>
                <a:cs typeface="Times New Roman" panose="02020603050405020304" pitchFamily="18" charset="0"/>
              </a:rPr>
              <a:t>THEORETICAL PART OF THE PROJECT</a:t>
            </a:r>
            <a:endParaRPr lang="ru-RU" sz="3600"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295400" y="1637211"/>
            <a:ext cx="10077993" cy="4807132"/>
          </a:xfrm>
        </p:spPr>
        <p:txBody>
          <a:bodyPr>
            <a:normAutofit fontScale="92500"/>
          </a:bodyPr>
          <a:lstStyle/>
          <a:p>
            <a:pPr marL="0" indent="0">
              <a:buNone/>
            </a:pPr>
            <a:r>
              <a:rPr lang="en-US" dirty="0">
                <a:latin typeface="Times New Roman" panose="02020603050405020304" pitchFamily="18" charset="0"/>
                <a:cs typeface="Times New Roman" panose="02020603050405020304" pitchFamily="18" charset="0"/>
              </a:rPr>
              <a:t>Firstly, we studied a number of articles and videos in English to learn about different kinds of squirrels, their natural habitat and diet. </a:t>
            </a:r>
            <a:endParaRPr lang="ru-RU"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Secondly, we researched what problems might the animals face in the city environment. Having studied some material, we outlined the following problems:</a:t>
            </a:r>
            <a:endParaRPr lang="ru-RU"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Traffic noises</a:t>
            </a:r>
            <a:endParaRPr lang="ru-RU"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Lack of</a:t>
            </a:r>
            <a:r>
              <a:rPr lang="en-GB" dirty="0">
                <a:latin typeface="Times New Roman" panose="02020603050405020304" pitchFamily="18" charset="0"/>
                <a:cs typeface="Times New Roman" panose="02020603050405020304" pitchFamily="18" charset="0"/>
              </a:rPr>
              <a:t> vast</a:t>
            </a:r>
            <a:r>
              <a:rPr lang="en-US" dirty="0">
                <a:latin typeface="Times New Roman" panose="02020603050405020304" pitchFamily="18" charset="0"/>
                <a:cs typeface="Times New Roman" panose="02020603050405020304" pitchFamily="18" charset="0"/>
              </a:rPr>
              <a:t> green areas</a:t>
            </a:r>
            <a:endParaRPr lang="ru-RU"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Air pollution</a:t>
            </a:r>
            <a:endParaRPr lang="ru-RU"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Soil and water pollution by chemicals used for melting ice on the roads</a:t>
            </a:r>
            <a:endParaRPr lang="ru-RU" dirty="0">
              <a:latin typeface="Times New Roman" panose="02020603050405020304" pitchFamily="18" charset="0"/>
              <a:cs typeface="Times New Roman" panose="02020603050405020304" pitchFamily="18" charset="0"/>
            </a:endParaRPr>
          </a:p>
          <a:p>
            <a:pPr lvl="0"/>
            <a:r>
              <a:rPr lang="en-US" dirty="0">
                <a:latin typeface="Times New Roman" panose="02020603050405020304" pitchFamily="18" charset="0"/>
                <a:cs typeface="Times New Roman" panose="02020603050405020304" pitchFamily="18" charset="0"/>
              </a:rPr>
              <a:t>Lack of food in winter and early spring</a:t>
            </a:r>
            <a:endParaRPr lang="ru-RU"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We decided to focus on the latter as it is something that each of us can help with.</a:t>
            </a:r>
            <a:endParaRPr lang="ru-RU" dirty="0">
              <a:latin typeface="Times New Roman" panose="02020603050405020304" pitchFamily="18" charset="0"/>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7755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GB" sz="3600" b="1" dirty="0">
                <a:solidFill>
                  <a:srgbClr val="002060"/>
                </a:solidFill>
              </a:rPr>
              <a:t>TOPIC RELATED PROJECT ACTIVITIES</a:t>
            </a:r>
            <a:r>
              <a:rPr lang="ru-RU" sz="3600" dirty="0">
                <a:solidFill>
                  <a:srgbClr val="0070C0"/>
                </a:solidFill>
              </a:rPr>
              <a:t/>
            </a:r>
            <a:br>
              <a:rPr lang="ru-RU" sz="3600" dirty="0">
                <a:solidFill>
                  <a:srgbClr val="0070C0"/>
                </a:solidFill>
              </a:rPr>
            </a:br>
            <a:r>
              <a:rPr lang="en-GB" sz="3600" b="1" dirty="0">
                <a:solidFill>
                  <a:srgbClr val="0070C0"/>
                </a:solidFill>
              </a:rPr>
              <a:t>Survey</a:t>
            </a:r>
            <a:r>
              <a:rPr lang="ru-RU" sz="3600" dirty="0">
                <a:solidFill>
                  <a:srgbClr val="0070C0"/>
                </a:solidFill>
              </a:rPr>
              <a:t/>
            </a:r>
            <a:br>
              <a:rPr lang="ru-RU" sz="3600" dirty="0">
                <a:solidFill>
                  <a:srgbClr val="0070C0"/>
                </a:solidFill>
              </a:rPr>
            </a:br>
            <a:endParaRPr lang="ru-RU" sz="3600" dirty="0">
              <a:solidFill>
                <a:srgbClr val="0070C0"/>
              </a:solidFill>
            </a:endParaRPr>
          </a:p>
        </p:txBody>
      </p:sp>
      <p:graphicFrame>
        <p:nvGraphicFramePr>
          <p:cNvPr id="7" name="Объект 6"/>
          <p:cNvGraphicFramePr>
            <a:graphicFrameLocks noGrp="1"/>
          </p:cNvGraphicFramePr>
          <p:nvPr>
            <p:ph idx="1"/>
            <p:extLst>
              <p:ext uri="{D42A27DB-BD31-4B8C-83A1-F6EECF244321}">
                <p14:modId xmlns:p14="http://schemas.microsoft.com/office/powerpoint/2010/main" val="3176599856"/>
              </p:ext>
            </p:extLst>
          </p:nvPr>
        </p:nvGraphicFramePr>
        <p:xfrm>
          <a:off x="1295402" y="2185850"/>
          <a:ext cx="9601200" cy="3946726"/>
        </p:xfrm>
        <a:graphic>
          <a:graphicData uri="http://schemas.openxmlformats.org/drawingml/2006/table">
            <a:tbl>
              <a:tblPr firstRow="1" bandRow="1">
                <a:tableStyleId>{5C22544A-7EE6-4342-B048-85BDC9FD1C3A}</a:tableStyleId>
              </a:tblPr>
              <a:tblGrid>
                <a:gridCol w="472440">
                  <a:extLst>
                    <a:ext uri="{9D8B030D-6E8A-4147-A177-3AD203B41FA5}">
                      <a16:colId xmlns:a16="http://schemas.microsoft.com/office/drawing/2014/main" val="2529334759"/>
                    </a:ext>
                  </a:extLst>
                </a:gridCol>
                <a:gridCol w="4955175">
                  <a:extLst>
                    <a:ext uri="{9D8B030D-6E8A-4147-A177-3AD203B41FA5}">
                      <a16:colId xmlns:a16="http://schemas.microsoft.com/office/drawing/2014/main" val="610397000"/>
                    </a:ext>
                  </a:extLst>
                </a:gridCol>
                <a:gridCol w="2185852">
                  <a:extLst>
                    <a:ext uri="{9D8B030D-6E8A-4147-A177-3AD203B41FA5}">
                      <a16:colId xmlns:a16="http://schemas.microsoft.com/office/drawing/2014/main" val="3293585281"/>
                    </a:ext>
                  </a:extLst>
                </a:gridCol>
                <a:gridCol w="1987733">
                  <a:extLst>
                    <a:ext uri="{9D8B030D-6E8A-4147-A177-3AD203B41FA5}">
                      <a16:colId xmlns:a16="http://schemas.microsoft.com/office/drawing/2014/main" val="2267861940"/>
                    </a:ext>
                  </a:extLst>
                </a:gridCol>
              </a:tblGrid>
              <a:tr h="452846">
                <a:tc>
                  <a:txBody>
                    <a:bodyPr/>
                    <a:lstStyle/>
                    <a:p>
                      <a:pPr algn="ct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lt1"/>
                          </a:solidFill>
                          <a:effectLst/>
                          <a:latin typeface="+mn-lt"/>
                          <a:ea typeface="+mn-ea"/>
                          <a:cs typeface="+mn-cs"/>
                        </a:rPr>
                        <a:t>Questionnaire</a:t>
                      </a: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ru-RU" dirty="0" smtClean="0">
                          <a:latin typeface="Times New Roman" panose="02020603050405020304" pitchFamily="18" charset="0"/>
                          <a:cs typeface="Times New Roman" panose="02020603050405020304" pitchFamily="18" charset="0"/>
                        </a:rPr>
                        <a:t>да</a:t>
                      </a: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ru-RU" dirty="0" smtClean="0">
                          <a:latin typeface="Times New Roman" panose="02020603050405020304" pitchFamily="18" charset="0"/>
                          <a:cs typeface="Times New Roman" panose="02020603050405020304" pitchFamily="18" charset="0"/>
                        </a:rPr>
                        <a:t>нет</a:t>
                      </a:r>
                      <a:endParaRPr lang="ru-RU"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968539809"/>
                  </a:ext>
                </a:extLst>
              </a:tr>
              <a:tr h="452846">
                <a:tc>
                  <a:txBody>
                    <a:bodyPr/>
                    <a:lstStyle/>
                    <a:p>
                      <a:r>
                        <a:rPr lang="ru-RU" sz="1600" b="1" dirty="0" smtClean="0">
                          <a:latin typeface="Times New Roman" panose="02020603050405020304" pitchFamily="18" charset="0"/>
                          <a:cs typeface="Times New Roman" panose="02020603050405020304" pitchFamily="18" charset="0"/>
                        </a:rPr>
                        <a:t>1</a:t>
                      </a:r>
                      <a:endParaRPr lang="ru-RU" sz="1600" b="1" dirty="0">
                        <a:latin typeface="Times New Roman" panose="02020603050405020304" pitchFamily="18" charset="0"/>
                        <a:cs typeface="Times New Roman" panose="02020603050405020304" pitchFamily="18" charset="0"/>
                      </a:endParaRPr>
                    </a:p>
                  </a:txBody>
                  <a:tcPr/>
                </a:tc>
                <a:tc>
                  <a:txBody>
                    <a:bodyPr/>
                    <a:lstStyle/>
                    <a:p>
                      <a:r>
                        <a:rPr lang="ru-RU" sz="1600" b="1" kern="1200" dirty="0" smtClean="0">
                          <a:solidFill>
                            <a:schemeClr val="dk1"/>
                          </a:solidFill>
                          <a:effectLst/>
                          <a:latin typeface="Times New Roman" panose="02020603050405020304" pitchFamily="18" charset="0"/>
                          <a:ea typeface="+mn-ea"/>
                          <a:cs typeface="Times New Roman" panose="02020603050405020304" pitchFamily="18" charset="0"/>
                        </a:rPr>
                        <a:t>Видели ли Вы белок около школы? </a:t>
                      </a:r>
                      <a:endParaRPr lang="ru-RU" sz="1600" b="1" dirty="0">
                        <a:latin typeface="Times New Roman" panose="02020603050405020304" pitchFamily="18" charset="0"/>
                        <a:cs typeface="Times New Roman" panose="02020603050405020304" pitchFamily="18" charset="0"/>
                      </a:endParaRPr>
                    </a:p>
                  </a:txBody>
                  <a:tcPr/>
                </a:tc>
                <a:tc>
                  <a:txBody>
                    <a:bodyPr/>
                    <a:lstStyle/>
                    <a:p>
                      <a:endParaRPr lang="ru-RU" sz="1600" b="1">
                        <a:latin typeface="Times New Roman" panose="02020603050405020304" pitchFamily="18" charset="0"/>
                        <a:cs typeface="Times New Roman" panose="02020603050405020304" pitchFamily="18" charset="0"/>
                      </a:endParaRPr>
                    </a:p>
                  </a:txBody>
                  <a:tcPr/>
                </a:tc>
                <a:tc>
                  <a:txBody>
                    <a:bodyPr/>
                    <a:lstStyle/>
                    <a:p>
                      <a:endParaRPr lang="ru-RU" sz="1600" b="1">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860241752"/>
                  </a:ext>
                </a:extLst>
              </a:tr>
              <a:tr h="452846">
                <a:tc>
                  <a:txBody>
                    <a:bodyPr/>
                    <a:lstStyle/>
                    <a:p>
                      <a:r>
                        <a:rPr lang="ru-RU" sz="1600" b="1" dirty="0" smtClean="0">
                          <a:latin typeface="Times New Roman" panose="02020603050405020304" pitchFamily="18" charset="0"/>
                          <a:cs typeface="Times New Roman" panose="02020603050405020304" pitchFamily="18" charset="0"/>
                        </a:rPr>
                        <a:t>2</a:t>
                      </a:r>
                      <a:endParaRPr lang="ru-RU" sz="1600" b="1" dirty="0">
                        <a:latin typeface="Times New Roman" panose="02020603050405020304" pitchFamily="18" charset="0"/>
                        <a:cs typeface="Times New Roman" panose="02020603050405020304" pitchFamily="18" charset="0"/>
                      </a:endParaRPr>
                    </a:p>
                  </a:txBody>
                  <a:tcPr/>
                </a:tc>
                <a:tc>
                  <a:txBody>
                    <a:bodyPr/>
                    <a:lstStyle/>
                    <a:p>
                      <a:pPr marL="0" lvl="0" indent="0">
                        <a:lnSpc>
                          <a:spcPct val="115000"/>
                        </a:lnSpc>
                        <a:spcAft>
                          <a:spcPts val="1000"/>
                        </a:spcAft>
                        <a:buFont typeface="+mj-lt"/>
                        <a:buNone/>
                      </a:pP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Чаще всего белки встречаются в парках весной</a:t>
                      </a:r>
                    </a:p>
                  </a:txBody>
                  <a:tcPr marL="68580" marR="68580" marT="0" marB="0"/>
                </a:tc>
                <a:tc>
                  <a:txBody>
                    <a:bodyPr/>
                    <a:lstStyle/>
                    <a:p>
                      <a:endParaRPr lang="ru-RU" sz="1600" b="1" dirty="0">
                        <a:latin typeface="Times New Roman" panose="02020603050405020304" pitchFamily="18" charset="0"/>
                        <a:cs typeface="Times New Roman" panose="02020603050405020304" pitchFamily="18" charset="0"/>
                      </a:endParaRPr>
                    </a:p>
                  </a:txBody>
                  <a:tcPr/>
                </a:tc>
                <a:tc>
                  <a:txBody>
                    <a:bodyPr/>
                    <a:lstStyle/>
                    <a:p>
                      <a:endParaRPr lang="ru-RU" sz="1600" b="1">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28324213"/>
                  </a:ext>
                </a:extLst>
              </a:tr>
              <a:tr h="452846">
                <a:tc>
                  <a:txBody>
                    <a:bodyPr/>
                    <a:lstStyle/>
                    <a:p>
                      <a:r>
                        <a:rPr lang="ru-RU" sz="1600" b="1" dirty="0" smtClean="0">
                          <a:latin typeface="Times New Roman" panose="02020603050405020304" pitchFamily="18" charset="0"/>
                          <a:cs typeface="Times New Roman" panose="02020603050405020304" pitchFamily="18" charset="0"/>
                        </a:rPr>
                        <a:t>3</a:t>
                      </a:r>
                      <a:endParaRPr lang="ru-RU" sz="1600" b="1" dirty="0">
                        <a:latin typeface="Times New Roman" panose="02020603050405020304" pitchFamily="18" charset="0"/>
                        <a:cs typeface="Times New Roman" panose="02020603050405020304" pitchFamily="18" charset="0"/>
                      </a:endParaRPr>
                    </a:p>
                  </a:txBody>
                  <a:tcPr/>
                </a:tc>
                <a:tc>
                  <a:txBody>
                    <a:bodyPr/>
                    <a:lstStyle/>
                    <a:p>
                      <a:pPr marL="0" lvl="0" indent="0">
                        <a:lnSpc>
                          <a:spcPct val="115000"/>
                        </a:lnSpc>
                        <a:spcAft>
                          <a:spcPts val="1000"/>
                        </a:spcAft>
                        <a:buFont typeface="+mj-lt"/>
                        <a:buNone/>
                      </a:pP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Увеличилось ли количество белок в последнее время?</a:t>
                      </a:r>
                    </a:p>
                  </a:txBody>
                  <a:tcPr marL="68580" marR="68580" marT="0" marB="0"/>
                </a:tc>
                <a:tc>
                  <a:txBody>
                    <a:bodyPr/>
                    <a:lstStyle/>
                    <a:p>
                      <a:endParaRPr lang="ru-RU" sz="1600" b="1" dirty="0">
                        <a:latin typeface="Times New Roman" panose="02020603050405020304" pitchFamily="18" charset="0"/>
                        <a:cs typeface="Times New Roman" panose="02020603050405020304" pitchFamily="18" charset="0"/>
                      </a:endParaRPr>
                    </a:p>
                  </a:txBody>
                  <a:tcPr/>
                </a:tc>
                <a:tc>
                  <a:txBody>
                    <a:bodyPr/>
                    <a:lstStyle/>
                    <a:p>
                      <a:endParaRPr lang="ru-RU" sz="1600" b="1">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35536094"/>
                  </a:ext>
                </a:extLst>
              </a:tr>
              <a:tr h="452846">
                <a:tc>
                  <a:txBody>
                    <a:bodyPr/>
                    <a:lstStyle/>
                    <a:p>
                      <a:r>
                        <a:rPr lang="ru-RU" sz="1600" b="1" dirty="0" smtClean="0">
                          <a:latin typeface="Times New Roman" panose="02020603050405020304" pitchFamily="18" charset="0"/>
                          <a:cs typeface="Times New Roman" panose="02020603050405020304" pitchFamily="18" charset="0"/>
                        </a:rPr>
                        <a:t>4</a:t>
                      </a:r>
                      <a:endParaRPr lang="ru-RU" sz="1600" b="1" dirty="0">
                        <a:latin typeface="Times New Roman" panose="02020603050405020304" pitchFamily="18" charset="0"/>
                        <a:cs typeface="Times New Roman" panose="02020603050405020304" pitchFamily="18" charset="0"/>
                      </a:endParaRPr>
                    </a:p>
                  </a:txBody>
                  <a:tcPr/>
                </a:tc>
                <a:tc>
                  <a:txBody>
                    <a:bodyPr/>
                    <a:lstStyle/>
                    <a:p>
                      <a:pPr marL="0" lvl="0" indent="0">
                        <a:lnSpc>
                          <a:spcPct val="115000"/>
                        </a:lnSpc>
                        <a:spcAft>
                          <a:spcPts val="1000"/>
                        </a:spcAft>
                        <a:buFont typeface="+mj-lt"/>
                        <a:buNone/>
                      </a:pP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Кормили ли Вы белок? </a:t>
                      </a:r>
                    </a:p>
                  </a:txBody>
                  <a:tcPr marL="68580" marR="68580" marT="0" marB="0"/>
                </a:tc>
                <a:tc>
                  <a:txBody>
                    <a:bodyPr/>
                    <a:lstStyle/>
                    <a:p>
                      <a:endParaRPr lang="ru-RU" sz="1600" b="1">
                        <a:latin typeface="Times New Roman" panose="02020603050405020304" pitchFamily="18" charset="0"/>
                        <a:cs typeface="Times New Roman" panose="02020603050405020304" pitchFamily="18" charset="0"/>
                      </a:endParaRPr>
                    </a:p>
                  </a:txBody>
                  <a:tcPr/>
                </a:tc>
                <a:tc>
                  <a:txBody>
                    <a:bodyPr/>
                    <a:lstStyle/>
                    <a:p>
                      <a:endParaRPr lang="ru-RU"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95613050"/>
                  </a:ext>
                </a:extLst>
              </a:tr>
              <a:tr h="452846">
                <a:tc>
                  <a:txBody>
                    <a:bodyPr/>
                    <a:lstStyle/>
                    <a:p>
                      <a:r>
                        <a:rPr lang="ru-RU" sz="1600" b="1" dirty="0" smtClean="0">
                          <a:latin typeface="Times New Roman" panose="02020603050405020304" pitchFamily="18" charset="0"/>
                          <a:cs typeface="Times New Roman" panose="02020603050405020304" pitchFamily="18" charset="0"/>
                        </a:rPr>
                        <a:t>5</a:t>
                      </a:r>
                      <a:endParaRPr lang="ru-RU" sz="1600" b="1" dirty="0">
                        <a:latin typeface="Times New Roman" panose="02020603050405020304" pitchFamily="18" charset="0"/>
                        <a:cs typeface="Times New Roman" panose="02020603050405020304" pitchFamily="18" charset="0"/>
                      </a:endParaRPr>
                    </a:p>
                  </a:txBody>
                  <a:tcPr/>
                </a:tc>
                <a:tc>
                  <a:txBody>
                    <a:bodyPr/>
                    <a:lstStyle/>
                    <a:p>
                      <a:pPr marL="0" lvl="0" indent="0">
                        <a:lnSpc>
                          <a:spcPct val="115000"/>
                        </a:lnSpc>
                        <a:spcAft>
                          <a:spcPts val="1000"/>
                        </a:spcAft>
                        <a:buFont typeface="+mj-lt"/>
                        <a:buNone/>
                      </a:pP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В какое время года чаще всего подкармливают белок?</a:t>
                      </a:r>
                    </a:p>
                  </a:txBody>
                  <a:tcPr marL="68580" marR="68580" marT="0" marB="0"/>
                </a:tc>
                <a:tc>
                  <a:txBody>
                    <a:bodyPr/>
                    <a:lstStyle/>
                    <a:p>
                      <a:endParaRPr lang="ru-RU" sz="1600" b="1">
                        <a:latin typeface="Times New Roman" panose="02020603050405020304" pitchFamily="18" charset="0"/>
                        <a:cs typeface="Times New Roman" panose="02020603050405020304" pitchFamily="18" charset="0"/>
                      </a:endParaRPr>
                    </a:p>
                  </a:txBody>
                  <a:tcPr/>
                </a:tc>
                <a:tc>
                  <a:txBody>
                    <a:bodyPr/>
                    <a:lstStyle/>
                    <a:p>
                      <a:endParaRPr lang="ru-RU"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3186071"/>
                  </a:ext>
                </a:extLst>
              </a:tr>
              <a:tr h="452846">
                <a:tc>
                  <a:txBody>
                    <a:bodyPr/>
                    <a:lstStyle/>
                    <a:p>
                      <a:r>
                        <a:rPr lang="ru-RU" sz="1600" b="1" dirty="0" smtClean="0">
                          <a:latin typeface="Times New Roman" panose="02020603050405020304" pitchFamily="18" charset="0"/>
                          <a:cs typeface="Times New Roman" panose="02020603050405020304" pitchFamily="18" charset="0"/>
                        </a:rPr>
                        <a:t>6</a:t>
                      </a:r>
                      <a:endParaRPr lang="ru-RU" sz="1600" b="1" dirty="0">
                        <a:latin typeface="Times New Roman" panose="02020603050405020304" pitchFamily="18" charset="0"/>
                        <a:cs typeface="Times New Roman" panose="02020603050405020304" pitchFamily="18" charset="0"/>
                      </a:endParaRPr>
                    </a:p>
                  </a:txBody>
                  <a:tcPr/>
                </a:tc>
                <a:tc>
                  <a:txBody>
                    <a:bodyPr/>
                    <a:lstStyle/>
                    <a:p>
                      <a:pPr marL="0" lvl="0" indent="0">
                        <a:lnSpc>
                          <a:spcPct val="115000"/>
                        </a:lnSpc>
                        <a:spcAft>
                          <a:spcPts val="1000"/>
                        </a:spcAft>
                        <a:buFont typeface="+mj-lt"/>
                        <a:buNone/>
                      </a:pPr>
                      <a:r>
                        <a:rPr lang="ru-RU" sz="1600" b="1" dirty="0" smtClean="0">
                          <a:effectLst/>
                          <a:latin typeface="Times New Roman" panose="02020603050405020304" pitchFamily="18" charset="0"/>
                          <a:ea typeface="Calibri" panose="020F0502020204030204" pitchFamily="34" charset="0"/>
                          <a:cs typeface="Times New Roman" panose="02020603050405020304" pitchFamily="18" charset="0"/>
                        </a:rPr>
                        <a:t>Знаете </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ли Вы, почему нельзя кормить белок осенью?</a:t>
                      </a:r>
                    </a:p>
                  </a:txBody>
                  <a:tcPr marL="68580" marR="68580" marT="0" marB="0"/>
                </a:tc>
                <a:tc>
                  <a:txBody>
                    <a:bodyPr/>
                    <a:lstStyle/>
                    <a:p>
                      <a:endParaRPr lang="ru-RU" sz="1600" b="1">
                        <a:latin typeface="Times New Roman" panose="02020603050405020304" pitchFamily="18" charset="0"/>
                        <a:cs typeface="Times New Roman" panose="02020603050405020304" pitchFamily="18" charset="0"/>
                      </a:endParaRPr>
                    </a:p>
                  </a:txBody>
                  <a:tcPr/>
                </a:tc>
                <a:tc>
                  <a:txBody>
                    <a:bodyPr/>
                    <a:lstStyle/>
                    <a:p>
                      <a:endParaRPr lang="ru-RU"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724024124"/>
                  </a:ext>
                </a:extLst>
              </a:tr>
              <a:tr h="452846">
                <a:tc>
                  <a:txBody>
                    <a:bodyPr/>
                    <a:lstStyle/>
                    <a:p>
                      <a:r>
                        <a:rPr lang="ru-RU" sz="1600" b="1" dirty="0" smtClean="0">
                          <a:latin typeface="Times New Roman" panose="02020603050405020304" pitchFamily="18" charset="0"/>
                          <a:cs typeface="Times New Roman" panose="02020603050405020304" pitchFamily="18" charset="0"/>
                        </a:rPr>
                        <a:t>7</a:t>
                      </a:r>
                      <a:endParaRPr lang="ru-RU" sz="1600" b="1" dirty="0">
                        <a:latin typeface="Times New Roman" panose="02020603050405020304" pitchFamily="18" charset="0"/>
                        <a:cs typeface="Times New Roman" panose="02020603050405020304" pitchFamily="18" charset="0"/>
                      </a:endParaRPr>
                    </a:p>
                  </a:txBody>
                  <a:tcPr/>
                </a:tc>
                <a:tc>
                  <a:txBody>
                    <a:bodyPr/>
                    <a:lstStyle/>
                    <a:p>
                      <a:pPr marL="0" lvl="0" indent="0">
                        <a:lnSpc>
                          <a:spcPct val="115000"/>
                        </a:lnSpc>
                        <a:spcAft>
                          <a:spcPts val="1000"/>
                        </a:spcAft>
                        <a:buFont typeface="+mj-lt"/>
                        <a:buNone/>
                      </a:pP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Знаете ли Вы, что белок нельзя кормить миндалём?</a:t>
                      </a:r>
                    </a:p>
                  </a:txBody>
                  <a:tcPr marL="68580" marR="68580" marT="0" marB="0"/>
                </a:tc>
                <a:tc>
                  <a:txBody>
                    <a:bodyPr/>
                    <a:lstStyle/>
                    <a:p>
                      <a:endParaRPr lang="ru-RU" sz="1600" b="1">
                        <a:latin typeface="Times New Roman" panose="02020603050405020304" pitchFamily="18" charset="0"/>
                        <a:cs typeface="Times New Roman" panose="02020603050405020304" pitchFamily="18" charset="0"/>
                      </a:endParaRPr>
                    </a:p>
                  </a:txBody>
                  <a:tcPr/>
                </a:tc>
                <a:tc>
                  <a:txBody>
                    <a:bodyPr/>
                    <a:lstStyle/>
                    <a:p>
                      <a:endParaRPr lang="ru-RU"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88782404"/>
                  </a:ext>
                </a:extLst>
              </a:tr>
            </a:tbl>
          </a:graphicData>
        </a:graphic>
      </p:graphicFrame>
    </p:spTree>
    <p:extLst>
      <p:ext uri="{BB962C8B-B14F-4D97-AF65-F5344CB8AC3E}">
        <p14:creationId xmlns:p14="http://schemas.microsoft.com/office/powerpoint/2010/main" val="3784061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57438" y="369579"/>
            <a:ext cx="4815870" cy="752065"/>
          </a:xfrm>
          <a:prstGeom prst="rect">
            <a:avLst/>
          </a:prstGeom>
        </p:spPr>
        <p:txBody>
          <a:bodyPr wrap="none">
            <a:spAutoFit/>
          </a:bodyPr>
          <a:lstStyle/>
          <a:p>
            <a:pPr algn="just">
              <a:lnSpc>
                <a:spcPct val="150000"/>
              </a:lnSpc>
              <a:spcAft>
                <a:spcPts val="800"/>
              </a:spcAft>
            </a:pPr>
            <a:r>
              <a:rPr lang="en-GB" sz="32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The results of the research</a:t>
            </a:r>
            <a:endParaRPr lang="ru-RU" sz="3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159056085"/>
              </p:ext>
            </p:extLst>
          </p:nvPr>
        </p:nvGraphicFramePr>
        <p:xfrm>
          <a:off x="681639" y="1194038"/>
          <a:ext cx="4578338" cy="2571258"/>
        </p:xfrm>
        <a:graphic>
          <a:graphicData uri="http://schemas.openxmlformats.org/drawingml/2006/table">
            <a:tbl>
              <a:tblPr>
                <a:tableStyleId>{5C22544A-7EE6-4342-B048-85BDC9FD1C3A}</a:tableStyleId>
              </a:tblPr>
              <a:tblGrid>
                <a:gridCol w="2371802">
                  <a:extLst>
                    <a:ext uri="{9D8B030D-6E8A-4147-A177-3AD203B41FA5}">
                      <a16:colId xmlns:a16="http://schemas.microsoft.com/office/drawing/2014/main" val="898236821"/>
                    </a:ext>
                  </a:extLst>
                </a:gridCol>
                <a:gridCol w="933512">
                  <a:extLst>
                    <a:ext uri="{9D8B030D-6E8A-4147-A177-3AD203B41FA5}">
                      <a16:colId xmlns:a16="http://schemas.microsoft.com/office/drawing/2014/main" val="764701099"/>
                    </a:ext>
                  </a:extLst>
                </a:gridCol>
                <a:gridCol w="1273024">
                  <a:extLst>
                    <a:ext uri="{9D8B030D-6E8A-4147-A177-3AD203B41FA5}">
                      <a16:colId xmlns:a16="http://schemas.microsoft.com/office/drawing/2014/main" val="307046346"/>
                    </a:ext>
                  </a:extLst>
                </a:gridCol>
              </a:tblGrid>
              <a:tr h="162979">
                <a:tc>
                  <a:txBody>
                    <a:bodyPr/>
                    <a:lstStyle/>
                    <a:p>
                      <a:pPr marL="457200">
                        <a:lnSpc>
                          <a:spcPct val="107000"/>
                        </a:lnSpc>
                        <a:spcAft>
                          <a:spcPts val="800"/>
                        </a:spcAft>
                      </a:pPr>
                      <a:r>
                        <a:rPr lang="ru-RU" sz="1100" b="1" dirty="0">
                          <a:effectLst/>
                        </a:rPr>
                        <a:t>Всего 30 анкет</a:t>
                      </a:r>
                      <a:endParaRPr lang="ru-R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Да</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Нет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extLst>
                  <a:ext uri="{0D108BD9-81ED-4DB2-BD59-A6C34878D82A}">
                    <a16:rowId xmlns:a16="http://schemas.microsoft.com/office/drawing/2014/main" val="3708756666"/>
                  </a:ext>
                </a:extLst>
              </a:tr>
              <a:tr h="271224">
                <a:tc>
                  <a:txBody>
                    <a:bodyPr/>
                    <a:lstStyle/>
                    <a:p>
                      <a:pPr marL="0" lvl="0" indent="0">
                        <a:lnSpc>
                          <a:spcPct val="115000"/>
                        </a:lnSpc>
                        <a:spcAft>
                          <a:spcPts val="1000"/>
                        </a:spcAft>
                        <a:buFont typeface="+mj-lt"/>
                        <a:buNone/>
                      </a:pPr>
                      <a:r>
                        <a:rPr lang="ru-RU" sz="1100" dirty="0" smtClean="0">
                          <a:effectLst/>
                        </a:rPr>
                        <a:t>1. Видели </a:t>
                      </a:r>
                      <a:r>
                        <a:rPr lang="ru-RU" sz="1100" dirty="0">
                          <a:effectLst/>
                        </a:rPr>
                        <a:t>ли Вы белок около школы?    </a:t>
                      </a:r>
                      <a:r>
                        <a:rPr lang="ru-RU" sz="1100" dirty="0" smtClean="0">
                          <a:effectLst/>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dirty="0">
                          <a:effectLst/>
                        </a:rPr>
                        <a:t>13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extLst>
                  <a:ext uri="{0D108BD9-81ED-4DB2-BD59-A6C34878D82A}">
                    <a16:rowId xmlns:a16="http://schemas.microsoft.com/office/drawing/2014/main" val="940233851"/>
                  </a:ext>
                </a:extLst>
              </a:tr>
              <a:tr h="350302">
                <a:tc>
                  <a:txBody>
                    <a:bodyPr/>
                    <a:lstStyle/>
                    <a:p>
                      <a:pPr marL="0" lvl="0" indent="0">
                        <a:lnSpc>
                          <a:spcPct val="115000"/>
                        </a:lnSpc>
                        <a:spcAft>
                          <a:spcPts val="1000"/>
                        </a:spcAft>
                        <a:buFont typeface="+mj-lt"/>
                        <a:buNone/>
                      </a:pPr>
                      <a:r>
                        <a:rPr lang="ru-RU" sz="1100" dirty="0" smtClean="0">
                          <a:effectLst/>
                        </a:rPr>
                        <a:t>2.</a:t>
                      </a:r>
                      <a:r>
                        <a:rPr lang="ru-RU" sz="1100" baseline="0" dirty="0" smtClean="0">
                          <a:effectLst/>
                        </a:rPr>
                        <a:t> </a:t>
                      </a:r>
                      <a:r>
                        <a:rPr lang="ru-RU" sz="1100" dirty="0" smtClean="0">
                          <a:effectLst/>
                        </a:rPr>
                        <a:t>Чаще </a:t>
                      </a:r>
                      <a:r>
                        <a:rPr lang="ru-RU" sz="1100" dirty="0">
                          <a:effectLst/>
                        </a:rPr>
                        <a:t>всего белки встречаются в парках весной</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extLst>
                  <a:ext uri="{0D108BD9-81ED-4DB2-BD59-A6C34878D82A}">
                    <a16:rowId xmlns:a16="http://schemas.microsoft.com/office/drawing/2014/main" val="3220740115"/>
                  </a:ext>
                </a:extLst>
              </a:tr>
              <a:tr h="350302">
                <a:tc>
                  <a:txBody>
                    <a:bodyPr/>
                    <a:lstStyle/>
                    <a:p>
                      <a:pPr marL="0" lvl="0" indent="0">
                        <a:lnSpc>
                          <a:spcPct val="115000"/>
                        </a:lnSpc>
                        <a:spcAft>
                          <a:spcPts val="1000"/>
                        </a:spcAft>
                        <a:buFont typeface="+mj-lt"/>
                        <a:buNone/>
                      </a:pPr>
                      <a:r>
                        <a:rPr lang="ru-RU" sz="1100" dirty="0" smtClean="0">
                          <a:effectLst/>
                        </a:rPr>
                        <a:t>3. Увеличилось </a:t>
                      </a:r>
                      <a:r>
                        <a:rPr lang="ru-RU" sz="1100" dirty="0">
                          <a:effectLst/>
                        </a:rPr>
                        <a:t>ли количество белок в последнее время?</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21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extLst>
                  <a:ext uri="{0D108BD9-81ED-4DB2-BD59-A6C34878D82A}">
                    <a16:rowId xmlns:a16="http://schemas.microsoft.com/office/drawing/2014/main" val="845514005"/>
                  </a:ext>
                </a:extLst>
              </a:tr>
              <a:tr h="175151">
                <a:tc>
                  <a:txBody>
                    <a:bodyPr/>
                    <a:lstStyle/>
                    <a:p>
                      <a:pPr marL="0" lvl="0" indent="0">
                        <a:lnSpc>
                          <a:spcPct val="115000"/>
                        </a:lnSpc>
                        <a:spcAft>
                          <a:spcPts val="1000"/>
                        </a:spcAft>
                        <a:buFont typeface="+mj-lt"/>
                        <a:buNone/>
                      </a:pPr>
                      <a:r>
                        <a:rPr lang="ru-RU" sz="1100" dirty="0" smtClean="0">
                          <a:effectLst/>
                        </a:rPr>
                        <a:t>4. Кормили </a:t>
                      </a:r>
                      <a:r>
                        <a:rPr lang="ru-RU" sz="1100" dirty="0">
                          <a:effectLst/>
                        </a:rPr>
                        <a:t>ли Вы белок?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16 (орехи)</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dirty="0">
                          <a:effectLst/>
                        </a:rPr>
                        <a:t>14</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extLst>
                  <a:ext uri="{0D108BD9-81ED-4DB2-BD59-A6C34878D82A}">
                    <a16:rowId xmlns:a16="http://schemas.microsoft.com/office/drawing/2014/main" val="4284514300"/>
                  </a:ext>
                </a:extLst>
              </a:tr>
              <a:tr h="350302">
                <a:tc>
                  <a:txBody>
                    <a:bodyPr/>
                    <a:lstStyle/>
                    <a:p>
                      <a:pPr marL="0" lvl="0" indent="0">
                        <a:lnSpc>
                          <a:spcPct val="115000"/>
                        </a:lnSpc>
                        <a:spcAft>
                          <a:spcPts val="1000"/>
                        </a:spcAft>
                        <a:buFont typeface="+mj-lt"/>
                        <a:buNone/>
                      </a:pPr>
                      <a:r>
                        <a:rPr lang="ru-RU" sz="1100" dirty="0" smtClean="0">
                          <a:effectLst/>
                        </a:rPr>
                        <a:t>5. В </a:t>
                      </a:r>
                      <a:r>
                        <a:rPr lang="ru-RU" sz="1100" dirty="0">
                          <a:effectLst/>
                        </a:rPr>
                        <a:t>какое время года чаще всего подкармливают белок?</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gridSpan="2">
                  <a:txBody>
                    <a:bodyPr/>
                    <a:lstStyle/>
                    <a:p>
                      <a:pPr algn="ctr">
                        <a:lnSpc>
                          <a:spcPct val="107000"/>
                        </a:lnSpc>
                        <a:spcAft>
                          <a:spcPts val="800"/>
                        </a:spcAft>
                      </a:pPr>
                      <a:r>
                        <a:rPr lang="ru-RU" sz="1100" dirty="0" smtClean="0">
                          <a:effectLst/>
                        </a:rPr>
                        <a:t>Осень </a:t>
                      </a:r>
                      <a:r>
                        <a:rPr lang="ru-RU" sz="1100" dirty="0">
                          <a:effectLst/>
                        </a:rPr>
                        <a:t>11  Зима 8  Весна 7 Лето 4</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hMerge="1">
                  <a:txBody>
                    <a:bodyPr/>
                    <a:lstStyle/>
                    <a:p>
                      <a:endParaRPr lang="ru-RU"/>
                    </a:p>
                  </a:txBody>
                  <a:tcPr/>
                </a:tc>
                <a:extLst>
                  <a:ext uri="{0D108BD9-81ED-4DB2-BD59-A6C34878D82A}">
                    <a16:rowId xmlns:a16="http://schemas.microsoft.com/office/drawing/2014/main" val="1164906521"/>
                  </a:ext>
                </a:extLst>
              </a:tr>
              <a:tr h="350302">
                <a:tc>
                  <a:txBody>
                    <a:bodyPr/>
                    <a:lstStyle/>
                    <a:p>
                      <a:pPr marL="0" lvl="0" indent="0">
                        <a:lnSpc>
                          <a:spcPct val="115000"/>
                        </a:lnSpc>
                        <a:spcAft>
                          <a:spcPts val="1000"/>
                        </a:spcAft>
                        <a:buFont typeface="+mj-lt"/>
                        <a:buNone/>
                      </a:pPr>
                      <a:r>
                        <a:rPr lang="ru-RU" sz="1100" dirty="0" smtClean="0">
                          <a:effectLst/>
                        </a:rPr>
                        <a:t>6. Знаете </a:t>
                      </a:r>
                      <a:r>
                        <a:rPr lang="ru-RU" sz="1100" dirty="0">
                          <a:effectLst/>
                        </a:rPr>
                        <a:t>ли Вы, почему нельзя кормить белок осенью?</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extLst>
                  <a:ext uri="{0D108BD9-81ED-4DB2-BD59-A6C34878D82A}">
                    <a16:rowId xmlns:a16="http://schemas.microsoft.com/office/drawing/2014/main" val="1767948469"/>
                  </a:ext>
                </a:extLst>
              </a:tr>
              <a:tr h="350302">
                <a:tc>
                  <a:txBody>
                    <a:bodyPr/>
                    <a:lstStyle/>
                    <a:p>
                      <a:pPr marL="0" lvl="0" indent="0">
                        <a:lnSpc>
                          <a:spcPct val="115000"/>
                        </a:lnSpc>
                        <a:spcAft>
                          <a:spcPts val="1000"/>
                        </a:spcAft>
                        <a:buFont typeface="+mj-lt"/>
                        <a:buNone/>
                      </a:pPr>
                      <a:r>
                        <a:rPr lang="ru-RU" sz="1100" dirty="0" smtClean="0">
                          <a:effectLst/>
                        </a:rPr>
                        <a:t>7. Знаете </a:t>
                      </a:r>
                      <a:r>
                        <a:rPr lang="ru-RU" sz="1100" dirty="0">
                          <a:effectLst/>
                        </a:rPr>
                        <a:t>ли Вы, что белок нельзя кормить миндалём?</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a:effectLst/>
                        </a:rPr>
                        <a:t>12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tc>
                  <a:txBody>
                    <a:bodyPr/>
                    <a:lstStyle/>
                    <a:p>
                      <a:pPr algn="ctr">
                        <a:lnSpc>
                          <a:spcPct val="107000"/>
                        </a:lnSpc>
                        <a:spcAft>
                          <a:spcPts val="800"/>
                        </a:spcAft>
                      </a:pPr>
                      <a:r>
                        <a:rPr lang="ru-RU" sz="1100" dirty="0">
                          <a:effectLst/>
                        </a:rPr>
                        <a:t>18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406" marR="63406" marT="0" marB="0"/>
                </a:tc>
                <a:extLst>
                  <a:ext uri="{0D108BD9-81ED-4DB2-BD59-A6C34878D82A}">
                    <a16:rowId xmlns:a16="http://schemas.microsoft.com/office/drawing/2014/main" val="1265266370"/>
                  </a:ext>
                </a:extLst>
              </a:tr>
            </a:tbl>
          </a:graphicData>
        </a:graphic>
      </p:graphicFrame>
      <p:pic>
        <p:nvPicPr>
          <p:cNvPr id="4" name="Рисунок 3"/>
          <p:cNvPicPr/>
          <p:nvPr/>
        </p:nvPicPr>
        <p:blipFill>
          <a:blip r:embed="rId2" cstate="email">
            <a:extLst>
              <a:ext uri="{28A0092B-C50C-407E-A947-70E740481C1C}">
                <a14:useLocalDpi xmlns:a14="http://schemas.microsoft.com/office/drawing/2010/main"/>
              </a:ext>
            </a:extLst>
          </a:blip>
          <a:srcRect/>
          <a:stretch>
            <a:fillRect/>
          </a:stretch>
        </p:blipFill>
        <p:spPr bwMode="auto">
          <a:xfrm>
            <a:off x="681639" y="3771698"/>
            <a:ext cx="4578338" cy="2454908"/>
          </a:xfrm>
          <a:prstGeom prst="rect">
            <a:avLst/>
          </a:prstGeom>
          <a:noFill/>
        </p:spPr>
      </p:pic>
      <p:pic>
        <p:nvPicPr>
          <p:cNvPr id="5" name="Рисунок 4"/>
          <p:cNvPicPr/>
          <p:nvPr/>
        </p:nvPicPr>
        <p:blipFill>
          <a:blip r:embed="rId3" cstate="email">
            <a:extLst>
              <a:ext uri="{28A0092B-C50C-407E-A947-70E740481C1C}">
                <a14:useLocalDpi xmlns:a14="http://schemas.microsoft.com/office/drawing/2010/main"/>
              </a:ext>
            </a:extLst>
          </a:blip>
          <a:srcRect/>
          <a:stretch>
            <a:fillRect/>
          </a:stretch>
        </p:blipFill>
        <p:spPr bwMode="auto">
          <a:xfrm>
            <a:off x="5597979" y="1268269"/>
            <a:ext cx="5890260" cy="2296795"/>
          </a:xfrm>
          <a:prstGeom prst="rect">
            <a:avLst/>
          </a:prstGeom>
          <a:noFill/>
        </p:spPr>
      </p:pic>
      <p:pic>
        <p:nvPicPr>
          <p:cNvPr id="6" name="Рисунок 5"/>
          <p:cNvPicPr/>
          <p:nvPr/>
        </p:nvPicPr>
        <p:blipFill>
          <a:blip r:embed="rId4" cstate="email">
            <a:extLst>
              <a:ext uri="{28A0092B-C50C-407E-A947-70E740481C1C}">
                <a14:useLocalDpi xmlns:a14="http://schemas.microsoft.com/office/drawing/2010/main"/>
              </a:ext>
            </a:extLst>
          </a:blip>
          <a:srcRect/>
          <a:stretch>
            <a:fillRect/>
          </a:stretch>
        </p:blipFill>
        <p:spPr bwMode="auto">
          <a:xfrm>
            <a:off x="5597979" y="3709851"/>
            <a:ext cx="5890260" cy="2516755"/>
          </a:xfrm>
          <a:prstGeom prst="rect">
            <a:avLst/>
          </a:prstGeom>
          <a:noFill/>
        </p:spPr>
      </p:pic>
    </p:spTree>
    <p:extLst>
      <p:ext uri="{BB962C8B-B14F-4D97-AF65-F5344CB8AC3E}">
        <p14:creationId xmlns:p14="http://schemas.microsoft.com/office/powerpoint/2010/main" val="269981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000" b="1" dirty="0">
                <a:solidFill>
                  <a:srgbClr val="002060"/>
                </a:solidFill>
                <a:latin typeface="Times New Roman" panose="02020603050405020304" pitchFamily="18" charset="0"/>
                <a:cs typeface="Times New Roman" panose="02020603050405020304" pitchFamily="18" charset="0"/>
              </a:rPr>
              <a:t>Poster</a:t>
            </a:r>
            <a:r>
              <a:rPr lang="ru-RU" sz="4000" dirty="0">
                <a:solidFill>
                  <a:srgbClr val="002060"/>
                </a:solidFill>
                <a:latin typeface="Times New Roman" panose="02020603050405020304" pitchFamily="18" charset="0"/>
                <a:cs typeface="Times New Roman" panose="02020603050405020304" pitchFamily="18" charset="0"/>
              </a:rPr>
              <a:t/>
            </a:r>
            <a:br>
              <a:rPr lang="ru-RU" sz="4000" dirty="0">
                <a:solidFill>
                  <a:srgbClr val="002060"/>
                </a:solidFill>
                <a:latin typeface="Times New Roman" panose="02020603050405020304" pitchFamily="18" charset="0"/>
                <a:cs typeface="Times New Roman" panose="02020603050405020304" pitchFamily="18" charset="0"/>
              </a:rPr>
            </a:br>
            <a:endParaRPr lang="ru-RU" sz="4000" dirty="0">
              <a:solidFill>
                <a:srgbClr val="00206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194788" y="1777014"/>
            <a:ext cx="5458081" cy="4093561"/>
          </a:xfrm>
          <a:prstGeom prst="rect">
            <a:avLst/>
          </a:prstGeom>
        </p:spPr>
      </p:pic>
      <p:pic>
        <p:nvPicPr>
          <p:cNvPr id="9" name="Объект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9211" y="1777014"/>
            <a:ext cx="5458081" cy="4093561"/>
          </a:xfrm>
          <a:prstGeom prst="rect">
            <a:avLst/>
          </a:prstGeom>
        </p:spPr>
      </p:pic>
    </p:spTree>
    <p:extLst>
      <p:ext uri="{BB962C8B-B14F-4D97-AF65-F5344CB8AC3E}">
        <p14:creationId xmlns:p14="http://schemas.microsoft.com/office/powerpoint/2010/main" val="8970356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000" b="1" dirty="0">
                <a:solidFill>
                  <a:srgbClr val="002060"/>
                </a:solidFill>
                <a:latin typeface="Times New Roman" panose="02020603050405020304" pitchFamily="18" charset="0"/>
                <a:cs typeface="Times New Roman" panose="02020603050405020304" pitchFamily="18" charset="0"/>
              </a:rPr>
              <a:t>Poster</a:t>
            </a:r>
            <a:r>
              <a:rPr lang="ru-RU" sz="4000" dirty="0">
                <a:solidFill>
                  <a:srgbClr val="002060"/>
                </a:solidFill>
                <a:latin typeface="Times New Roman" panose="02020603050405020304" pitchFamily="18" charset="0"/>
                <a:cs typeface="Times New Roman" panose="02020603050405020304" pitchFamily="18" charset="0"/>
              </a:rPr>
              <a:t/>
            </a:r>
            <a:br>
              <a:rPr lang="ru-RU" sz="4000" dirty="0">
                <a:solidFill>
                  <a:srgbClr val="002060"/>
                </a:solidFill>
                <a:latin typeface="Times New Roman" panose="02020603050405020304" pitchFamily="18" charset="0"/>
                <a:cs typeface="Times New Roman" panose="02020603050405020304" pitchFamily="18" charset="0"/>
              </a:rPr>
            </a:br>
            <a:endParaRPr lang="ru-RU" sz="4000" dirty="0">
              <a:solidFill>
                <a:srgbClr val="002060"/>
              </a:solidFill>
              <a:latin typeface="Times New Roman" panose="02020603050405020304" pitchFamily="18" charset="0"/>
              <a:cs typeface="Times New Roman" panose="02020603050405020304" pitchFamily="18" charset="0"/>
            </a:endParaRPr>
          </a:p>
        </p:txBody>
      </p:sp>
      <p:pic>
        <p:nvPicPr>
          <p:cNvPr id="13" name="Объект 7"/>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718579" y="1837509"/>
            <a:ext cx="5377421" cy="4033066"/>
          </a:xfrm>
        </p:spPr>
      </p:pic>
      <p:pic>
        <p:nvPicPr>
          <p:cNvPr id="15" name="Объект 14"/>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334125" y="1837510"/>
            <a:ext cx="5377421" cy="4033066"/>
          </a:xfrm>
        </p:spPr>
      </p:pic>
    </p:spTree>
    <p:extLst>
      <p:ext uri="{BB962C8B-B14F-4D97-AF65-F5344CB8AC3E}">
        <p14:creationId xmlns:p14="http://schemas.microsoft.com/office/powerpoint/2010/main" val="26617841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8661" y="1402079"/>
            <a:ext cx="9511935" cy="322217"/>
          </a:xfrm>
        </p:spPr>
        <p:txBody>
          <a:bodyPr>
            <a:noAutofit/>
          </a:bodyPr>
          <a:lstStyle/>
          <a:p>
            <a:r>
              <a:rPr lang="en-GB" sz="3600" b="1" dirty="0">
                <a:solidFill>
                  <a:srgbClr val="002060"/>
                </a:solidFill>
                <a:latin typeface="Times New Roman" panose="02020603050405020304" pitchFamily="18" charset="0"/>
                <a:cs typeface="Times New Roman" panose="02020603050405020304" pitchFamily="18" charset="0"/>
              </a:rPr>
              <a:t>Presentation</a:t>
            </a:r>
            <a:r>
              <a:rPr lang="ru-RU" sz="3600" dirty="0">
                <a:solidFill>
                  <a:srgbClr val="002060"/>
                </a:solidFill>
                <a:latin typeface="Times New Roman" panose="02020603050405020304" pitchFamily="18" charset="0"/>
                <a:cs typeface="Times New Roman" panose="02020603050405020304" pitchFamily="18" charset="0"/>
              </a:rPr>
              <a:t/>
            </a:r>
            <a:br>
              <a:rPr lang="ru-RU" sz="3600" dirty="0">
                <a:solidFill>
                  <a:srgbClr val="002060"/>
                </a:solidFill>
                <a:latin typeface="Times New Roman" panose="02020603050405020304" pitchFamily="18" charset="0"/>
                <a:cs typeface="Times New Roman" panose="02020603050405020304" pitchFamily="18" charset="0"/>
              </a:rPr>
            </a:br>
            <a:endParaRPr lang="ru-RU" sz="3600" dirty="0">
              <a:solidFill>
                <a:srgbClr val="002060"/>
              </a:solidFill>
              <a:latin typeface="Times New Roman" panose="02020603050405020304" pitchFamily="18" charset="0"/>
              <a:cs typeface="Times New Roman" panose="02020603050405020304" pitchFamily="18" charset="0"/>
            </a:endParaRPr>
          </a:p>
        </p:txBody>
      </p:sp>
      <p:pic>
        <p:nvPicPr>
          <p:cNvPr id="8" name="Объект 7"/>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rot="10800000">
            <a:off x="1291976" y="2420983"/>
            <a:ext cx="2957161" cy="3942883"/>
          </a:xfrm>
        </p:spPr>
      </p:pic>
      <p:pic>
        <p:nvPicPr>
          <p:cNvPr id="11" name="Объект 10"/>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4429380" y="2420983"/>
            <a:ext cx="2957161" cy="3942883"/>
          </a:xfrm>
        </p:spPr>
      </p:pic>
      <p:pic>
        <p:nvPicPr>
          <p:cNvPr id="12" name="Рисунок 11" descr="E:\Белки\1645705607115.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7804991" y="487435"/>
            <a:ext cx="3908038" cy="2945402"/>
          </a:xfrm>
          <a:prstGeom prst="rect">
            <a:avLst/>
          </a:prstGeom>
          <a:noFill/>
          <a:ln>
            <a:noFill/>
          </a:ln>
        </p:spPr>
      </p:pic>
      <p:pic>
        <p:nvPicPr>
          <p:cNvPr id="14" name="Рисунок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0572" y="487436"/>
            <a:ext cx="2590011" cy="1942508"/>
          </a:xfrm>
          <a:prstGeom prst="rect">
            <a:avLst/>
          </a:prstGeom>
        </p:spPr>
      </p:pic>
      <p:pic>
        <p:nvPicPr>
          <p:cNvPr id="15" name="Рисунок 1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804990" y="3432837"/>
            <a:ext cx="3908038" cy="2931029"/>
          </a:xfrm>
          <a:prstGeom prst="rect">
            <a:avLst/>
          </a:prstGeom>
        </p:spPr>
      </p:pic>
    </p:spTree>
    <p:extLst>
      <p:ext uri="{BB962C8B-B14F-4D97-AF65-F5344CB8AC3E}">
        <p14:creationId xmlns:p14="http://schemas.microsoft.com/office/powerpoint/2010/main" val="21407502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Organic">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docProps/app.xml><?xml version="1.0" encoding="utf-8"?>
<Properties xmlns="http://schemas.openxmlformats.org/officeDocument/2006/extended-properties" xmlns:vt="http://schemas.openxmlformats.org/officeDocument/2006/docPropsVTypes">
  <Template>Organic</Template>
  <TotalTime>198</TotalTime>
  <Words>456</Words>
  <Application>Microsoft Office PowerPoint</Application>
  <PresentationFormat>Широкоэкранный</PresentationFormat>
  <Paragraphs>83</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Calibri</vt:lpstr>
      <vt:lpstr>Garamond</vt:lpstr>
      <vt:lpstr>Times New Roman</vt:lpstr>
      <vt:lpstr>Натуральные материалы</vt:lpstr>
      <vt:lpstr>"Let’s keep our squirrels safe"</vt:lpstr>
      <vt:lpstr>Презентация PowerPoint</vt:lpstr>
      <vt:lpstr>Questions to research </vt:lpstr>
      <vt:lpstr>THEORETICAL PART OF THE PROJECT</vt:lpstr>
      <vt:lpstr>TOPIC RELATED PROJECT ACTIVITIES Survey </vt:lpstr>
      <vt:lpstr>Презентация PowerPoint</vt:lpstr>
      <vt:lpstr>Poster </vt:lpstr>
      <vt:lpstr>Poster </vt:lpstr>
      <vt:lpstr>Presentation </vt:lpstr>
      <vt:lpstr>Drawings and colouring   </vt:lpstr>
      <vt:lpstr>Презентация PowerPoint</vt:lpstr>
      <vt:lpstr>Letter to the head of the district administration </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keep our squirrels safe"</dc:title>
  <dc:creator>Пользователь</dc:creator>
  <cp:lastModifiedBy>Пользователь</cp:lastModifiedBy>
  <cp:revision>90</cp:revision>
  <dcterms:created xsi:type="dcterms:W3CDTF">2022-03-24T06:11:46Z</dcterms:created>
  <dcterms:modified xsi:type="dcterms:W3CDTF">2022-11-06T17:44:46Z</dcterms:modified>
</cp:coreProperties>
</file>