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5D86927-6547-4E6F-BF72-2C2815BDE0EA}" v="486" dt="2022-10-23T08:36:01.243"/>
    <p1510:client id="{06F697B0-37A3-4D09-B02E-FD36472C06F8}" v="49" dt="2022-10-23T05:59:56.858"/>
    <p1510:client id="{5B0C39E4-BDC9-4487-A97D-489C40E98135}" v="18" dt="2022-10-23T10:13:02.009"/>
    <p1510:client id="{7C710429-D251-43BE-B261-710FCD7885E4}" v="404" dt="2022-10-22T20:14:18.527"/>
    <p1510:client id="{7E654985-8B45-4CA1-9FDF-63D48F8D7E22}" v="80" dt="2022-10-22T18:17:01.735"/>
    <p1510:client id="{B03B20AC-381F-45E6-9D96-66D8B6DB09C7}" v="800" dt="2022-10-23T09:57:19.724"/>
    <p1510:client id="{B24ED716-4CB3-45AF-9EC7-E367195CCACC}" v="309" dt="2022-10-23T05:47:20.50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9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71704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04195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84806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58955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36834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35544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11/6/2022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3783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3634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108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8258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9600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11/6/2022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73246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67" r:id="rId3"/>
    <p:sldLayoutId id="2147483768" r:id="rId4"/>
    <p:sldLayoutId id="2147483769" r:id="rId5"/>
    <p:sldLayoutId id="2147483770" r:id="rId6"/>
    <p:sldLayoutId id="2147483771" r:id="rId7"/>
    <p:sldLayoutId id="2147483772" r:id="rId8"/>
    <p:sldLayoutId id="2147483773" r:id="rId9"/>
    <p:sldLayoutId id="2147483774" r:id="rId10"/>
    <p:sldLayoutId id="214748377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10" Type="http://schemas.openxmlformats.org/officeDocument/2006/relationships/image" Target="../media/image28.jpeg"/><Relationship Id="rId4" Type="http://schemas.openxmlformats.org/officeDocument/2006/relationships/image" Target="../media/image22.jpeg"/><Relationship Id="rId9" Type="http://schemas.openxmlformats.org/officeDocument/2006/relationships/image" Target="../media/image27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13" Type="http://schemas.openxmlformats.org/officeDocument/2006/relationships/image" Target="../media/image45.jpeg"/><Relationship Id="rId3" Type="http://schemas.openxmlformats.org/officeDocument/2006/relationships/image" Target="../media/image35.jpeg"/><Relationship Id="rId7" Type="http://schemas.openxmlformats.org/officeDocument/2006/relationships/image" Target="../media/image39.jpeg"/><Relationship Id="rId12" Type="http://schemas.openxmlformats.org/officeDocument/2006/relationships/image" Target="../media/image4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11" Type="http://schemas.openxmlformats.org/officeDocument/2006/relationships/image" Target="../media/image43.jpeg"/><Relationship Id="rId5" Type="http://schemas.openxmlformats.org/officeDocument/2006/relationships/image" Target="../media/image37.jpeg"/><Relationship Id="rId10" Type="http://schemas.openxmlformats.org/officeDocument/2006/relationships/image" Target="../media/image42.jpeg"/><Relationship Id="rId4" Type="http://schemas.openxmlformats.org/officeDocument/2006/relationships/image" Target="../media/image36.jpeg"/><Relationship Id="rId9" Type="http://schemas.openxmlformats.org/officeDocument/2006/relationships/image" Target="../media/image41.jpeg"/><Relationship Id="rId14" Type="http://schemas.openxmlformats.org/officeDocument/2006/relationships/image" Target="../media/image46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3" Type="http://schemas.openxmlformats.org/officeDocument/2006/relationships/image" Target="../media/image47.jpeg"/><Relationship Id="rId7" Type="http://schemas.openxmlformats.org/officeDocument/2006/relationships/image" Target="../media/image5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jpeg"/><Relationship Id="rId5" Type="http://schemas.openxmlformats.org/officeDocument/2006/relationships/image" Target="../media/image49.gif"/><Relationship Id="rId4" Type="http://schemas.openxmlformats.org/officeDocument/2006/relationships/image" Target="../media/image48.jpeg"/><Relationship Id="rId9" Type="http://schemas.openxmlformats.org/officeDocument/2006/relationships/image" Target="../media/image5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2" descr="Изображение выглядит как текст, векторная графика, казино, комната&#10;&#10;Автоматически созданное описание">
            <a:extLst>
              <a:ext uri="{FF2B5EF4-FFF2-40B4-BE49-F238E27FC236}">
                <a16:creationId xmlns="" xmlns:a16="http://schemas.microsoft.com/office/drawing/2014/main" id="{EDCA7D60-80FD-449F-AA1A-81988B2594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929" y="-1447"/>
            <a:ext cx="12195857" cy="686089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82167" y="526093"/>
            <a:ext cx="7868701" cy="1050812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z="3600" b="1" dirty="0">
                <a:solidFill>
                  <a:srgbClr val="002060"/>
                </a:solidFill>
                <a:latin typeface="Times New Roman"/>
                <a:cs typeface="Calibri Light"/>
              </a:rPr>
              <a:t>Стихи для детей</a:t>
            </a:r>
            <a:r>
              <a:rPr lang="ru-RU" sz="3600" b="1" dirty="0">
                <a:latin typeface="Times New Roman"/>
                <a:cs typeface="Calibri Light"/>
              </a:rPr>
              <a:t/>
            </a:r>
            <a:br>
              <a:rPr lang="ru-RU" sz="3600" b="1" dirty="0">
                <a:latin typeface="Times New Roman"/>
                <a:cs typeface="Calibri Light"/>
              </a:rPr>
            </a:br>
            <a:r>
              <a:rPr lang="ru-RU" sz="3600" b="1" dirty="0">
                <a:solidFill>
                  <a:srgbClr val="002060"/>
                </a:solidFill>
                <a:latin typeface="Times New Roman"/>
                <a:cs typeface="Calibri Light"/>
              </a:rPr>
              <a:t>поэт Корней Иванович Чуковский 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3728" y="6237800"/>
            <a:ext cx="2918445" cy="620946"/>
          </a:xfrm>
        </p:spPr>
        <p:txBody>
          <a:bodyPr vert="horz" lIns="91440" tIns="45720" rIns="91440" bIns="45720" rtlCol="0" anchor="t">
            <a:noAutofit/>
          </a:bodyPr>
          <a:lstStyle/>
          <a:p>
            <a:pPr>
              <a:lnSpc>
                <a:spcPct val="50000"/>
              </a:lnSpc>
            </a:pPr>
            <a:r>
              <a:rPr lang="ru-RU" sz="1100" b="1" dirty="0">
                <a:latin typeface="Times New Roman"/>
                <a:cs typeface="Calibri"/>
              </a:rPr>
              <a:t>МАДОУ - детский сад №233</a:t>
            </a:r>
            <a:endParaRPr lang="ru-RU" sz="1100">
              <a:cs typeface="Calibri" panose="020F0502020204030204"/>
            </a:endParaRPr>
          </a:p>
          <a:p>
            <a:pPr>
              <a:lnSpc>
                <a:spcPct val="50000"/>
              </a:lnSpc>
            </a:pPr>
            <a:r>
              <a:rPr lang="ru-RU" sz="1100" b="1" dirty="0">
                <a:latin typeface="Times New Roman"/>
                <a:cs typeface="Calibri"/>
              </a:rPr>
              <a:t>подготовительная группа №8 "Совята"</a:t>
            </a:r>
          </a:p>
          <a:p>
            <a:pPr>
              <a:lnSpc>
                <a:spcPct val="50000"/>
              </a:lnSpc>
            </a:pPr>
            <a:r>
              <a:rPr lang="ru-RU" sz="1100" b="1" dirty="0">
                <a:latin typeface="Times New Roman"/>
                <a:cs typeface="Calibri"/>
              </a:rPr>
              <a:t>Воспитатель: </a:t>
            </a:r>
            <a:r>
              <a:rPr lang="ru-RU" sz="1100" b="1" dirty="0" err="1">
                <a:latin typeface="Times New Roman"/>
                <a:cs typeface="Calibri"/>
              </a:rPr>
              <a:t>Мифтаева</a:t>
            </a:r>
            <a:r>
              <a:rPr lang="ru-RU" sz="1100" b="1" dirty="0">
                <a:latin typeface="Times New Roman"/>
                <a:cs typeface="Calibri"/>
              </a:rPr>
              <a:t> Н.А.</a:t>
            </a:r>
          </a:p>
        </p:txBody>
      </p:sp>
      <p:pic>
        <p:nvPicPr>
          <p:cNvPr id="6" name="Рисунок 6" descr="Изображение выглядит как текст, человек, стена, мужчина&#10;&#10;Автоматически созданное описание">
            <a:extLst>
              <a:ext uri="{FF2B5EF4-FFF2-40B4-BE49-F238E27FC236}">
                <a16:creationId xmlns="" xmlns:a16="http://schemas.microsoft.com/office/drawing/2014/main" id="{A07472CC-8176-D6E3-4D73-22813C030F6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49159" y="233717"/>
            <a:ext cx="2743200" cy="33039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7" name="Заголовок 1">
            <a:extLst>
              <a:ext uri="{FF2B5EF4-FFF2-40B4-BE49-F238E27FC236}">
                <a16:creationId xmlns="" xmlns:a16="http://schemas.microsoft.com/office/drawing/2014/main" id="{6D41197D-4DD5-EB28-3354-F3DDF95463C7}"/>
              </a:ext>
            </a:extLst>
          </p:cNvPr>
          <p:cNvSpPr txBox="1">
            <a:spLocks/>
          </p:cNvSpPr>
          <p:nvPr/>
        </p:nvSpPr>
        <p:spPr>
          <a:xfrm>
            <a:off x="9093842" y="3589700"/>
            <a:ext cx="2536785" cy="39096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>
                <a:solidFill>
                  <a:schemeClr val="accent6">
                    <a:lumMod val="75000"/>
                  </a:schemeClr>
                </a:solidFill>
                <a:latin typeface="Times New Roman"/>
                <a:cs typeface="Calibri Light"/>
              </a:rPr>
              <a:t>(140 лет)</a:t>
            </a:r>
            <a:endParaRPr lang="ru-RU" sz="2800" b="1" dirty="0">
              <a:solidFill>
                <a:schemeClr val="accent6">
                  <a:lumMod val="75000"/>
                </a:schemeClr>
              </a:solidFill>
              <a:latin typeface="Times New Roman"/>
              <a:cs typeface="Times New Roman"/>
            </a:endParaRPr>
          </a:p>
        </p:txBody>
      </p:sp>
      <p:pic>
        <p:nvPicPr>
          <p:cNvPr id="4" name="Рисунок 6" descr="Изображение выглядит как текст, книга&#10;&#10;Автоматически созданное описание">
            <a:extLst>
              <a:ext uri="{FF2B5EF4-FFF2-40B4-BE49-F238E27FC236}">
                <a16:creationId xmlns="" xmlns:a16="http://schemas.microsoft.com/office/drawing/2014/main" id="{CB5155EE-BB62-8B05-71F8-386D5AD1916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440000">
            <a:off x="7607877" y="1693718"/>
            <a:ext cx="1288976" cy="17907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7">
            <a:extLst>
              <a:ext uri="{FF2B5EF4-FFF2-40B4-BE49-F238E27FC236}">
                <a16:creationId xmlns="" xmlns:a16="http://schemas.microsoft.com/office/drawing/2014/main" id="{A6D62357-8AA9-88AF-048C-F4D4193CCFB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560000">
            <a:off x="7663342" y="3091880"/>
            <a:ext cx="1193745" cy="16843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8">
            <a:extLst>
              <a:ext uri="{FF2B5EF4-FFF2-40B4-BE49-F238E27FC236}">
                <a16:creationId xmlns="" xmlns:a16="http://schemas.microsoft.com/office/drawing/2014/main" id="{3F99256A-94B3-B7E7-89E5-BEC5DB3D2A97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560000">
            <a:off x="10518255" y="4627496"/>
            <a:ext cx="1331770" cy="18821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9" descr="Изображение выглядит как текст&#10;&#10;Автоматически созданное описание">
            <a:extLst>
              <a:ext uri="{FF2B5EF4-FFF2-40B4-BE49-F238E27FC236}">
                <a16:creationId xmlns="" xmlns:a16="http://schemas.microsoft.com/office/drawing/2014/main" id="{287E784A-69F0-C7CE-7F6B-7BDFDAB67D15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560000">
            <a:off x="9117106" y="4398235"/>
            <a:ext cx="1305792" cy="18673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10">
            <a:extLst>
              <a:ext uri="{FF2B5EF4-FFF2-40B4-BE49-F238E27FC236}">
                <a16:creationId xmlns="" xmlns:a16="http://schemas.microsoft.com/office/drawing/2014/main" id="{3E87569F-BC24-0214-A8B9-F97CA50D2286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560000">
            <a:off x="7496115" y="4617231"/>
            <a:ext cx="1271157" cy="17927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Рисунок 12" descr="Изображение выглядит как текст, цветной&#10;&#10;Автоматически созданное описание">
            <a:extLst>
              <a:ext uri="{FF2B5EF4-FFF2-40B4-BE49-F238E27FC236}">
                <a16:creationId xmlns="" xmlns:a16="http://schemas.microsoft.com/office/drawing/2014/main" id="{51ABF463-CDA0-9A5B-0420-315356070EF9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-1200000">
            <a:off x="360216" y="1262842"/>
            <a:ext cx="1227920" cy="175851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3" name="Рисунок 13">
            <a:extLst>
              <a:ext uri="{FF2B5EF4-FFF2-40B4-BE49-F238E27FC236}">
                <a16:creationId xmlns="" xmlns:a16="http://schemas.microsoft.com/office/drawing/2014/main" id="{38718BA0-8713-E34E-84BE-825ED573763D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-1200000">
            <a:off x="308262" y="2675513"/>
            <a:ext cx="1219201" cy="17234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1">
            <a:extLst>
              <a:ext uri="{FF2B5EF4-FFF2-40B4-BE49-F238E27FC236}">
                <a16:creationId xmlns="" xmlns:a16="http://schemas.microsoft.com/office/drawing/2014/main" id="{70AD169D-67EB-4915-BCCB-43899B6F3C37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-1380000">
            <a:off x="334241" y="4049329"/>
            <a:ext cx="1227861" cy="17294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6FFD7163-1C58-BB15-23EF-5FC3A339FB7F}"/>
              </a:ext>
            </a:extLst>
          </p:cNvPr>
          <p:cNvSpPr txBox="1"/>
          <p:nvPr/>
        </p:nvSpPr>
        <p:spPr>
          <a:xfrm>
            <a:off x="1913659" y="1714499"/>
            <a:ext cx="5385955" cy="406265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000" b="1" dirty="0">
                <a:solidFill>
                  <a:srgbClr val="C00000"/>
                </a:solidFill>
                <a:latin typeface="Times New Roman"/>
                <a:ea typeface="Open Sans"/>
                <a:cs typeface="Open Sans"/>
              </a:rPr>
              <a:t>«В гостях у дедушки Корнея»</a:t>
            </a:r>
            <a:endParaRPr lang="ru-RU" sz="2000">
              <a:solidFill>
                <a:srgbClr val="C00000"/>
              </a:solidFill>
              <a:cs typeface="Calibri"/>
            </a:endParaRPr>
          </a:p>
          <a:p>
            <a:pPr algn="ctr"/>
            <a:endParaRPr lang="ru-RU" sz="1400" dirty="0">
              <a:solidFill>
                <a:srgbClr val="181818"/>
              </a:solidFill>
              <a:latin typeface="Times New Roman"/>
              <a:ea typeface="Open Sans"/>
              <a:cs typeface="Open Sans"/>
            </a:endParaRPr>
          </a:p>
          <a:p>
            <a:pPr algn="just"/>
            <a:r>
              <a:rPr lang="ru-RU" sz="1400" b="1" dirty="0">
                <a:solidFill>
                  <a:srgbClr val="181818"/>
                </a:solidFill>
                <a:latin typeface="Times New Roman"/>
                <a:ea typeface="Open Sans"/>
                <a:cs typeface="Open Sans"/>
              </a:rPr>
              <a:t>Цель</a:t>
            </a:r>
            <a:r>
              <a:rPr lang="ru-RU" sz="1400" dirty="0">
                <a:solidFill>
                  <a:srgbClr val="181818"/>
                </a:solidFill>
                <a:latin typeface="Times New Roman"/>
                <a:ea typeface="Open Sans"/>
                <a:cs typeface="Open Sans"/>
              </a:rPr>
              <a:t>: Знакомство с творчеством </a:t>
            </a:r>
            <a:r>
              <a:rPr lang="ru-RU" sz="1400" dirty="0" err="1">
                <a:solidFill>
                  <a:srgbClr val="181818"/>
                </a:solidFill>
                <a:latin typeface="Times New Roman"/>
                <a:ea typeface="Open Sans"/>
                <a:cs typeface="Open Sans"/>
              </a:rPr>
              <a:t>К.И.Чуковского</a:t>
            </a:r>
            <a:endParaRPr lang="ru-RU" sz="1400" dirty="0">
              <a:solidFill>
                <a:srgbClr val="181818"/>
              </a:solidFill>
              <a:latin typeface="Times New Roman"/>
              <a:ea typeface="Open Sans"/>
              <a:cs typeface="Open Sans"/>
            </a:endParaRPr>
          </a:p>
          <a:p>
            <a:pPr algn="just"/>
            <a:r>
              <a:rPr lang="ru-RU" sz="1400" b="1" dirty="0">
                <a:solidFill>
                  <a:srgbClr val="181818"/>
                </a:solidFill>
                <a:latin typeface="Times New Roman"/>
                <a:ea typeface="Open Sans"/>
                <a:cs typeface="Open Sans"/>
              </a:rPr>
              <a:t>Задачи:</a:t>
            </a:r>
          </a:p>
          <a:p>
            <a:pPr algn="just"/>
            <a:r>
              <a:rPr lang="ru-RU" sz="1400" b="1" dirty="0" err="1">
                <a:solidFill>
                  <a:srgbClr val="181818"/>
                </a:solidFill>
                <a:latin typeface="Times New Roman"/>
                <a:ea typeface="Open Sans"/>
                <a:cs typeface="Open Sans"/>
              </a:rPr>
              <a:t>Коррекционно</a:t>
            </a:r>
            <a:r>
              <a:rPr lang="ru-RU" sz="1400" b="1" dirty="0">
                <a:solidFill>
                  <a:srgbClr val="181818"/>
                </a:solidFill>
                <a:latin typeface="Times New Roman"/>
                <a:ea typeface="Open Sans"/>
                <a:cs typeface="Open Sans"/>
              </a:rPr>
              <a:t> - образовательные:</a:t>
            </a:r>
          </a:p>
          <a:p>
            <a:pPr algn="just"/>
            <a:r>
              <a:rPr lang="ru-RU" sz="1400" dirty="0">
                <a:solidFill>
                  <a:srgbClr val="181818"/>
                </a:solidFill>
                <a:latin typeface="Times New Roman"/>
                <a:ea typeface="Open Sans"/>
                <a:cs typeface="Open Sans"/>
              </a:rPr>
              <a:t>- познакомить с творчеством писателя;</a:t>
            </a:r>
          </a:p>
          <a:p>
            <a:pPr algn="just"/>
            <a:r>
              <a:rPr lang="ru-RU" sz="1400" dirty="0">
                <a:solidFill>
                  <a:srgbClr val="181818"/>
                </a:solidFill>
                <a:latin typeface="Times New Roman"/>
                <a:ea typeface="Open Sans"/>
                <a:cs typeface="Open Sans"/>
              </a:rPr>
              <a:t>- вызвать у детей интерес к творчеству писателя, уметь анализировать, сравнивать, делать выводы;</a:t>
            </a:r>
          </a:p>
          <a:p>
            <a:pPr algn="just"/>
            <a:r>
              <a:rPr lang="ru-RU" sz="1400" dirty="0">
                <a:solidFill>
                  <a:srgbClr val="181818"/>
                </a:solidFill>
                <a:latin typeface="Times New Roman"/>
                <a:ea typeface="Open Sans"/>
                <a:cs typeface="Open Sans"/>
              </a:rPr>
              <a:t>- развивать интерес у детей к книге, эмоциональной отзывчивости на прочитанное.</a:t>
            </a:r>
          </a:p>
          <a:p>
            <a:pPr algn="just"/>
            <a:r>
              <a:rPr lang="ru-RU" sz="1400" b="1" dirty="0" err="1">
                <a:solidFill>
                  <a:srgbClr val="181818"/>
                </a:solidFill>
                <a:latin typeface="Times New Roman"/>
                <a:ea typeface="Open Sans"/>
                <a:cs typeface="Open Sans"/>
              </a:rPr>
              <a:t>Коррекционно</a:t>
            </a:r>
            <a:r>
              <a:rPr lang="ru-RU" sz="1400" b="1" dirty="0">
                <a:solidFill>
                  <a:srgbClr val="181818"/>
                </a:solidFill>
                <a:latin typeface="Times New Roman"/>
                <a:ea typeface="Open Sans"/>
                <a:cs typeface="Open Sans"/>
              </a:rPr>
              <a:t> – развивающие:</a:t>
            </a:r>
          </a:p>
          <a:p>
            <a:pPr algn="just"/>
            <a:r>
              <a:rPr lang="ru-RU" sz="1400" dirty="0">
                <a:solidFill>
                  <a:srgbClr val="181818"/>
                </a:solidFill>
                <a:latin typeface="Times New Roman"/>
                <a:ea typeface="Open Sans"/>
                <a:cs typeface="Open Sans"/>
              </a:rPr>
              <a:t> -  развивать диалогическую речь;</a:t>
            </a:r>
          </a:p>
          <a:p>
            <a:pPr algn="just"/>
            <a:r>
              <a:rPr lang="ru-RU" sz="1400" dirty="0">
                <a:solidFill>
                  <a:srgbClr val="181818"/>
                </a:solidFill>
                <a:latin typeface="Times New Roman"/>
                <a:ea typeface="Open Sans"/>
                <a:cs typeface="Open Sans"/>
              </a:rPr>
              <a:t> -  активизировать речевую деятельность детей;</a:t>
            </a:r>
          </a:p>
          <a:p>
            <a:pPr algn="just"/>
            <a:r>
              <a:rPr lang="ru-RU" sz="1400" dirty="0">
                <a:solidFill>
                  <a:srgbClr val="181818"/>
                </a:solidFill>
                <a:latin typeface="Times New Roman"/>
                <a:ea typeface="Open Sans"/>
                <a:cs typeface="Open Sans"/>
              </a:rPr>
              <a:t> -  развивать зрительное внимание, мышление;</a:t>
            </a:r>
          </a:p>
          <a:p>
            <a:pPr algn="just"/>
            <a:r>
              <a:rPr lang="ru-RU" sz="1400" dirty="0">
                <a:solidFill>
                  <a:srgbClr val="181818"/>
                </a:solidFill>
                <a:latin typeface="Times New Roman"/>
                <a:ea typeface="Open Sans"/>
                <a:cs typeface="Open Sans"/>
              </a:rPr>
              <a:t> -  развивать интонацию, дикцию;</a:t>
            </a:r>
          </a:p>
          <a:p>
            <a:pPr algn="just"/>
            <a:r>
              <a:rPr lang="ru-RU" sz="1400" b="1" dirty="0" err="1">
                <a:solidFill>
                  <a:srgbClr val="181818"/>
                </a:solidFill>
                <a:latin typeface="Times New Roman"/>
                <a:ea typeface="Open Sans"/>
                <a:cs typeface="Open Sans"/>
              </a:rPr>
              <a:t>Коррекционно</a:t>
            </a:r>
            <a:r>
              <a:rPr lang="ru-RU" sz="1400" b="1" dirty="0">
                <a:solidFill>
                  <a:srgbClr val="181818"/>
                </a:solidFill>
                <a:latin typeface="Times New Roman"/>
                <a:ea typeface="Open Sans"/>
                <a:cs typeface="Open Sans"/>
              </a:rPr>
              <a:t> – воспитательные:</a:t>
            </a:r>
          </a:p>
          <a:p>
            <a:pPr algn="just"/>
            <a:r>
              <a:rPr lang="ru-RU" sz="1400" dirty="0">
                <a:solidFill>
                  <a:srgbClr val="181818"/>
                </a:solidFill>
                <a:latin typeface="Times New Roman"/>
                <a:ea typeface="Open Sans"/>
                <a:cs typeface="Open Sans"/>
              </a:rPr>
              <a:t> -  воспитывать положительные качества на примерах героев;</a:t>
            </a:r>
          </a:p>
          <a:p>
            <a:pPr algn="just"/>
            <a:r>
              <a:rPr lang="ru-RU" sz="1400" dirty="0">
                <a:solidFill>
                  <a:srgbClr val="181818"/>
                </a:solidFill>
                <a:latin typeface="Times New Roman"/>
                <a:ea typeface="Open Sans"/>
                <a:cs typeface="Open Sans"/>
              </a:rPr>
              <a:t> -  прививать интерес к чтению.</a:t>
            </a:r>
          </a:p>
        </p:txBody>
      </p:sp>
    </p:spTree>
    <p:extLst>
      <p:ext uri="{BB962C8B-B14F-4D97-AF65-F5344CB8AC3E}">
        <p14:creationId xmlns:p14="http://schemas.microsoft.com/office/powerpoint/2010/main" val="1351651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50">
            <a:extLst>
              <a:ext uri="{FF2B5EF4-FFF2-40B4-BE49-F238E27FC236}">
                <a16:creationId xmlns="" xmlns:a16="http://schemas.microsoft.com/office/drawing/2014/main" id="{42A4FC2C-047E-45A5-965D-8E1E3BF09BC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2" name="Рисунок 2">
            <a:extLst>
              <a:ext uri="{FF2B5EF4-FFF2-40B4-BE49-F238E27FC236}">
                <a16:creationId xmlns="" xmlns:a16="http://schemas.microsoft.com/office/drawing/2014/main" id="{6DED3D30-C79F-0401-828B-39F0AF0271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929" y="-1447"/>
            <a:ext cx="12147630" cy="6793374"/>
          </a:xfrm>
          <a:prstGeom prst="rect">
            <a:avLst/>
          </a:prstGeom>
        </p:spPr>
      </p:pic>
      <p:pic>
        <p:nvPicPr>
          <p:cNvPr id="5" name="Рисунок 5" descr="Изображение выглядит как текст, человек, внутренний, ребенок&#10;&#10;Автоматически созданное описание">
            <a:extLst>
              <a:ext uri="{FF2B5EF4-FFF2-40B4-BE49-F238E27FC236}">
                <a16:creationId xmlns="" xmlns:a16="http://schemas.microsoft.com/office/drawing/2014/main" id="{CD91C692-E554-1EB5-79FF-B0F500B3F75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66880" y="163010"/>
            <a:ext cx="2974716" cy="32346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6" descr="Изображение выглядит как человек, стол, сидит, внутренний&#10;&#10;Автоматически созданное описание">
            <a:extLst>
              <a:ext uri="{FF2B5EF4-FFF2-40B4-BE49-F238E27FC236}">
                <a16:creationId xmlns="" xmlns:a16="http://schemas.microsoft.com/office/drawing/2014/main" id="{6A6F8C60-5CDA-C085-35BF-CBED6CFBB1A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67762" y="3519668"/>
            <a:ext cx="2637099" cy="32717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7" descr="Изображение выглядит как текст, внутренний&#10;&#10;Автоматически созданное описание">
            <a:extLst>
              <a:ext uri="{FF2B5EF4-FFF2-40B4-BE49-F238E27FC236}">
                <a16:creationId xmlns="" xmlns:a16="http://schemas.microsoft.com/office/drawing/2014/main" id="{50BEBB90-D3EA-467B-D1B1-265FF1ECB8E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32547" y="165158"/>
            <a:ext cx="3254415" cy="24335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8" descr="Изображение выглядит как текст, стол, пол, человек&#10;&#10;Автоматически созданное описание">
            <a:extLst>
              <a:ext uri="{FF2B5EF4-FFF2-40B4-BE49-F238E27FC236}">
                <a16:creationId xmlns="" xmlns:a16="http://schemas.microsoft.com/office/drawing/2014/main" id="{3EA583E4-7448-F488-9451-4D54F0305E71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995" y="3432858"/>
            <a:ext cx="2608161" cy="33103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9" descr="Изображение выглядит как текст, человек, внутренний&#10;&#10;Автоматически созданное описание">
            <a:extLst>
              <a:ext uri="{FF2B5EF4-FFF2-40B4-BE49-F238E27FC236}">
                <a16:creationId xmlns="" xmlns:a16="http://schemas.microsoft.com/office/drawing/2014/main" id="{45B4FD9E-94BB-4B14-2D58-51068C609EBE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01939" y="95490"/>
            <a:ext cx="2704640" cy="32342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10" descr="Изображение выглядит как текст, человек, внутренний, ребенок&#10;&#10;Автоматически созданное описание">
            <a:extLst>
              <a:ext uri="{FF2B5EF4-FFF2-40B4-BE49-F238E27FC236}">
                <a16:creationId xmlns="" xmlns:a16="http://schemas.microsoft.com/office/drawing/2014/main" id="{B8087CEA-C590-02E8-7D47-2CA0AE4374E6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7597" y="3432858"/>
            <a:ext cx="2714263" cy="33585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5B45808B-D926-099D-136B-740656599311}"/>
              </a:ext>
            </a:extLst>
          </p:cNvPr>
          <p:cNvSpPr txBox="1"/>
          <p:nvPr/>
        </p:nvSpPr>
        <p:spPr>
          <a:xfrm>
            <a:off x="4632614" y="2597726"/>
            <a:ext cx="3255818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b="1" dirty="0">
                <a:latin typeface="Times New Roman"/>
                <a:cs typeface="Calibri"/>
              </a:rPr>
              <a:t>С поэтом познакомимся,</a:t>
            </a:r>
            <a:endParaRPr lang="ru-RU"/>
          </a:p>
          <a:p>
            <a:pPr algn="ctr"/>
            <a:r>
              <a:rPr lang="ru-RU" b="1" dirty="0">
                <a:latin typeface="Times New Roman"/>
                <a:cs typeface="Calibri"/>
              </a:rPr>
              <a:t>Книжки прочитаем.</a:t>
            </a:r>
          </a:p>
          <a:p>
            <a:pPr algn="ctr"/>
            <a:r>
              <a:rPr lang="ru-RU" b="1" dirty="0">
                <a:latin typeface="Times New Roman"/>
                <a:cs typeface="Calibri"/>
              </a:rPr>
              <a:t>Веселые, задорные.</a:t>
            </a:r>
          </a:p>
          <a:p>
            <a:pPr algn="ctr"/>
            <a:r>
              <a:rPr lang="ru-RU" b="1" dirty="0">
                <a:latin typeface="Times New Roman"/>
                <a:cs typeface="Calibri"/>
              </a:rPr>
              <a:t>Многое узнаем!!!</a:t>
            </a:r>
          </a:p>
        </p:txBody>
      </p:sp>
    </p:spTree>
    <p:extLst>
      <p:ext uri="{BB962C8B-B14F-4D97-AF65-F5344CB8AC3E}">
        <p14:creationId xmlns:p14="http://schemas.microsoft.com/office/powerpoint/2010/main" val="33273562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>
            <a:extLst>
              <a:ext uri="{FF2B5EF4-FFF2-40B4-BE49-F238E27FC236}">
                <a16:creationId xmlns="" xmlns:a16="http://schemas.microsoft.com/office/drawing/2014/main" id="{FE74B3EB-52DC-C144-27B8-AABC9375B7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464" y="1732"/>
            <a:ext cx="12198926" cy="6854536"/>
          </a:xfrm>
          <a:prstGeom prst="rect">
            <a:avLst/>
          </a:prstGeom>
        </p:spPr>
      </p:pic>
      <p:pic>
        <p:nvPicPr>
          <p:cNvPr id="5" name="Рисунок 5" descr="Изображение выглядит как текст, человек, внутренний, стол&#10;&#10;Автоматически созданное описание">
            <a:extLst>
              <a:ext uri="{FF2B5EF4-FFF2-40B4-BE49-F238E27FC236}">
                <a16:creationId xmlns="" xmlns:a16="http://schemas.microsoft.com/office/drawing/2014/main" id="{DEF7431A-AD90-86C6-AE04-2AFCE56A295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60000">
            <a:off x="7703128" y="408710"/>
            <a:ext cx="4154631" cy="3122468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rnd">
            <a:solidFill>
              <a:srgbClr val="00B05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" name="Рисунок 7" descr="Изображение выглядит как внутренний, человек&#10;&#10;Автоматически созданное описание">
            <a:extLst>
              <a:ext uri="{FF2B5EF4-FFF2-40B4-BE49-F238E27FC236}">
                <a16:creationId xmlns="" xmlns:a16="http://schemas.microsoft.com/office/drawing/2014/main" id="{07C9BC86-0C43-07CE-BA80-1620E387CCC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00000">
            <a:off x="2611583" y="1378529"/>
            <a:ext cx="4284518" cy="3217717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rnd">
            <a:solidFill>
              <a:schemeClr val="accent2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0" name="Рисунок 10" descr="Изображение выглядит как текст, человек, внутренний, стол&#10;&#10;Автоматически созданное описание">
            <a:extLst>
              <a:ext uri="{FF2B5EF4-FFF2-40B4-BE49-F238E27FC236}">
                <a16:creationId xmlns="" xmlns:a16="http://schemas.microsoft.com/office/drawing/2014/main" id="{032CBBB9-987D-39CB-F17C-8211D328C524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360000">
            <a:off x="219463" y="3462723"/>
            <a:ext cx="4016086" cy="3053195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rnd">
            <a:solidFill>
              <a:srgbClr val="FFC0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Рисунок 6" descr="Изображение выглядит как человек, стол, внутренний, ребенок&#10;&#10;Автоматически созданное описание">
            <a:extLst>
              <a:ext uri="{FF2B5EF4-FFF2-40B4-BE49-F238E27FC236}">
                <a16:creationId xmlns="" xmlns:a16="http://schemas.microsoft.com/office/drawing/2014/main" id="{63FD9E98-8C2A-021B-06FC-A6AC7EB1FDF4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23811" y="3621231"/>
            <a:ext cx="4033403" cy="3027217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rnd">
            <a:solidFill>
              <a:srgbClr val="92D05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06318F1A-548D-7423-1CB6-19C4110CAC33}"/>
              </a:ext>
            </a:extLst>
          </p:cNvPr>
          <p:cNvSpPr txBox="1"/>
          <p:nvPr/>
        </p:nvSpPr>
        <p:spPr>
          <a:xfrm>
            <a:off x="4693228" y="502227"/>
            <a:ext cx="3065318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b="1" dirty="0">
                <a:latin typeface="Times New Roman"/>
                <a:cs typeface="Calibri"/>
              </a:rPr>
              <a:t>Новых героев мы изучаем </a:t>
            </a:r>
            <a:endParaRPr lang="ru-RU" dirty="0">
              <a:latin typeface="Calibri" panose="020F0502020204030204"/>
              <a:cs typeface="Calibri"/>
            </a:endParaRPr>
          </a:p>
          <a:p>
            <a:pPr algn="ctr"/>
            <a:r>
              <a:rPr lang="ru-RU" b="1" dirty="0">
                <a:latin typeface="Times New Roman"/>
                <a:cs typeface="Calibri"/>
              </a:rPr>
              <a:t>Аккуратно их рисуем, </a:t>
            </a:r>
            <a:endParaRPr lang="ru-RU" dirty="0">
              <a:cs typeface="Calibri"/>
            </a:endParaRPr>
          </a:p>
          <a:p>
            <a:pPr algn="ctr"/>
            <a:r>
              <a:rPr lang="ru-RU" b="1" dirty="0">
                <a:latin typeface="Times New Roman"/>
                <a:cs typeface="Calibri"/>
              </a:rPr>
              <a:t>Дружно вырезаем.</a:t>
            </a:r>
          </a:p>
        </p:txBody>
      </p:sp>
    </p:spTree>
    <p:extLst>
      <p:ext uri="{BB962C8B-B14F-4D97-AF65-F5344CB8AC3E}">
        <p14:creationId xmlns:p14="http://schemas.microsoft.com/office/powerpoint/2010/main" val="2745609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>
            <a:extLst>
              <a:ext uri="{FF2B5EF4-FFF2-40B4-BE49-F238E27FC236}">
                <a16:creationId xmlns="" xmlns:a16="http://schemas.microsoft.com/office/drawing/2014/main" id="{A050A909-3230-8A61-5486-366B314E34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464" y="1732"/>
            <a:ext cx="12195858" cy="6860893"/>
          </a:xfrm>
          <a:prstGeom prst="rect">
            <a:avLst/>
          </a:prstGeom>
        </p:spPr>
      </p:pic>
      <p:pic>
        <p:nvPicPr>
          <p:cNvPr id="5" name="Рисунок 5" descr="Изображение выглядит как текст, человек, внутренний, молодой&#10;&#10;Автоматически созданное описание">
            <a:extLst>
              <a:ext uri="{FF2B5EF4-FFF2-40B4-BE49-F238E27FC236}">
                <a16:creationId xmlns="" xmlns:a16="http://schemas.microsoft.com/office/drawing/2014/main" id="{8A814F24-E506-EA11-1BE2-0BD2D555F1F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0835" y="145757"/>
            <a:ext cx="2743200" cy="2057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6" descr="Изображение выглядит как текст, человек, мальчик, внутренний&#10;&#10;Автоматически созданное описание">
            <a:extLst>
              <a:ext uri="{FF2B5EF4-FFF2-40B4-BE49-F238E27FC236}">
                <a16:creationId xmlns="" xmlns:a16="http://schemas.microsoft.com/office/drawing/2014/main" id="{DD23F19F-8D44-0850-1442-ECAD723C34B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21248" y="197711"/>
            <a:ext cx="2743200" cy="2057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7" descr="Изображение выглядит как текст, человек, внутренний, мальчик&#10;&#10;Автоматически созданное описание">
            <a:extLst>
              <a:ext uri="{FF2B5EF4-FFF2-40B4-BE49-F238E27FC236}">
                <a16:creationId xmlns="" xmlns:a16="http://schemas.microsoft.com/office/drawing/2014/main" id="{14CB749C-5722-C8D1-5CFA-9D3785AF8C7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736" y="2186672"/>
            <a:ext cx="2743200" cy="2057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8" descr="Изображение выглядит как текст, человек, мальчик, стол&#10;&#10;Автоматически созданное описание">
            <a:extLst>
              <a:ext uri="{FF2B5EF4-FFF2-40B4-BE49-F238E27FC236}">
                <a16:creationId xmlns="" xmlns:a16="http://schemas.microsoft.com/office/drawing/2014/main" id="{3054D084-6907-4010-B65E-4EB9EEA77F29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21247" y="2136142"/>
            <a:ext cx="2743200" cy="2057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9" descr="Изображение выглядит как текст, человек, внутренний, мальчик&#10;&#10;Автоматически созданное описание">
            <a:extLst>
              <a:ext uri="{FF2B5EF4-FFF2-40B4-BE49-F238E27FC236}">
                <a16:creationId xmlns="" xmlns:a16="http://schemas.microsoft.com/office/drawing/2014/main" id="{AB88A0E0-5791-624F-310A-3E99AEC755F8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97657" y="951821"/>
            <a:ext cx="3871731" cy="2906210"/>
          </a:xfrm>
          <a:prstGeom prst="rect">
            <a:avLst/>
          </a:prstGeom>
          <a:ln w="228600" cap="sq" cmpd="thickThin">
            <a:solidFill>
              <a:schemeClr val="accent6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0" name="Рисунок 10" descr="Изображение выглядит как человек, внутренний, ребенок, мальчик&#10;&#10;Автоматически созданное описание">
            <a:extLst>
              <a:ext uri="{FF2B5EF4-FFF2-40B4-BE49-F238E27FC236}">
                <a16:creationId xmlns="" xmlns:a16="http://schemas.microsoft.com/office/drawing/2014/main" id="{E5B7E08C-EDC6-9C2C-6FC9-79528B218F00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05686" y="4235370"/>
            <a:ext cx="3280063" cy="24730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1" descr="Изображение выглядит как человек, внутренний, маленький, молодой&#10;&#10;Автоматически созданное описание">
            <a:extLst>
              <a:ext uri="{FF2B5EF4-FFF2-40B4-BE49-F238E27FC236}">
                <a16:creationId xmlns="" xmlns:a16="http://schemas.microsoft.com/office/drawing/2014/main" id="{72D88829-E2D1-1E5F-C9F0-12694D337C7D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9176" y="4241071"/>
            <a:ext cx="3314700" cy="24816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2" descr="Изображение выглядит как человек, внутренний, малыш&#10;&#10;Автоматически созданное описание">
            <a:extLst>
              <a:ext uri="{FF2B5EF4-FFF2-40B4-BE49-F238E27FC236}">
                <a16:creationId xmlns="" xmlns:a16="http://schemas.microsoft.com/office/drawing/2014/main" id="{B4888A3F-4D73-9F2C-1149-2EFE3CBE4E95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735" y="4310452"/>
            <a:ext cx="3323359" cy="24816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96820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>
            <a:extLst>
              <a:ext uri="{FF2B5EF4-FFF2-40B4-BE49-F238E27FC236}">
                <a16:creationId xmlns="" xmlns:a16="http://schemas.microsoft.com/office/drawing/2014/main" id="{2DA18FD8-1372-083C-B373-D7E31961B1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929" y="-30384"/>
            <a:ext cx="12195858" cy="6918767"/>
          </a:xfrm>
          <a:prstGeom prst="rect">
            <a:avLst/>
          </a:prstGeom>
        </p:spPr>
      </p:pic>
      <p:pic>
        <p:nvPicPr>
          <p:cNvPr id="5" name="Рисунок 5" descr="Изображение выглядит как человек, ребенок, девочка, спальня&#10;&#10;Автоматически созданное описание">
            <a:extLst>
              <a:ext uri="{FF2B5EF4-FFF2-40B4-BE49-F238E27FC236}">
                <a16:creationId xmlns="" xmlns:a16="http://schemas.microsoft.com/office/drawing/2014/main" id="{9BFDEA56-52E7-15C6-EBEE-595C37DA6FC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840000">
            <a:off x="8502475" y="592467"/>
            <a:ext cx="3334100" cy="25172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6" descr="Изображение выглядит как человек&#10;&#10;Автоматически созданное описание">
            <a:extLst>
              <a:ext uri="{FF2B5EF4-FFF2-40B4-BE49-F238E27FC236}">
                <a16:creationId xmlns="" xmlns:a16="http://schemas.microsoft.com/office/drawing/2014/main" id="{39FAAB61-E3EE-678E-2B3C-B59BCF9CB18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460000">
            <a:off x="8233698" y="3738320"/>
            <a:ext cx="3392302" cy="25447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7" descr="Изображение выглядит как человек, ребенок, внутренний, группа&#10;&#10;Автоматически созданное описание">
            <a:extLst>
              <a:ext uri="{FF2B5EF4-FFF2-40B4-BE49-F238E27FC236}">
                <a16:creationId xmlns="" xmlns:a16="http://schemas.microsoft.com/office/drawing/2014/main" id="{1DDF1AD8-EB00-9211-8310-17A3602C376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3975" y="198260"/>
            <a:ext cx="3702714" cy="277895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8" descr="Изображение выглядит как человек, внутренний&#10;&#10;Автоматически созданное описание">
            <a:extLst>
              <a:ext uri="{FF2B5EF4-FFF2-40B4-BE49-F238E27FC236}">
                <a16:creationId xmlns="" xmlns:a16="http://schemas.microsoft.com/office/drawing/2014/main" id="{ED518117-DB88-D8E5-C5BF-9CDE8F7B7DAD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180000">
            <a:off x="4036623" y="3730990"/>
            <a:ext cx="3834793" cy="28637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9" descr="Изображение выглядит как человек, внутренний&#10;&#10;Автоматически созданное описание">
            <a:extLst>
              <a:ext uri="{FF2B5EF4-FFF2-40B4-BE49-F238E27FC236}">
                <a16:creationId xmlns="" xmlns:a16="http://schemas.microsoft.com/office/drawing/2014/main" id="{36686709-3807-D0C9-775E-A4534B92E444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940000">
            <a:off x="354442" y="633389"/>
            <a:ext cx="3429020" cy="25696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10" descr="Изображение выглядит как человек, ребенок, группа&#10;&#10;Автоматически созданное описание">
            <a:extLst>
              <a:ext uri="{FF2B5EF4-FFF2-40B4-BE49-F238E27FC236}">
                <a16:creationId xmlns="" xmlns:a16="http://schemas.microsoft.com/office/drawing/2014/main" id="{39FAFF1F-EB26-1341-6410-B0F967C7C578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840000">
            <a:off x="562542" y="3828243"/>
            <a:ext cx="3440311" cy="25840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68E17185-BC85-649D-B055-C5B6C86BA276}"/>
              </a:ext>
            </a:extLst>
          </p:cNvPr>
          <p:cNvSpPr txBox="1"/>
          <p:nvPr/>
        </p:nvSpPr>
        <p:spPr>
          <a:xfrm>
            <a:off x="3316433" y="2996045"/>
            <a:ext cx="5740974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800" b="1" dirty="0">
                <a:latin typeface="Times New Roman"/>
                <a:cs typeface="Calibri"/>
              </a:rPr>
              <a:t>Весело играем, газету собираем!!!</a:t>
            </a:r>
            <a:endParaRPr lang="ru-RU" sz="2800" b="1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1039868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5">
            <a:extLst>
              <a:ext uri="{FF2B5EF4-FFF2-40B4-BE49-F238E27FC236}">
                <a16:creationId xmlns="" xmlns:a16="http://schemas.microsoft.com/office/drawing/2014/main" id="{A365DA1B-E52F-218C-5491-76B0678588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929" y="-1447"/>
            <a:ext cx="12195858" cy="6860893"/>
          </a:xfrm>
          <a:prstGeom prst="rect">
            <a:avLst/>
          </a:prstGeom>
        </p:spPr>
      </p:pic>
      <p:pic>
        <p:nvPicPr>
          <p:cNvPr id="21" name="Рисунок 21" descr="Изображение выглядит как текст, человек, внутренний&#10;&#10;Автоматически созданное описание">
            <a:extLst>
              <a:ext uri="{FF2B5EF4-FFF2-40B4-BE49-F238E27FC236}">
                <a16:creationId xmlns="" xmlns:a16="http://schemas.microsoft.com/office/drawing/2014/main" id="{8964AE8C-9AB1-E7A0-DAF5-1A1DD7FDD13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26744" y="2306255"/>
            <a:ext cx="2743200" cy="20574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3" name="Рисунок 23" descr="Изображение выглядит как текст, человек, внутренний, девочка&#10;&#10;Автоматически созданное описание">
            <a:extLst>
              <a:ext uri="{FF2B5EF4-FFF2-40B4-BE49-F238E27FC236}">
                <a16:creationId xmlns="" xmlns:a16="http://schemas.microsoft.com/office/drawing/2014/main" id="{81016A08-3A8A-4CA1-B092-FDAF22467AF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3850" y="2276552"/>
            <a:ext cx="2743200" cy="20574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2" name="Рисунок 22" descr="Изображение выглядит как текст, человек, внутренний&#10;&#10;Автоматически созданное описание">
            <a:extLst>
              <a:ext uri="{FF2B5EF4-FFF2-40B4-BE49-F238E27FC236}">
                <a16:creationId xmlns="" xmlns:a16="http://schemas.microsoft.com/office/drawing/2014/main" id="{492E42F7-9659-1336-6822-41AB34663622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82225" y="2333439"/>
            <a:ext cx="2743200" cy="20574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5" name="Рисунок 25" descr="Изображение выглядит как текст, человек, внутренний, молодой&#10;&#10;Автоматически созданное описание">
            <a:extLst>
              <a:ext uri="{FF2B5EF4-FFF2-40B4-BE49-F238E27FC236}">
                <a16:creationId xmlns="" xmlns:a16="http://schemas.microsoft.com/office/drawing/2014/main" id="{B6DCBD2C-6B43-6C00-4C54-1DE2B2E60BBE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61304" y="4562112"/>
            <a:ext cx="2743200" cy="20574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6" name="Рисунок 26" descr="Изображение выглядит как текст, человек, внутренний, молодой&#10;&#10;Автоматически созданное описание">
            <a:extLst>
              <a:ext uri="{FF2B5EF4-FFF2-40B4-BE49-F238E27FC236}">
                <a16:creationId xmlns="" xmlns:a16="http://schemas.microsoft.com/office/drawing/2014/main" id="{3722874B-6C56-6B6C-EE63-94342A019F83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408" y="4567814"/>
            <a:ext cx="2743200" cy="20574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7" name="Рисунок 27" descr="Изображение выглядит как текст, человек, молодой, стоит&#10;&#10;Автоматически созданное описание">
            <a:extLst>
              <a:ext uri="{FF2B5EF4-FFF2-40B4-BE49-F238E27FC236}">
                <a16:creationId xmlns="" xmlns:a16="http://schemas.microsoft.com/office/drawing/2014/main" id="{4163DE88-891A-E684-C704-E24857DF8EF8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25887" y="4556413"/>
            <a:ext cx="2743200" cy="20574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8" name="Рисунок 28" descr="Изображение выглядит как текст, человек, внутренний&#10;&#10;Автоматически созданное описание">
            <a:extLst>
              <a:ext uri="{FF2B5EF4-FFF2-40B4-BE49-F238E27FC236}">
                <a16:creationId xmlns="" xmlns:a16="http://schemas.microsoft.com/office/drawing/2014/main" id="{785DF007-80DB-91A4-F83F-5C3F31CD981A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23262" y="4554772"/>
            <a:ext cx="2743200" cy="20574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9" name="Рисунок 29" descr="Изображение выглядит как человек, мальчик&#10;&#10;Автоматически созданное описание">
            <a:extLst>
              <a:ext uri="{FF2B5EF4-FFF2-40B4-BE49-F238E27FC236}">
                <a16:creationId xmlns="" xmlns:a16="http://schemas.microsoft.com/office/drawing/2014/main" id="{5991B70F-47F8-C961-AD10-2505935FF5DA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23264" y="88322"/>
            <a:ext cx="2743200" cy="2057400"/>
          </a:xfrm>
          <a:prstGeom prst="rect">
            <a:avLst/>
          </a:prstGeom>
        </p:spPr>
      </p:pic>
      <p:pic>
        <p:nvPicPr>
          <p:cNvPr id="31" name="Рисунок 31" descr="Изображение выглядит как человек, внутренний, ребенок&#10;&#10;Автоматически созданное описание">
            <a:extLst>
              <a:ext uri="{FF2B5EF4-FFF2-40B4-BE49-F238E27FC236}">
                <a16:creationId xmlns="" xmlns:a16="http://schemas.microsoft.com/office/drawing/2014/main" id="{5A62E900-B65F-4E4E-5012-8DFB180656A8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1128" y="88324"/>
            <a:ext cx="2743200" cy="2057400"/>
          </a:xfrm>
          <a:prstGeom prst="rect">
            <a:avLst/>
          </a:prstGeom>
        </p:spPr>
      </p:pic>
      <p:pic>
        <p:nvPicPr>
          <p:cNvPr id="32" name="Рисунок 32" descr="Изображение выглядит как человек, ребенок, маленький, мальчик&#10;&#10;Автоматически созданное описание">
            <a:extLst>
              <a:ext uri="{FF2B5EF4-FFF2-40B4-BE49-F238E27FC236}">
                <a16:creationId xmlns="" xmlns:a16="http://schemas.microsoft.com/office/drawing/2014/main" id="{2EC091D7-CFE3-5114-E445-D53050AE6784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0331" y="88322"/>
            <a:ext cx="2743200" cy="2057400"/>
          </a:xfrm>
          <a:prstGeom prst="rect">
            <a:avLst/>
          </a:prstGeom>
        </p:spPr>
      </p:pic>
      <p:pic>
        <p:nvPicPr>
          <p:cNvPr id="33" name="Рисунок 33" descr="Изображение выглядит как человек, внутренний, ребенок, мальчик&#10;&#10;Автоматически созданное описание">
            <a:extLst>
              <a:ext uri="{FF2B5EF4-FFF2-40B4-BE49-F238E27FC236}">
                <a16:creationId xmlns="" xmlns:a16="http://schemas.microsoft.com/office/drawing/2014/main" id="{5E0BBE08-E1FE-114C-FD31-25029F766845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9195" y="114300"/>
            <a:ext cx="2743200" cy="2057400"/>
          </a:xfrm>
          <a:prstGeom prst="rect">
            <a:avLst/>
          </a:prstGeom>
        </p:spPr>
      </p:pic>
      <p:pic>
        <p:nvPicPr>
          <p:cNvPr id="34" name="Рисунок 34" descr="Изображение выглядит как человек, стол, внутренний&#10;&#10;Автоматически созданное описание">
            <a:extLst>
              <a:ext uri="{FF2B5EF4-FFF2-40B4-BE49-F238E27FC236}">
                <a16:creationId xmlns="" xmlns:a16="http://schemas.microsoft.com/office/drawing/2014/main" id="{E09A0271-BFC8-B282-2151-30308AD8B623}"/>
              </a:ext>
            </a:extLst>
          </p:cNvPr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5695" y="2305049"/>
            <a:ext cx="2743200" cy="205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6985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1B603079-1C01-F6BF-8A95-0DDAC41C09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929" y="-1447"/>
            <a:ext cx="12195858" cy="6860893"/>
          </a:xfrm>
          <a:prstGeom prst="rect">
            <a:avLst/>
          </a:prstGeom>
        </p:spPr>
      </p:pic>
      <p:pic>
        <p:nvPicPr>
          <p:cNvPr id="4" name="Рисунок 4" descr="Изображение выглядит как ребенок, внутренний, пол, человек&#10;&#10;Автоматически созданное описание">
            <a:extLst>
              <a:ext uri="{FF2B5EF4-FFF2-40B4-BE49-F238E27FC236}">
                <a16:creationId xmlns="" xmlns:a16="http://schemas.microsoft.com/office/drawing/2014/main" id="{5911424F-8628-06F9-47C8-66DC205B398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28"/>
          <a:stretch/>
        </p:blipFill>
        <p:spPr>
          <a:xfrm>
            <a:off x="6848447" y="176693"/>
            <a:ext cx="4824211" cy="379602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6" descr="Изображение выглядит как человек, внутренний&#10;&#10;Автоматически созданное описание">
            <a:extLst>
              <a:ext uri="{FF2B5EF4-FFF2-40B4-BE49-F238E27FC236}">
                <a16:creationId xmlns="" xmlns:a16="http://schemas.microsoft.com/office/drawing/2014/main" id="{3FCE3647-9A79-B24A-C4A7-7498A002F8F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3459" y="2925436"/>
            <a:ext cx="4990617" cy="374537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FB6F7E5F-AA46-4A85-D4B5-43B7E2466178}"/>
              </a:ext>
            </a:extLst>
          </p:cNvPr>
          <p:cNvSpPr txBox="1"/>
          <p:nvPr/>
        </p:nvSpPr>
        <p:spPr>
          <a:xfrm>
            <a:off x="2346394" y="614795"/>
            <a:ext cx="3991839" cy="230832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b="1" dirty="0">
                <a:latin typeface="Times New Roman"/>
                <a:cs typeface="Calibri"/>
              </a:rPr>
              <a:t>С поэтом познакомились,</a:t>
            </a:r>
            <a:endParaRPr lang="ru-RU"/>
          </a:p>
          <a:p>
            <a:pPr algn="ctr"/>
            <a:r>
              <a:rPr lang="ru-RU" b="1" dirty="0">
                <a:latin typeface="Times New Roman"/>
                <a:cs typeface="Calibri"/>
              </a:rPr>
              <a:t>Книжки прочитали,</a:t>
            </a:r>
          </a:p>
          <a:p>
            <a:pPr algn="ctr"/>
            <a:r>
              <a:rPr lang="ru-RU" b="1" dirty="0">
                <a:latin typeface="Times New Roman"/>
                <a:cs typeface="Calibri"/>
              </a:rPr>
              <a:t>Веселые, задорные,</a:t>
            </a:r>
          </a:p>
          <a:p>
            <a:pPr algn="ctr"/>
            <a:r>
              <a:rPr lang="ru-RU" b="1" dirty="0">
                <a:latin typeface="Times New Roman"/>
                <a:cs typeface="Calibri"/>
              </a:rPr>
              <a:t>Многое узнали:</a:t>
            </a:r>
          </a:p>
          <a:p>
            <a:pPr algn="ctr"/>
            <a:r>
              <a:rPr lang="ru-RU" b="1" dirty="0">
                <a:latin typeface="Times New Roman"/>
                <a:cs typeface="Calibri"/>
              </a:rPr>
              <a:t>Что надо слушать папу с мамой,</a:t>
            </a:r>
          </a:p>
          <a:p>
            <a:pPr algn="ctr"/>
            <a:r>
              <a:rPr lang="ru-RU" b="1" dirty="0">
                <a:latin typeface="Times New Roman"/>
                <a:cs typeface="Calibri"/>
              </a:rPr>
              <a:t>Следить за гигиеной,</a:t>
            </a:r>
          </a:p>
          <a:p>
            <a:pPr algn="ctr"/>
            <a:r>
              <a:rPr lang="ru-RU" b="1" dirty="0">
                <a:latin typeface="Times New Roman"/>
                <a:cs typeface="Calibri"/>
              </a:rPr>
              <a:t>Уметь дружить и помогать</a:t>
            </a:r>
          </a:p>
          <a:p>
            <a:pPr algn="ctr"/>
            <a:r>
              <a:rPr lang="ru-RU" b="1" dirty="0">
                <a:latin typeface="Times New Roman"/>
                <a:cs typeface="Calibri"/>
              </a:rPr>
              <a:t>И быть всегда ПРИМЕРОМ!!!</a:t>
            </a:r>
          </a:p>
        </p:txBody>
      </p:sp>
      <p:pic>
        <p:nvPicPr>
          <p:cNvPr id="3" name="Рисунок 6" descr="Изображение выглядит как внутренний&#10;&#10;Автоматически созданное описание">
            <a:extLst>
              <a:ext uri="{FF2B5EF4-FFF2-40B4-BE49-F238E27FC236}">
                <a16:creationId xmlns="" xmlns:a16="http://schemas.microsoft.com/office/drawing/2014/main" id="{C21E8AA5-66AA-D21D-1B46-659EBA48A16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604" y="1513706"/>
            <a:ext cx="1653250" cy="1351679"/>
          </a:xfrm>
          <a:prstGeom prst="rect">
            <a:avLst/>
          </a:prstGeom>
        </p:spPr>
      </p:pic>
      <p:pic>
        <p:nvPicPr>
          <p:cNvPr id="9" name="Рисунок 9">
            <a:extLst>
              <a:ext uri="{FF2B5EF4-FFF2-40B4-BE49-F238E27FC236}">
                <a16:creationId xmlns="" xmlns:a16="http://schemas.microsoft.com/office/drawing/2014/main" id="{5B19A46A-CB68-B214-5A62-F1E91D80D820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64730" y="3625289"/>
            <a:ext cx="1850256" cy="1912242"/>
          </a:xfrm>
          <a:prstGeom prst="rect">
            <a:avLst/>
          </a:prstGeom>
        </p:spPr>
      </p:pic>
      <p:pic>
        <p:nvPicPr>
          <p:cNvPr id="7" name="Рисунок 7">
            <a:extLst>
              <a:ext uri="{FF2B5EF4-FFF2-40B4-BE49-F238E27FC236}">
                <a16:creationId xmlns="" xmlns:a16="http://schemas.microsoft.com/office/drawing/2014/main" id="{A131C992-E8E9-21B1-3A59-09EF1E704C36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04703" y="5022370"/>
            <a:ext cx="1624314" cy="1664982"/>
          </a:xfrm>
          <a:prstGeom prst="rect">
            <a:avLst/>
          </a:prstGeom>
        </p:spPr>
      </p:pic>
      <p:pic>
        <p:nvPicPr>
          <p:cNvPr id="8" name="Рисунок 8">
            <a:extLst>
              <a:ext uri="{FF2B5EF4-FFF2-40B4-BE49-F238E27FC236}">
                <a16:creationId xmlns="" xmlns:a16="http://schemas.microsoft.com/office/drawing/2014/main" id="{9F649AB3-8009-F315-7174-51C5E26DEFFA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85184" y="4942231"/>
            <a:ext cx="3254415" cy="1805969"/>
          </a:xfrm>
          <a:prstGeom prst="rect">
            <a:avLst/>
          </a:prstGeom>
        </p:spPr>
      </p:pic>
      <p:pic>
        <p:nvPicPr>
          <p:cNvPr id="10" name="Рисунок 10" descr="Изображение выглядит как текст, книга&#10;&#10;Автоматически созданное описание">
            <a:extLst>
              <a:ext uri="{FF2B5EF4-FFF2-40B4-BE49-F238E27FC236}">
                <a16:creationId xmlns="" xmlns:a16="http://schemas.microsoft.com/office/drawing/2014/main" id="{5F07FC0A-3389-F4EE-816B-7F70469EB343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9109" y="2922512"/>
            <a:ext cx="1691833" cy="1987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058860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142</Words>
  <Application>Microsoft Office PowerPoint</Application>
  <PresentationFormat>Широкоэкранный</PresentationFormat>
  <Paragraphs>37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Open Sans</vt:lpstr>
      <vt:lpstr>Times New Roman</vt:lpstr>
      <vt:lpstr>Office Theme</vt:lpstr>
      <vt:lpstr>Стихи для детей поэт Корней Иванович Чуковский 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Мифтаевы</dc:creator>
  <cp:lastModifiedBy>Мифтаевы</cp:lastModifiedBy>
  <cp:revision>420</cp:revision>
  <dcterms:created xsi:type="dcterms:W3CDTF">2022-10-22T16:49:59Z</dcterms:created>
  <dcterms:modified xsi:type="dcterms:W3CDTF">2022-11-06T17:56:34Z</dcterms:modified>
</cp:coreProperties>
</file>