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56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0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1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66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30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58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66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4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56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90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01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3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93A3-EB25-4217-B821-7D1CE344878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39616-38D0-4101-BFED-5D974669C8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79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9636" y="263236"/>
            <a:ext cx="828501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dirty="0">
                <a:latin typeface="Comic Sans MS" panose="030F0702030302020204" pitchFamily="66" charset="0"/>
              </a:rPr>
              <a:t>Изучение и использование приемов, повышающих мотивацию учеников к изучению иностранного языка</a:t>
            </a:r>
          </a:p>
          <a:p>
            <a:endParaRPr lang="ru-RU" dirty="0"/>
          </a:p>
        </p:txBody>
      </p:sp>
      <p:pic>
        <p:nvPicPr>
          <p:cNvPr id="1028" name="Picture 4" descr="7 Key-Steps to Motivate and Inspire Your Team - Inv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772" y="2002909"/>
            <a:ext cx="7645809" cy="4855091"/>
          </a:xfrm>
          <a:prstGeom prst="rect">
            <a:avLst/>
          </a:prstGeom>
          <a:noFill/>
          <a:effectLst>
            <a:outerShdw blurRad="698500" dist="50800" dir="5400000" algn="ctr" rotWithShape="0">
              <a:srgbClr val="000000">
                <a:alpha val="43137"/>
              </a:srgbClr>
            </a:outerShdw>
            <a:softEdge rad="304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2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057" y="217715"/>
            <a:ext cx="109728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>
                <a:latin typeface="Comic Sans MS" panose="030F0702030302020204" pitchFamily="66" charset="0"/>
              </a:rPr>
              <a:t>Дети начинают изучать английский язык во втором классе. Для них это что-то новое, необычное, интересное, но со временем иностранный язык превращается в такой же школьный предмет, как и все остальные, появляется много правил, которые нужно выучить, дети сталкиваются с первыми трудностями.</a:t>
            </a:r>
          </a:p>
        </p:txBody>
      </p:sp>
      <p:pic>
        <p:nvPicPr>
          <p:cNvPr id="2050" name="Picture 2" descr="Clear Writing Is Hard Work - GR8 Lead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0" y="2277647"/>
            <a:ext cx="7903029" cy="444545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77000"/>
              </a:srgbClr>
            </a:outerShd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13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7943" y="261258"/>
            <a:ext cx="1039222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latin typeface="Comic Sans MS" panose="030F0702030302020204" pitchFamily="66" charset="0"/>
              </a:rPr>
              <a:t>Заставить </a:t>
            </a:r>
            <a:r>
              <a:rPr lang="ru-RU" sz="2500" dirty="0">
                <a:latin typeface="Comic Sans MS" panose="030F0702030302020204" pitchFamily="66" charset="0"/>
              </a:rPr>
              <a:t>человека учиться нельзя, но можно его заинтересовать. Именно поэтому в этом учебном году я </a:t>
            </a:r>
            <a:r>
              <a:rPr lang="ru-RU" sz="2500" dirty="0" smtClean="0">
                <a:latin typeface="Comic Sans MS" panose="030F0702030302020204" pitchFamily="66" charset="0"/>
              </a:rPr>
              <a:t>решила </a:t>
            </a:r>
            <a:r>
              <a:rPr lang="ru-RU" sz="2500" dirty="0">
                <a:latin typeface="Comic Sans MS" panose="030F0702030302020204" pitchFamily="66" charset="0"/>
              </a:rPr>
              <a:t>изучить вопрос повышения мотивации у учеников к изучению предмета и применить полученные знания на практике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3074" name="Picture 2" descr="Student Engagement Strategies for the Classroom - TeachHU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20" y="1895591"/>
            <a:ext cx="7446273" cy="4962409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948604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8114" y="261257"/>
            <a:ext cx="10334171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500">
                <a:latin charset="0" panose="030F0702030302020204" pitchFamily="66" typeface="Comic Sans MS"/>
              </a:rPr>
              <a:t>Существует несколько основных способов повысить заинтересованность школьников</a:t>
            </a:r>
            <a:r>
              <a:rPr dirty="0" lang="ru-RU" sz="2500"/>
              <a:t>:</a:t>
            </a:r>
          </a:p>
          <a:p>
            <a:r>
              <a:rPr dirty="0" lang="ru-RU">
                <a:latin charset="0" panose="030F0702030302020204" pitchFamily="66" typeface="Comic Sans MS"/>
              </a:rPr>
              <a:t>Игры (игра является ведущим видом деятельности у младших школьников, и, конечно, соревновательный момент также помогает повысить их </a:t>
            </a:r>
            <a:r>
              <a:rPr dirty="0" lang="ru-RU" smtClean="0">
                <a:latin charset="0" panose="030F0702030302020204" pitchFamily="66" typeface="Comic Sans MS"/>
              </a:rPr>
              <a:t>мотивацию).</a:t>
            </a:r>
            <a:endParaRPr dirty="0" lang="ru-RU">
              <a:latin charset="0" panose="030F0702030302020204" pitchFamily="66" typeface="Comic Sans MS"/>
            </a:endParaRPr>
          </a:p>
          <a:p>
            <a:endParaRPr dirty="0" lang="ru-RU"/>
          </a:p>
        </p:txBody>
      </p:sp>
      <p:sp>
        <p:nvSpPr>
          <p:cNvPr id="6" name="TextBox 5"/>
          <p:cNvSpPr txBox="1"/>
          <p:nvPr/>
        </p:nvSpPr>
        <p:spPr>
          <a:xfrm>
            <a:off x="123373" y="1741715"/>
            <a:ext cx="2764969" cy="224676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000">
                <a:latin charset="0" panose="030F0702030302020204" pitchFamily="66" typeface="Comic Sans MS"/>
              </a:rPr>
              <a:t>На своих уроках я регулярно использую игры для изучения и закрепления лексики и грамматики</a:t>
            </a:r>
            <a:r>
              <a:rPr dirty="0" lang="ru-RU" smtClean="0"/>
              <a:t> </a:t>
            </a:r>
            <a:endParaRPr dirty="0"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818" y="1582058"/>
            <a:ext cx="2782208" cy="370961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" l="150" r="38" t="22"/>
          <a:stretch/>
        </p:blipFill>
        <p:spPr>
          <a:xfrm>
            <a:off x="3356834" y="1582058"/>
            <a:ext cx="2438400" cy="402045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 l="109" r="30" t="41"/>
          <a:stretch/>
        </p:blipFill>
        <p:spPr>
          <a:xfrm>
            <a:off x="5795234" y="1582058"/>
            <a:ext cx="3389584" cy="319019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14568137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2744" y="159657"/>
            <a:ext cx="9434285" cy="167738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500">
                <a:latin charset="0" panose="030F0702030302020204" pitchFamily="66" typeface="Comic Sans MS"/>
              </a:rPr>
              <a:t>Вовлечение учеников во внеурочную деятельность: </a:t>
            </a:r>
            <a:endParaRPr dirty="0" lang="ru-RU" smtClean="0" sz="2500">
              <a:latin charset="0" panose="030F0702030302020204" pitchFamily="66" typeface="Comic Sans MS"/>
            </a:endParaRPr>
          </a:p>
          <a:p>
            <a:pPr algn="ctr"/>
            <a:r>
              <a:rPr dirty="0" lang="ru-RU" smtClean="0" sz="2000">
                <a:latin charset="0" panose="030F0702030302020204" pitchFamily="66" typeface="Comic Sans MS"/>
              </a:rPr>
              <a:t>в </a:t>
            </a:r>
            <a:r>
              <a:rPr dirty="0" lang="ru-RU" sz="2000">
                <a:latin charset="0" panose="030F0702030302020204" pitchFamily="66" typeface="Comic Sans MS"/>
              </a:rPr>
              <a:t>этом году ученики младших классов принимали активное участи во внеурочной деятельности: олимпиада «Юниор», игра «</a:t>
            </a:r>
            <a:r>
              <a:rPr dirty="0" lang="en-US" sz="2000">
                <a:latin charset="0" panose="030F0702030302020204" pitchFamily="66" typeface="Comic Sans MS"/>
              </a:rPr>
              <a:t>Enjoy English</a:t>
            </a:r>
            <a:r>
              <a:rPr dirty="0" lang="ru-RU" sz="2000">
                <a:latin charset="0" panose="030F0702030302020204" pitchFamily="66" typeface="Comic Sans MS"/>
              </a:rPr>
              <a:t>», конкурс чтецов, конкурс проектов «Гости из будущего»</a:t>
            </a:r>
          </a:p>
          <a:p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r="33" t="67"/>
          <a:stretch/>
        </p:blipFill>
        <p:spPr>
          <a:xfrm>
            <a:off x="145143" y="1590296"/>
            <a:ext cx="4260205" cy="29609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080" y="1511450"/>
            <a:ext cx="3209962" cy="429426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8869830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7257" y="217714"/>
            <a:ext cx="10000342" cy="213904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lvl="0"/>
            <a:r>
              <a:rPr dirty="0" lang="ru-RU" sz="2500">
                <a:latin charset="0" panose="030F0702030302020204" pitchFamily="66" typeface="Comic Sans MS"/>
              </a:rPr>
              <a:t> Принцип «новизны» (использование разнообразных форм </a:t>
            </a:r>
            <a:r>
              <a:rPr dirty="0" lang="ru-RU" smtClean="0" sz="2500">
                <a:latin charset="0" panose="030F0702030302020204" pitchFamily="66" typeface="Comic Sans MS"/>
              </a:rPr>
              <a:t>деятельности: презентации/проекты/интервью…)</a:t>
            </a:r>
          </a:p>
          <a:p>
            <a:pPr algn="ctr"/>
            <a:r>
              <a:rPr dirty="0" lang="ru-RU" sz="2000">
                <a:latin charset="0" panose="030F0702030302020204" pitchFamily="66" typeface="Comic Sans MS"/>
              </a:rPr>
              <a:t>Ученики младших классов </a:t>
            </a:r>
            <a:r>
              <a:rPr dirty="0" lang="ru-RU" smtClean="0" sz="2000">
                <a:latin charset="0" panose="030F0702030302020204" pitchFamily="66" typeface="Comic Sans MS"/>
              </a:rPr>
              <a:t>презентовали свои работы </a:t>
            </a:r>
            <a:r>
              <a:rPr dirty="0" lang="ru-RU" sz="2000">
                <a:latin charset="0" panose="030F0702030302020204" pitchFamily="66" typeface="Comic Sans MS"/>
              </a:rPr>
              <a:t>на разные темы: «Семья», «Животные», «День экологии».</a:t>
            </a:r>
          </a:p>
          <a:p>
            <a:pPr algn="ctr" lvl="0"/>
            <a:endParaRPr dirty="0" lang="ru-RU" sz="2500">
              <a:latin charset="0" panose="030F0702030302020204" pitchFamily="66" typeface="Comic Sans MS"/>
            </a:endParaRPr>
          </a:p>
          <a:p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" l="99" r="58" t="21"/>
          <a:stretch/>
        </p:blipFill>
        <p:spPr>
          <a:xfrm>
            <a:off x="275772" y="1778001"/>
            <a:ext cx="3760689" cy="468085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45252397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5" l="64" r="16" t="79"/>
          <a:stretch/>
        </p:blipFill>
        <p:spPr>
          <a:xfrm>
            <a:off x="8281926" y="1497610"/>
            <a:ext cx="3814201" cy="23368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117" l="46" r="47" t="89"/>
          <a:stretch/>
        </p:blipFill>
        <p:spPr>
          <a:xfrm>
            <a:off x="143406" y="3323772"/>
            <a:ext cx="3051578" cy="32591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210" l="150" r="16" t="119"/>
          <a:stretch/>
        </p:blipFill>
        <p:spPr>
          <a:xfrm>
            <a:off x="3296239" y="1947686"/>
            <a:ext cx="4898603" cy="275217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148114" y="174171"/>
            <a:ext cx="7953829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000">
                <a:latin charset="0" panose="030F0702030302020204" pitchFamily="66" typeface="Comic Sans MS"/>
              </a:rPr>
              <a:t>Были проведены тематические и праздничные уроки: «Прощание с алфавитом», «День европейских языков», «Рождественский урок», что также помогло заинтересовать детей и разнообразить школьную жизнь. </a:t>
            </a:r>
          </a:p>
        </p:txBody>
      </p:sp>
    </p:spTree>
    <p:extLst>
      <p:ext uri="{BB962C8B-B14F-4D97-AF65-F5344CB8AC3E}">
        <p14:creationId xmlns:p14="http://schemas.microsoft.com/office/powerpoint/2010/main" val="32135636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4343" y="348342"/>
            <a:ext cx="9753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omic Sans MS" panose="030F0702030302020204" pitchFamily="66" charset="0"/>
              </a:rPr>
              <a:t>По итогу года я могу сделать вывод, что ученики стали проявлять больший интерес к изучению иностранного </a:t>
            </a:r>
            <a:r>
              <a:rPr lang="ru-RU" sz="2000" dirty="0" smtClean="0">
                <a:latin typeface="Comic Sans MS" panose="030F0702030302020204" pitchFamily="66" charset="0"/>
              </a:rPr>
              <a:t>языка</a:t>
            </a:r>
            <a:r>
              <a:rPr lang="ru-RU" sz="2000" dirty="0"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ru-RU" sz="2000" dirty="0">
                <a:latin typeface="Comic Sans MS" panose="030F0702030302020204" pitchFamily="66" charset="0"/>
              </a:rPr>
              <a:t>Я все еще продолжаю изучать вопрос повышения уровня мотивации у школьников к изучению иностранного языка, но уже на данном этапе я вижу положительную динамику.</a:t>
            </a:r>
          </a:p>
          <a:p>
            <a:endParaRPr lang="ru-RU" dirty="0"/>
          </a:p>
        </p:txBody>
      </p:sp>
      <p:pic>
        <p:nvPicPr>
          <p:cNvPr id="6146" name="Picture 2" descr="How To Keep Your Kids Motivated in School - Oxford Lear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68" y="2014682"/>
            <a:ext cx="8693150" cy="4741718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23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288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Вкусняшка</dc:creator>
  <cp:lastModifiedBy>Вкусняшка</cp:lastModifiedBy>
  <cp:revision>8</cp:revision>
  <dcterms:created xsi:type="dcterms:W3CDTF">2022-04-21T15:50:50Z</dcterms:created>
  <dcterms:modified xsi:type="dcterms:W3CDTF">2022-11-06T15:08:36Z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329547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