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7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3411818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18831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82179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2602968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22231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3974083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28790775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367071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2135522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05E49F1-506F-46AA-BF77-C9E055293EE5}" type="datetimeFigureOut">
              <a:rPr lang="ru-RU" smtClean="0"/>
              <a:t>02.11.2022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3916325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05E49F1-506F-46AA-BF77-C9E055293EE5}" type="datetimeFigureOut">
              <a:rPr lang="ru-RU" smtClean="0"/>
              <a:t>02.11.2022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1202837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05E49F1-506F-46AA-BF77-C9E055293EE5}" type="datetimeFigureOut">
              <a:rPr lang="ru-RU" smtClean="0"/>
              <a:t>02.11.2022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1631680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05E49F1-506F-46AA-BF77-C9E055293EE5}" type="datetimeFigureOut">
              <a:rPr lang="ru-RU" smtClean="0"/>
              <a:t>02.11.2022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3837427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5E49F1-506F-46AA-BF77-C9E055293EE5}" type="datetimeFigureOut">
              <a:rPr lang="ru-RU" smtClean="0"/>
              <a:t>02.11.2022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2791901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05E49F1-506F-46AA-BF77-C9E055293EE5}" type="datetimeFigureOut">
              <a:rPr lang="ru-RU" smtClean="0"/>
              <a:t>02.11.2022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27377B2-4F41-407D-8C6B-9535F5B3D279}" type="slidenum">
              <a:rPr lang="ru-RU" smtClean="0"/>
              <a:t>‹#›</a:t>
            </a:fld>
            <a:endParaRPr lang="ru-RU"/>
          </a:p>
        </p:txBody>
      </p:sp>
    </p:spTree>
    <p:extLst>
      <p:ext uri="{BB962C8B-B14F-4D97-AF65-F5344CB8AC3E}">
        <p14:creationId xmlns:p14="http://schemas.microsoft.com/office/powerpoint/2010/main" val="2742406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27377B2-4F41-407D-8C6B-9535F5B3D279}" type="slidenum">
              <a:rPr lang="ru-RU" smtClean="0"/>
              <a:t>‹#›</a:t>
            </a:fld>
            <a:endParaRPr lang="ru-RU"/>
          </a:p>
        </p:txBody>
      </p:sp>
      <p:sp>
        <p:nvSpPr>
          <p:cNvPr id="5" name="Date Placeholder 4"/>
          <p:cNvSpPr>
            <a:spLocks noGrp="1"/>
          </p:cNvSpPr>
          <p:nvPr>
            <p:ph type="dt" sz="half" idx="10"/>
          </p:nvPr>
        </p:nvSpPr>
        <p:spPr/>
        <p:txBody>
          <a:bodyPr/>
          <a:lstStyle/>
          <a:p>
            <a:fld id="{705E49F1-506F-46AA-BF77-C9E055293EE5}" type="datetimeFigureOut">
              <a:rPr lang="ru-RU" smtClean="0"/>
              <a:t>02.11.2022</a:t>
            </a:fld>
            <a:endParaRPr lang="ru-RU"/>
          </a:p>
        </p:txBody>
      </p:sp>
    </p:spTree>
    <p:extLst>
      <p:ext uri="{BB962C8B-B14F-4D97-AF65-F5344CB8AC3E}">
        <p14:creationId xmlns:p14="http://schemas.microsoft.com/office/powerpoint/2010/main" val="1115283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05E49F1-506F-46AA-BF77-C9E055293EE5}" type="datetimeFigureOut">
              <a:rPr lang="ru-RU" smtClean="0"/>
              <a:t>02.11.2022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27377B2-4F41-407D-8C6B-9535F5B3D279}" type="slidenum">
              <a:rPr lang="ru-RU" smtClean="0"/>
              <a:t>‹#›</a:t>
            </a:fld>
            <a:endParaRPr lang="ru-RU"/>
          </a:p>
        </p:txBody>
      </p:sp>
    </p:spTree>
    <p:extLst>
      <p:ext uri="{BB962C8B-B14F-4D97-AF65-F5344CB8AC3E}">
        <p14:creationId xmlns:p14="http://schemas.microsoft.com/office/powerpoint/2010/main" val="232260206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9020" y="84268"/>
            <a:ext cx="8596668" cy="1795332"/>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ru-RU" b="1" smtClean="0">
                <a:solidFill>
                  <a:srgbClr val="0070C0"/>
                </a:solidFill>
              </a:rPr>
              <a:t>Мастер – класс </a:t>
            </a:r>
            <a:br>
              <a:rPr lang="ru-RU" b="1" smtClean="0">
                <a:solidFill>
                  <a:srgbClr val="0070C0"/>
                </a:solidFill>
              </a:rPr>
            </a:br>
            <a:r>
              <a:rPr lang="ru-RU" b="1" smtClean="0">
                <a:solidFill>
                  <a:srgbClr val="0070C0"/>
                </a:solidFill>
              </a:rPr>
              <a:t>«Артикуляционная и пальчиковая</a:t>
            </a:r>
            <a:br>
              <a:rPr lang="ru-RU" b="1" smtClean="0">
                <a:solidFill>
                  <a:srgbClr val="0070C0"/>
                </a:solidFill>
              </a:rPr>
            </a:br>
            <a:r>
              <a:rPr lang="ru-RU" b="1" smtClean="0">
                <a:solidFill>
                  <a:srgbClr val="0070C0"/>
                </a:solidFill>
              </a:rPr>
              <a:t> гимнастика»</a:t>
            </a:r>
            <a:br>
              <a:rPr lang="ru-RU" b="1" smtClean="0">
                <a:solidFill>
                  <a:srgbClr val="0070C0"/>
                </a:solidFill>
              </a:rPr>
            </a:br>
            <a:r>
              <a:rPr lang="ru-RU" sz="4400" b="1">
                <a:solidFill>
                  <a:srgbClr val="0070C0"/>
                </a:solidFill>
              </a:rPr>
              <a:t/>
            </a:r>
            <a:br>
              <a:rPr lang="ru-RU" sz="4400" b="1">
                <a:solidFill>
                  <a:srgbClr val="0070C0"/>
                </a:solidFill>
              </a:rPr>
            </a:br>
            <a:r>
              <a:rPr lang="ru-RU" sz="4400" b="1" smtClean="0">
                <a:solidFill>
                  <a:srgbClr val="0070C0"/>
                </a:solidFill>
              </a:rPr>
              <a:t/>
            </a:r>
            <a:br>
              <a:rPr lang="ru-RU" sz="4400" b="1" smtClean="0">
                <a:solidFill>
                  <a:srgbClr val="0070C0"/>
                </a:solidFill>
              </a:rPr>
            </a:br>
            <a:r>
              <a:rPr lang="ru-RU" sz="4400" b="1">
                <a:solidFill>
                  <a:srgbClr val="0070C0"/>
                </a:solidFill>
              </a:rPr>
              <a:t/>
            </a:r>
            <a:br>
              <a:rPr lang="ru-RU" sz="4400" b="1">
                <a:solidFill>
                  <a:srgbClr val="0070C0"/>
                </a:solidFill>
              </a:rPr>
            </a:br>
            <a:r>
              <a:rPr lang="ru-RU" sz="4400" b="1" smtClean="0">
                <a:solidFill>
                  <a:srgbClr val="0070C0"/>
                </a:solidFill>
              </a:rPr>
              <a:t/>
            </a:r>
            <a:br>
              <a:rPr lang="ru-RU" sz="4400" b="1" smtClean="0">
                <a:solidFill>
                  <a:srgbClr val="0070C0"/>
                </a:solidFill>
              </a:rPr>
            </a:br>
            <a:r>
              <a:rPr lang="ru-RU" sz="4400" b="1" smtClean="0">
                <a:solidFill>
                  <a:srgbClr val="0070C0"/>
                </a:solidFill>
              </a:rPr>
              <a:t>                                  </a:t>
            </a:r>
            <a:br>
              <a:rPr lang="ru-RU" sz="4400" b="1" smtClean="0">
                <a:solidFill>
                  <a:srgbClr val="0070C0"/>
                </a:solidFill>
              </a:rPr>
            </a:br>
            <a:r>
              <a:rPr lang="ru-RU" sz="4400" b="1">
                <a:solidFill>
                  <a:srgbClr val="0070C0"/>
                </a:solidFill>
              </a:rPr>
              <a:t> </a:t>
            </a:r>
            <a:r>
              <a:rPr lang="ru-RU" sz="4400" b="1" smtClean="0">
                <a:solidFill>
                  <a:srgbClr val="0070C0"/>
                </a:solidFill>
              </a:rPr>
              <a:t>                                  </a:t>
            </a:r>
            <a:br>
              <a:rPr lang="ru-RU" sz="4400" b="1" smtClean="0">
                <a:solidFill>
                  <a:srgbClr val="0070C0"/>
                </a:solidFill>
              </a:rPr>
            </a:br>
            <a:r>
              <a:rPr lang="ru-RU" sz="4400" b="1" smtClean="0">
                <a:solidFill>
                  <a:srgbClr val="0070C0"/>
                </a:solidFill>
              </a:rPr>
              <a:t>                                </a:t>
            </a:r>
            <a:r>
              <a:rPr lang="ru-RU" sz="1600" b="1" smtClean="0">
                <a:solidFill>
                  <a:srgbClr val="002060"/>
                </a:solidFill>
              </a:rPr>
              <a:t>Провела: Маллаева А.К</a:t>
            </a:r>
            <a:r>
              <a:rPr lang="ru-RU" sz="1600" b="1" smtClean="0">
                <a:solidFill>
                  <a:srgbClr val="0070C0"/>
                </a:solidFill>
              </a:rPr>
              <a:t>.</a:t>
            </a:r>
            <a:endParaRPr lang="ru-RU" sz="1600" b="1" dirty="0">
              <a:solidFill>
                <a:srgbClr val="0070C0"/>
              </a:solidFill>
            </a:endParaRPr>
          </a:p>
        </p:txBody>
      </p:sp>
      <p:pic>
        <p:nvPicPr>
          <p:cNvPr id="6" name="Рисунок 5"/>
          <p:cNvPicPr>
            <a:picLocks noChangeAspect="1"/>
          </p:cNvPicPr>
          <p:nvPr/>
        </p:nvPicPr>
        <p:blipFill rotWithShape="1">
          <a:blip r:embed="rId2">
            <a:extLst>
              <a:ext uri="{28A0092B-C50C-407E-A947-70E740481C1C}">
                <a14:useLocalDpi xmlns:a14="http://schemas.microsoft.com/office/drawing/2010/main" val="0"/>
              </a:ext>
            </a:extLst>
          </a:blip>
          <a:srcRect t="27222" b="14838"/>
          <a:stretch/>
        </p:blipFill>
        <p:spPr>
          <a:xfrm>
            <a:off x="2962914" y="1879600"/>
            <a:ext cx="4928879" cy="3733800"/>
          </a:xfrm>
          <a:prstGeom prst="rect">
            <a:avLst/>
          </a:prstGeom>
        </p:spPr>
      </p:pic>
    </p:spTree>
    <p:extLst>
      <p:ext uri="{BB962C8B-B14F-4D97-AF65-F5344CB8AC3E}">
        <p14:creationId xmlns:p14="http://schemas.microsoft.com/office/powerpoint/2010/main" val="116370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2752" y="0"/>
            <a:ext cx="8596668" cy="2369127"/>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sz="2400" b="1" dirty="0">
                <a:solidFill>
                  <a:srgbClr val="333333"/>
                </a:solidFill>
                <a:latin typeface="Arial" panose="020B0604020202020204" pitchFamily="34" charset="0"/>
              </a:rPr>
              <a:t>Пальчиковая</a:t>
            </a:r>
            <a:r>
              <a:rPr lang="ru-RU" sz="2400" dirty="0">
                <a:solidFill>
                  <a:srgbClr val="333333"/>
                </a:solidFill>
                <a:latin typeface="Arial" panose="020B0604020202020204" pitchFamily="34" charset="0"/>
              </a:rPr>
              <a:t> </a:t>
            </a:r>
            <a:r>
              <a:rPr lang="ru-RU" sz="2400" b="1" dirty="0">
                <a:solidFill>
                  <a:srgbClr val="333333"/>
                </a:solidFill>
                <a:latin typeface="Arial" panose="020B0604020202020204" pitchFamily="34" charset="0"/>
              </a:rPr>
              <a:t>гимнастика</a:t>
            </a:r>
            <a:r>
              <a:rPr lang="ru-RU" sz="2400" dirty="0">
                <a:solidFill>
                  <a:srgbClr val="333333"/>
                </a:solidFill>
                <a:latin typeface="Arial" panose="020B0604020202020204" pitchFamily="34" charset="0"/>
              </a:rPr>
              <a:t> - комплекс упражнений для развития и совершенствования «тонких» движений пальцев рук. Движения пальцев и кистей рук ребёнка имеют особое развивающее воздействие. Основной ценностью </a:t>
            </a:r>
            <a:r>
              <a:rPr lang="ru-RU" sz="2400" b="1" dirty="0">
                <a:solidFill>
                  <a:srgbClr val="333333"/>
                </a:solidFill>
                <a:latin typeface="Arial" panose="020B0604020202020204" pitchFamily="34" charset="0"/>
              </a:rPr>
              <a:t>пальчиковой</a:t>
            </a:r>
            <a:r>
              <a:rPr lang="ru-RU" sz="2400" dirty="0">
                <a:solidFill>
                  <a:srgbClr val="333333"/>
                </a:solidFill>
                <a:latin typeface="Arial" panose="020B0604020202020204" pitchFamily="34" charset="0"/>
              </a:rPr>
              <a:t> </a:t>
            </a:r>
            <a:r>
              <a:rPr lang="ru-RU" sz="2400" b="1" dirty="0">
                <a:solidFill>
                  <a:srgbClr val="333333"/>
                </a:solidFill>
                <a:latin typeface="Arial" panose="020B0604020202020204" pitchFamily="34" charset="0"/>
              </a:rPr>
              <a:t>гимнастики</a:t>
            </a:r>
            <a:r>
              <a:rPr lang="ru-RU" sz="2400" dirty="0">
                <a:solidFill>
                  <a:srgbClr val="333333"/>
                </a:solidFill>
                <a:latin typeface="Arial" panose="020B0604020202020204" pitchFamily="34" charset="0"/>
              </a:rPr>
              <a:t> является то, что интеллект ребёнка при этом развивается самым естественным, здоровым образом</a:t>
            </a:r>
            <a:r>
              <a:rPr lang="ru-RU" sz="2400" dirty="0" smtClean="0">
                <a:solidFill>
                  <a:srgbClr val="333333"/>
                </a:solidFill>
                <a:latin typeface="Arial" panose="020B0604020202020204" pitchFamily="34" charset="0"/>
              </a:rPr>
              <a:t>.</a:t>
            </a:r>
            <a:br>
              <a:rPr lang="ru-RU" sz="2400" dirty="0" smtClean="0">
                <a:solidFill>
                  <a:srgbClr val="333333"/>
                </a:solidFill>
                <a:latin typeface="Arial" panose="020B0604020202020204" pitchFamily="34" charset="0"/>
              </a:rPr>
            </a:br>
            <a:r>
              <a:rPr lang="ru-RU" sz="2400" dirty="0">
                <a:solidFill>
                  <a:srgbClr val="333333"/>
                </a:solidFill>
                <a:latin typeface="Arial" panose="020B0604020202020204" pitchFamily="34" charset="0"/>
              </a:rPr>
              <a:t/>
            </a:r>
            <a:br>
              <a:rPr lang="ru-RU" sz="2400" dirty="0">
                <a:solidFill>
                  <a:srgbClr val="333333"/>
                </a:solidFill>
                <a:latin typeface="Arial" panose="020B0604020202020204" pitchFamily="34" charset="0"/>
              </a:rPr>
            </a:br>
            <a:r>
              <a:rPr lang="ru-RU" sz="2400" dirty="0" smtClean="0">
                <a:solidFill>
                  <a:srgbClr val="333333"/>
                </a:solidFill>
                <a:latin typeface="Arial" panose="020B0604020202020204" pitchFamily="34" charset="0"/>
              </a:rPr>
              <a:t/>
            </a:r>
            <a:br>
              <a:rPr lang="ru-RU" sz="2400" dirty="0" smtClean="0">
                <a:solidFill>
                  <a:srgbClr val="333333"/>
                </a:solidFill>
                <a:latin typeface="Arial" panose="020B0604020202020204" pitchFamily="34" charset="0"/>
              </a:rPr>
            </a:br>
            <a:r>
              <a:rPr lang="ru-RU" sz="2400" dirty="0">
                <a:solidFill>
                  <a:srgbClr val="333333"/>
                </a:solidFill>
                <a:latin typeface="Arial" panose="020B0604020202020204" pitchFamily="34" charset="0"/>
              </a:rPr>
              <a:t/>
            </a:r>
            <a:br>
              <a:rPr lang="ru-RU" sz="2400" dirty="0">
                <a:solidFill>
                  <a:srgbClr val="333333"/>
                </a:solidFill>
                <a:latin typeface="Arial" panose="020B0604020202020204" pitchFamily="34" charset="0"/>
              </a:rPr>
            </a:br>
            <a:r>
              <a:rPr lang="ru-RU" sz="2400" dirty="0" smtClean="0">
                <a:solidFill>
                  <a:srgbClr val="333333"/>
                </a:solidFill>
                <a:latin typeface="Arial" panose="020B0604020202020204" pitchFamily="34" charset="0"/>
              </a:rPr>
              <a:t/>
            </a:r>
            <a:br>
              <a:rPr lang="ru-RU" sz="2400" dirty="0" smtClean="0">
                <a:solidFill>
                  <a:srgbClr val="333333"/>
                </a:solidFill>
                <a:latin typeface="Arial" panose="020B0604020202020204" pitchFamily="34" charset="0"/>
              </a:rPr>
            </a:br>
            <a:r>
              <a:rPr lang="ru-RU" sz="2400" dirty="0" smtClean="0">
                <a:solidFill>
                  <a:srgbClr val="333333"/>
                </a:solidFill>
                <a:latin typeface="Arial" panose="020B0604020202020204" pitchFamily="34" charset="0"/>
              </a:rPr>
              <a:t/>
            </a:r>
            <a:br>
              <a:rPr lang="ru-RU" sz="2400" dirty="0" smtClean="0">
                <a:solidFill>
                  <a:srgbClr val="333333"/>
                </a:solidFill>
                <a:latin typeface="Arial" panose="020B0604020202020204" pitchFamily="34" charset="0"/>
              </a:rPr>
            </a:br>
            <a:r>
              <a:rPr lang="ru-RU" sz="2400" dirty="0" smtClean="0">
                <a:solidFill>
                  <a:srgbClr val="333333"/>
                </a:solidFill>
                <a:latin typeface="Arial" panose="020B0604020202020204" pitchFamily="34" charset="0"/>
              </a:rPr>
              <a:t/>
            </a:r>
            <a:br>
              <a:rPr lang="ru-RU" sz="2400" dirty="0" smtClean="0">
                <a:solidFill>
                  <a:srgbClr val="333333"/>
                </a:solidFill>
                <a:latin typeface="Arial" panose="020B0604020202020204" pitchFamily="34" charset="0"/>
              </a:rPr>
            </a:br>
            <a:r>
              <a:rPr lang="ru-RU" sz="2400" dirty="0">
                <a:solidFill>
                  <a:srgbClr val="333333"/>
                </a:solidFill>
                <a:latin typeface="Arial" panose="020B0604020202020204" pitchFamily="34" charset="0"/>
              </a:rPr>
              <a:t/>
            </a:r>
            <a:br>
              <a:rPr lang="ru-RU" sz="2400" dirty="0">
                <a:solidFill>
                  <a:srgbClr val="333333"/>
                </a:solidFill>
                <a:latin typeface="Arial" panose="020B0604020202020204" pitchFamily="34" charset="0"/>
              </a:rPr>
            </a:br>
            <a:r>
              <a:rPr lang="ru-RU" sz="2400" dirty="0" smtClean="0">
                <a:solidFill>
                  <a:srgbClr val="002060"/>
                </a:solidFill>
                <a:latin typeface="Arial" panose="020B0604020202020204" pitchFamily="34" charset="0"/>
              </a:rPr>
              <a:t>Прежде всего, мелкая пальцевая моторика связана с развитием речи. В мозгу двигательные и речевые центры – самые ближайшие соседи. И при движении пальчиков и кистей, возбуждение от двигательного центра перекидывается на речевые центры головного мозга и приводит к резкому усилению согласованной деятельности речевых зон.</a:t>
            </a:r>
            <a:br>
              <a:rPr lang="ru-RU" sz="2400" dirty="0" smtClean="0">
                <a:solidFill>
                  <a:srgbClr val="002060"/>
                </a:solidFill>
                <a:latin typeface="Arial" panose="020B0604020202020204" pitchFamily="34" charset="0"/>
              </a:rPr>
            </a:br>
            <a:r>
              <a:rPr lang="ru-RU" sz="2400" dirty="0">
                <a:solidFill>
                  <a:srgbClr val="002060"/>
                </a:solidFill>
                <a:latin typeface="Arial" panose="020B0604020202020204" pitchFamily="34" charset="0"/>
              </a:rPr>
              <a:t/>
            </a:r>
            <a:br>
              <a:rPr lang="ru-RU" sz="2400" dirty="0">
                <a:solidFill>
                  <a:srgbClr val="002060"/>
                </a:solidFill>
                <a:latin typeface="Arial" panose="020B0604020202020204" pitchFamily="34" charset="0"/>
              </a:rPr>
            </a:br>
            <a:endParaRPr lang="ru-RU" sz="2400" dirty="0">
              <a:solidFill>
                <a:srgbClr val="002060"/>
              </a:solidFill>
            </a:endParaRPr>
          </a:p>
        </p:txBody>
      </p:sp>
      <p:pic>
        <p:nvPicPr>
          <p:cNvPr id="3" name="Рисунок 2"/>
          <p:cNvPicPr>
            <a:picLocks noChangeAspect="1"/>
          </p:cNvPicPr>
          <p:nvPr/>
        </p:nvPicPr>
        <p:blipFill rotWithShape="1">
          <a:blip r:embed="rId2" cstate="print">
            <a:extLst>
              <a:ext uri="{28A0092B-C50C-407E-A947-70E740481C1C}">
                <a14:useLocalDpi xmlns:a14="http://schemas.microsoft.com/office/drawing/2010/main" val="0"/>
              </a:ext>
            </a:extLst>
          </a:blip>
          <a:srcRect l="-6034" r="-1"/>
          <a:stretch/>
        </p:blipFill>
        <p:spPr>
          <a:xfrm>
            <a:off x="2078182" y="2369127"/>
            <a:ext cx="5112328" cy="2410691"/>
          </a:xfrm>
          <a:prstGeom prst="rect">
            <a:avLst/>
          </a:prstGeom>
        </p:spPr>
      </p:pic>
    </p:spTree>
    <p:extLst>
      <p:ext uri="{BB962C8B-B14F-4D97-AF65-F5344CB8AC3E}">
        <p14:creationId xmlns:p14="http://schemas.microsoft.com/office/powerpoint/2010/main" val="34391276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6608" y="2359890"/>
            <a:ext cx="8596668" cy="1990436"/>
          </a:xfrm>
        </p:spPr>
        <p:style>
          <a:lnRef idx="1">
            <a:schemeClr val="accent1"/>
          </a:lnRef>
          <a:fillRef idx="2">
            <a:schemeClr val="accent1"/>
          </a:fillRef>
          <a:effectRef idx="1">
            <a:schemeClr val="accent1"/>
          </a:effectRef>
          <a:fontRef idx="minor">
            <a:schemeClr val="dk1"/>
          </a:fontRef>
        </p:style>
        <p:txBody>
          <a:bodyPr>
            <a:noAutofit/>
          </a:bodyPr>
          <a:lstStyle/>
          <a:p>
            <a:r>
              <a:rPr lang="ru-RU" sz="2000" dirty="0">
                <a:solidFill>
                  <a:srgbClr val="002060"/>
                </a:solidFill>
              </a:rPr>
              <a:t>Пальчиковая гимнастика </a:t>
            </a:r>
            <a:r>
              <a:rPr lang="ru-RU" sz="2000" dirty="0">
                <a:solidFill>
                  <a:schemeClr val="accent1">
                    <a:lumMod val="75000"/>
                  </a:schemeClr>
                </a:solidFill>
              </a:rPr>
              <a:t>развивает </a:t>
            </a:r>
            <a:r>
              <a:rPr lang="ru-RU" sz="2000" dirty="0">
                <a:solidFill>
                  <a:srgbClr val="002060"/>
                </a:solidFill>
              </a:rPr>
              <a:t>умение малыша</a:t>
            </a:r>
            <a:br>
              <a:rPr lang="ru-RU" sz="2000" dirty="0">
                <a:solidFill>
                  <a:srgbClr val="002060"/>
                </a:solidFill>
              </a:rPr>
            </a:br>
            <a:r>
              <a:rPr lang="ru-RU" sz="2000" dirty="0">
                <a:solidFill>
                  <a:srgbClr val="002060"/>
                </a:solidFill>
              </a:rPr>
              <a:t>подражать взрослым, учит вслушиваться в нашу речь и ее</a:t>
            </a:r>
            <a:br>
              <a:rPr lang="ru-RU" sz="2000" dirty="0">
                <a:solidFill>
                  <a:srgbClr val="002060"/>
                </a:solidFill>
              </a:rPr>
            </a:br>
            <a:r>
              <a:rPr lang="ru-RU" sz="2000" dirty="0">
                <a:solidFill>
                  <a:srgbClr val="002060"/>
                </a:solidFill>
              </a:rPr>
              <a:t>понимать, повышает речевую активность ребенка да и</a:t>
            </a:r>
            <a:br>
              <a:rPr lang="ru-RU" sz="2000" dirty="0">
                <a:solidFill>
                  <a:srgbClr val="002060"/>
                </a:solidFill>
              </a:rPr>
            </a:br>
            <a:r>
              <a:rPr lang="ru-RU" sz="2000" dirty="0">
                <a:solidFill>
                  <a:srgbClr val="002060"/>
                </a:solidFill>
              </a:rPr>
              <a:t>просто создает благоприятную эмоциональную атмосферу.</a:t>
            </a:r>
            <a:br>
              <a:rPr lang="ru-RU" sz="2000" dirty="0">
                <a:solidFill>
                  <a:srgbClr val="002060"/>
                </a:solidFill>
              </a:rPr>
            </a:br>
            <a:r>
              <a:rPr lang="ru-RU" sz="2000" dirty="0">
                <a:solidFill>
                  <a:srgbClr val="002060"/>
                </a:solidFill>
              </a:rPr>
              <a:t>Ведь играть в пальчиковые игры не только полезно, но</a:t>
            </a:r>
            <a:br>
              <a:rPr lang="ru-RU" sz="2000" dirty="0">
                <a:solidFill>
                  <a:srgbClr val="002060"/>
                </a:solidFill>
              </a:rPr>
            </a:br>
            <a:r>
              <a:rPr lang="ru-RU" sz="2000" dirty="0">
                <a:solidFill>
                  <a:srgbClr val="002060"/>
                </a:solidFill>
              </a:rPr>
              <a:t>интересно и весело.</a:t>
            </a:r>
          </a:p>
        </p:txBody>
      </p:sp>
      <p:sp>
        <p:nvSpPr>
          <p:cNvPr id="5" name="Текст 4"/>
          <p:cNvSpPr>
            <a:spLocks noGrp="1"/>
          </p:cNvSpPr>
          <p:nvPr>
            <p:ph type="body" idx="1"/>
          </p:nvPr>
        </p:nvSpPr>
        <p:spPr>
          <a:xfrm>
            <a:off x="746608" y="0"/>
            <a:ext cx="8596668" cy="2288308"/>
          </a:xfrm>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pPr algn="ctr"/>
            <a:r>
              <a:rPr lang="ru-RU" sz="3800" b="1" i="1" dirty="0" smtClean="0">
                <a:solidFill>
                  <a:srgbClr val="002060"/>
                </a:solidFill>
              </a:rPr>
              <a:t>Цели пальчиковой гимнастики:</a:t>
            </a:r>
          </a:p>
          <a:p>
            <a:r>
              <a:rPr lang="ru-RU" sz="2300" dirty="0" smtClean="0">
                <a:solidFill>
                  <a:srgbClr val="002060"/>
                </a:solidFill>
                <a:latin typeface="Arial" panose="020B0604020202020204" pitchFamily="34" charset="0"/>
              </a:rPr>
              <a:t>1) способствовать развитию мелкой моторики рук, координации движений, </a:t>
            </a:r>
            <a:r>
              <a:rPr lang="ru-RU" sz="2300" dirty="0">
                <a:solidFill>
                  <a:srgbClr val="002060"/>
                </a:solidFill>
                <a:latin typeface="Arial" panose="020B0604020202020204" pitchFamily="34" charset="0"/>
              </a:rPr>
              <a:t>ловкости </a:t>
            </a:r>
            <a:r>
              <a:rPr lang="ru-RU" sz="2300" dirty="0" smtClean="0">
                <a:solidFill>
                  <a:srgbClr val="002060"/>
                </a:solidFill>
                <a:latin typeface="Arial" panose="020B0604020202020204" pitchFamily="34" charset="0"/>
              </a:rPr>
              <a:t>пальцев</a:t>
            </a:r>
            <a:endParaRPr lang="ru-RU" sz="2300" dirty="0">
              <a:solidFill>
                <a:srgbClr val="002060"/>
              </a:solidFill>
              <a:latin typeface="Arial" panose="020B0604020202020204" pitchFamily="34" charset="0"/>
            </a:endParaRPr>
          </a:p>
          <a:p>
            <a:r>
              <a:rPr lang="ru-RU" sz="2300" dirty="0">
                <a:solidFill>
                  <a:srgbClr val="002060"/>
                </a:solidFill>
                <a:latin typeface="Arial" panose="020B0604020202020204" pitchFamily="34" charset="0"/>
              </a:rPr>
              <a:t>2) </a:t>
            </a:r>
            <a:r>
              <a:rPr lang="ru-RU" sz="2300" dirty="0" smtClean="0">
                <a:solidFill>
                  <a:srgbClr val="002060"/>
                </a:solidFill>
                <a:latin typeface="Arial" panose="020B0604020202020204" pitchFamily="34" charset="0"/>
              </a:rPr>
              <a:t>активизировать </a:t>
            </a:r>
            <a:r>
              <a:rPr lang="ru-RU" sz="2300" dirty="0">
                <a:solidFill>
                  <a:srgbClr val="002060"/>
                </a:solidFill>
                <a:latin typeface="Arial" panose="020B0604020202020204" pitchFamily="34" charset="0"/>
              </a:rPr>
              <a:t>речевые центры;</a:t>
            </a:r>
          </a:p>
          <a:p>
            <a:r>
              <a:rPr lang="ru-RU" sz="2300" dirty="0">
                <a:solidFill>
                  <a:srgbClr val="002060"/>
                </a:solidFill>
                <a:latin typeface="Arial" panose="020B0604020202020204" pitchFamily="34" charset="0"/>
              </a:rPr>
              <a:t>3) </a:t>
            </a:r>
            <a:r>
              <a:rPr lang="ru-RU" sz="2300" dirty="0" smtClean="0">
                <a:solidFill>
                  <a:srgbClr val="002060"/>
                </a:solidFill>
                <a:latin typeface="Arial" panose="020B0604020202020204" pitchFamily="34" charset="0"/>
              </a:rPr>
              <a:t>развивать </a:t>
            </a:r>
            <a:r>
              <a:rPr lang="ru-RU" sz="2300" dirty="0">
                <a:solidFill>
                  <a:srgbClr val="002060"/>
                </a:solidFill>
                <a:latin typeface="Arial" panose="020B0604020202020204" pitchFamily="34" charset="0"/>
              </a:rPr>
              <a:t>внимание, память, воображение;</a:t>
            </a:r>
          </a:p>
          <a:p>
            <a:r>
              <a:rPr lang="ru-RU" sz="2300" dirty="0">
                <a:solidFill>
                  <a:srgbClr val="002060"/>
                </a:solidFill>
                <a:latin typeface="Arial" panose="020B0604020202020204" pitchFamily="34" charset="0"/>
              </a:rPr>
              <a:t>4) </a:t>
            </a:r>
            <a:r>
              <a:rPr lang="ru-RU" sz="2300" dirty="0" smtClean="0">
                <a:solidFill>
                  <a:srgbClr val="002060"/>
                </a:solidFill>
                <a:latin typeface="Arial" panose="020B0604020202020204" pitchFamily="34" charset="0"/>
              </a:rPr>
              <a:t>создать </a:t>
            </a:r>
            <a:r>
              <a:rPr lang="ru-RU" sz="2300" dirty="0">
                <a:solidFill>
                  <a:srgbClr val="002060"/>
                </a:solidFill>
                <a:latin typeface="Arial" panose="020B0604020202020204" pitchFamily="34" charset="0"/>
              </a:rPr>
              <a:t>позитивную атмосферу в группе, </a:t>
            </a:r>
            <a:r>
              <a:rPr lang="ru-RU" sz="2300" dirty="0" smtClean="0">
                <a:solidFill>
                  <a:srgbClr val="002060"/>
                </a:solidFill>
                <a:latin typeface="Arial" panose="020B0604020202020204" pitchFamily="34" charset="0"/>
              </a:rPr>
              <a:t>вызвать </a:t>
            </a:r>
            <a:r>
              <a:rPr lang="ru-RU" sz="2300" dirty="0">
                <a:solidFill>
                  <a:srgbClr val="002060"/>
                </a:solidFill>
                <a:latin typeface="Arial" panose="020B0604020202020204" pitchFamily="34" charset="0"/>
              </a:rPr>
              <a:t>положительные эмоции.</a:t>
            </a:r>
          </a:p>
          <a:p>
            <a:endParaRPr lang="ru-RU" sz="2300" dirty="0">
              <a:solidFill>
                <a:srgbClr val="002060"/>
              </a:solidFill>
            </a:endParaRPr>
          </a:p>
        </p:txBody>
      </p:sp>
      <p:pic>
        <p:nvPicPr>
          <p:cNvPr id="4" name="Объект 3"/>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b="48073"/>
          <a:stretch/>
        </p:blipFill>
        <p:spPr>
          <a:xfrm>
            <a:off x="1191491" y="4350326"/>
            <a:ext cx="6026150" cy="2507673"/>
          </a:xfrm>
        </p:spPr>
      </p:pic>
    </p:spTree>
    <p:extLst>
      <p:ext uri="{BB962C8B-B14F-4D97-AF65-F5344CB8AC3E}">
        <p14:creationId xmlns:p14="http://schemas.microsoft.com/office/powerpoint/2010/main" val="25705322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61698" y="1454006"/>
            <a:ext cx="6762557" cy="3880773"/>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marL="0" indent="0" algn="ctr">
              <a:buNone/>
            </a:pPr>
            <a:r>
              <a:rPr lang="ru-RU" sz="2300" b="1" dirty="0" smtClean="0">
                <a:solidFill>
                  <a:srgbClr val="000000"/>
                </a:solidFill>
                <a:latin typeface="Open Sans"/>
              </a:rPr>
              <a:t> </a:t>
            </a:r>
            <a:r>
              <a:rPr lang="ru-RU" sz="4100" b="1" dirty="0">
                <a:solidFill>
                  <a:srgbClr val="002060"/>
                </a:solidFill>
                <a:latin typeface="Open Sans"/>
              </a:rPr>
              <a:t>«На елке»</a:t>
            </a:r>
            <a:r>
              <a:rPr lang="ru-RU" sz="4100" dirty="0">
                <a:solidFill>
                  <a:srgbClr val="002060"/>
                </a:solidFill>
              </a:rPr>
              <a:t/>
            </a:r>
            <a:br>
              <a:rPr lang="ru-RU" sz="4100" dirty="0">
                <a:solidFill>
                  <a:srgbClr val="002060"/>
                </a:solidFill>
              </a:rPr>
            </a:br>
            <a:r>
              <a:rPr lang="ru-RU" dirty="0">
                <a:solidFill>
                  <a:srgbClr val="002060"/>
                </a:solidFill>
              </a:rPr>
              <a:t/>
            </a:r>
            <a:br>
              <a:rPr lang="ru-RU" dirty="0">
                <a:solidFill>
                  <a:srgbClr val="002060"/>
                </a:solidFill>
              </a:rPr>
            </a:br>
            <a:r>
              <a:rPr lang="ru-RU" sz="2000" dirty="0">
                <a:solidFill>
                  <a:srgbClr val="002060"/>
                </a:solidFill>
                <a:latin typeface="Open Sans"/>
              </a:rPr>
              <a:t>Мы на елке веселились, </a:t>
            </a:r>
            <a:r>
              <a:rPr lang="ru-RU" sz="2000" i="1" dirty="0">
                <a:solidFill>
                  <a:srgbClr val="002060"/>
                </a:solidFill>
                <a:latin typeface="Open Sans"/>
              </a:rPr>
              <a:t>Ритмичные хлопки в ладоши.</a:t>
            </a:r>
            <a:br>
              <a:rPr lang="ru-RU" sz="2000" i="1" dirty="0">
                <a:solidFill>
                  <a:srgbClr val="002060"/>
                </a:solidFill>
                <a:latin typeface="Open Sans"/>
              </a:rPr>
            </a:br>
            <a:r>
              <a:rPr lang="ru-RU" sz="2000" i="1" dirty="0">
                <a:solidFill>
                  <a:srgbClr val="002060"/>
                </a:solidFill>
                <a:latin typeface="Open Sans"/>
              </a:rPr>
              <a:t/>
            </a:r>
            <a:br>
              <a:rPr lang="ru-RU" sz="2000" i="1" dirty="0">
                <a:solidFill>
                  <a:srgbClr val="002060"/>
                </a:solidFill>
                <a:latin typeface="Open Sans"/>
              </a:rPr>
            </a:br>
            <a:r>
              <a:rPr lang="ru-RU" sz="2000" dirty="0">
                <a:solidFill>
                  <a:srgbClr val="002060"/>
                </a:solidFill>
                <a:latin typeface="Open Sans"/>
              </a:rPr>
              <a:t>И плясали, и резвились,</a:t>
            </a:r>
            <a:r>
              <a:rPr lang="ru-RU" sz="2000" i="1" dirty="0">
                <a:solidFill>
                  <a:srgbClr val="002060"/>
                </a:solidFill>
                <a:latin typeface="Open Sans"/>
              </a:rPr>
              <a:t> Ритмичные удары кулачками.</a:t>
            </a:r>
            <a:br>
              <a:rPr lang="ru-RU" sz="2000" i="1" dirty="0">
                <a:solidFill>
                  <a:srgbClr val="002060"/>
                </a:solidFill>
                <a:latin typeface="Open Sans"/>
              </a:rPr>
            </a:br>
            <a:r>
              <a:rPr lang="ru-RU" sz="2000" i="1" dirty="0">
                <a:solidFill>
                  <a:srgbClr val="002060"/>
                </a:solidFill>
                <a:latin typeface="Open Sans"/>
              </a:rPr>
              <a:t/>
            </a:r>
            <a:br>
              <a:rPr lang="ru-RU" sz="2000" i="1" dirty="0">
                <a:solidFill>
                  <a:srgbClr val="002060"/>
                </a:solidFill>
                <a:latin typeface="Open Sans"/>
              </a:rPr>
            </a:br>
            <a:r>
              <a:rPr lang="ru-RU" sz="2000" dirty="0">
                <a:solidFill>
                  <a:srgbClr val="002060"/>
                </a:solidFill>
                <a:latin typeface="Open Sans"/>
              </a:rPr>
              <a:t>После добрый Дед Мороз </a:t>
            </a:r>
            <a:r>
              <a:rPr lang="ru-RU" sz="2000" i="1" dirty="0">
                <a:solidFill>
                  <a:srgbClr val="002060"/>
                </a:solidFill>
                <a:latin typeface="Open Sans"/>
              </a:rPr>
              <a:t>«Шагают» по столу средним и указательным</a:t>
            </a:r>
            <a:r>
              <a:rPr lang="ru-RU" sz="2000" dirty="0">
                <a:solidFill>
                  <a:srgbClr val="002060"/>
                </a:solidFill>
              </a:rPr>
              <a:t/>
            </a:r>
            <a:br>
              <a:rPr lang="ru-RU" sz="2000" dirty="0">
                <a:solidFill>
                  <a:srgbClr val="002060"/>
                </a:solidFill>
              </a:rPr>
            </a:br>
            <a:r>
              <a:rPr lang="ru-RU" sz="2000" dirty="0">
                <a:solidFill>
                  <a:srgbClr val="002060"/>
                </a:solidFill>
              </a:rPr>
              <a:t/>
            </a:r>
            <a:br>
              <a:rPr lang="ru-RU" sz="2000" dirty="0">
                <a:solidFill>
                  <a:srgbClr val="002060"/>
                </a:solidFill>
              </a:rPr>
            </a:br>
            <a:r>
              <a:rPr lang="ru-RU" sz="2000" dirty="0">
                <a:solidFill>
                  <a:srgbClr val="002060"/>
                </a:solidFill>
                <a:latin typeface="Open Sans"/>
              </a:rPr>
              <a:t>Нам подарки преподнес. </a:t>
            </a:r>
            <a:r>
              <a:rPr lang="ru-RU" sz="2000" i="1" dirty="0">
                <a:solidFill>
                  <a:srgbClr val="002060"/>
                </a:solidFill>
                <a:latin typeface="Open Sans"/>
              </a:rPr>
              <a:t>пальцами обеих рук.</a:t>
            </a:r>
            <a:r>
              <a:rPr lang="ru-RU" sz="2000" dirty="0">
                <a:solidFill>
                  <a:srgbClr val="002060"/>
                </a:solidFill>
              </a:rPr>
              <a:t/>
            </a:r>
            <a:br>
              <a:rPr lang="ru-RU" sz="2000" dirty="0">
                <a:solidFill>
                  <a:srgbClr val="002060"/>
                </a:solidFill>
              </a:rPr>
            </a:br>
            <a:r>
              <a:rPr lang="ru-RU" sz="2000" dirty="0">
                <a:solidFill>
                  <a:srgbClr val="002060"/>
                </a:solidFill>
              </a:rPr>
              <a:t/>
            </a:r>
            <a:br>
              <a:rPr lang="ru-RU" sz="2000" dirty="0">
                <a:solidFill>
                  <a:srgbClr val="002060"/>
                </a:solidFill>
              </a:rPr>
            </a:br>
            <a:r>
              <a:rPr lang="ru-RU" sz="2000" dirty="0">
                <a:solidFill>
                  <a:srgbClr val="002060"/>
                </a:solidFill>
                <a:latin typeface="Open Sans"/>
              </a:rPr>
              <a:t>Дал большущие пакеты, </a:t>
            </a:r>
            <a:r>
              <a:rPr lang="ru-RU" sz="2000" i="1" dirty="0">
                <a:solidFill>
                  <a:srgbClr val="002060"/>
                </a:solidFill>
                <a:latin typeface="Open Sans"/>
              </a:rPr>
              <a:t>«Рисуют» руками большой круг.</a:t>
            </a:r>
            <a:r>
              <a:rPr lang="ru-RU" sz="2000" dirty="0">
                <a:solidFill>
                  <a:srgbClr val="002060"/>
                </a:solidFill>
              </a:rPr>
              <a:t/>
            </a:r>
            <a:br>
              <a:rPr lang="ru-RU" sz="2000" dirty="0">
                <a:solidFill>
                  <a:srgbClr val="002060"/>
                </a:solidFill>
              </a:rPr>
            </a:br>
            <a:r>
              <a:rPr lang="ru-RU" sz="2000" dirty="0">
                <a:solidFill>
                  <a:srgbClr val="002060"/>
                </a:solidFill>
              </a:rPr>
              <a:t/>
            </a:r>
            <a:br>
              <a:rPr lang="ru-RU" sz="2000" dirty="0">
                <a:solidFill>
                  <a:srgbClr val="002060"/>
                </a:solidFill>
              </a:rPr>
            </a:br>
            <a:r>
              <a:rPr lang="ru-RU" sz="2000" dirty="0">
                <a:solidFill>
                  <a:srgbClr val="002060"/>
                </a:solidFill>
                <a:latin typeface="Open Sans"/>
              </a:rPr>
              <a:t>В них же — вкусные предметы: </a:t>
            </a:r>
            <a:r>
              <a:rPr lang="ru-RU" sz="2000" i="1" dirty="0">
                <a:solidFill>
                  <a:srgbClr val="002060"/>
                </a:solidFill>
                <a:latin typeface="Open Sans"/>
              </a:rPr>
              <a:t>Ритмичные хлопки в ладоши.</a:t>
            </a:r>
            <a:r>
              <a:rPr lang="ru-RU" sz="2000" dirty="0">
                <a:solidFill>
                  <a:srgbClr val="002060"/>
                </a:solidFill>
              </a:rPr>
              <a:t/>
            </a:r>
            <a:br>
              <a:rPr lang="ru-RU" sz="2000" dirty="0">
                <a:solidFill>
                  <a:srgbClr val="002060"/>
                </a:solidFill>
              </a:rPr>
            </a:br>
            <a:r>
              <a:rPr lang="ru-RU" sz="2000" dirty="0">
                <a:solidFill>
                  <a:srgbClr val="002060"/>
                </a:solidFill>
              </a:rPr>
              <a:t/>
            </a:r>
            <a:br>
              <a:rPr lang="ru-RU" sz="2000" dirty="0">
                <a:solidFill>
                  <a:srgbClr val="002060"/>
                </a:solidFill>
              </a:rPr>
            </a:br>
            <a:r>
              <a:rPr lang="ru-RU" sz="2000" dirty="0">
                <a:solidFill>
                  <a:srgbClr val="002060"/>
                </a:solidFill>
                <a:latin typeface="Open Sans"/>
              </a:rPr>
              <a:t>Конфеты в бумажках синих, </a:t>
            </a:r>
            <a:r>
              <a:rPr lang="ru-RU" sz="2000" i="1" dirty="0">
                <a:solidFill>
                  <a:srgbClr val="002060"/>
                </a:solidFill>
                <a:latin typeface="Open Sans"/>
              </a:rPr>
              <a:t>Загибают пальчики на руках, начиная с больших.</a:t>
            </a:r>
            <a:br>
              <a:rPr lang="ru-RU" sz="2000" i="1" dirty="0">
                <a:solidFill>
                  <a:srgbClr val="002060"/>
                </a:solidFill>
                <a:latin typeface="Open Sans"/>
              </a:rPr>
            </a:br>
            <a:r>
              <a:rPr lang="ru-RU" sz="2000" dirty="0">
                <a:solidFill>
                  <a:srgbClr val="002060"/>
                </a:solidFill>
              </a:rPr>
              <a:t/>
            </a:r>
            <a:br>
              <a:rPr lang="ru-RU" sz="2000" dirty="0">
                <a:solidFill>
                  <a:srgbClr val="002060"/>
                </a:solidFill>
              </a:rPr>
            </a:br>
            <a:r>
              <a:rPr lang="ru-RU" sz="2000" dirty="0">
                <a:solidFill>
                  <a:srgbClr val="002060"/>
                </a:solidFill>
                <a:latin typeface="Open Sans"/>
              </a:rPr>
              <a:t>Орешки рядом с ними,</a:t>
            </a:r>
            <a:r>
              <a:rPr lang="ru-RU" sz="2000" dirty="0">
                <a:solidFill>
                  <a:srgbClr val="002060"/>
                </a:solidFill>
              </a:rPr>
              <a:t/>
            </a:r>
            <a:br>
              <a:rPr lang="ru-RU" sz="2000" dirty="0">
                <a:solidFill>
                  <a:srgbClr val="002060"/>
                </a:solidFill>
              </a:rPr>
            </a:br>
            <a:r>
              <a:rPr lang="ru-RU" sz="2000" dirty="0">
                <a:solidFill>
                  <a:srgbClr val="002060"/>
                </a:solidFill>
              </a:rPr>
              <a:t/>
            </a:r>
            <a:br>
              <a:rPr lang="ru-RU" sz="2000" dirty="0">
                <a:solidFill>
                  <a:srgbClr val="002060"/>
                </a:solidFill>
              </a:rPr>
            </a:br>
            <a:r>
              <a:rPr lang="ru-RU" sz="2000" dirty="0">
                <a:solidFill>
                  <a:srgbClr val="002060"/>
                </a:solidFill>
                <a:latin typeface="Open Sans"/>
              </a:rPr>
              <a:t>Груша, яблоко, один</a:t>
            </a:r>
            <a:r>
              <a:rPr lang="ru-RU" sz="2000" dirty="0">
                <a:solidFill>
                  <a:srgbClr val="002060"/>
                </a:solidFill>
              </a:rPr>
              <a:t/>
            </a:r>
            <a:br>
              <a:rPr lang="ru-RU" sz="2000" dirty="0">
                <a:solidFill>
                  <a:srgbClr val="002060"/>
                </a:solidFill>
              </a:rPr>
            </a:br>
            <a:r>
              <a:rPr lang="ru-RU" sz="2000" dirty="0">
                <a:solidFill>
                  <a:srgbClr val="002060"/>
                </a:solidFill>
              </a:rPr>
              <a:t/>
            </a:r>
            <a:br>
              <a:rPr lang="ru-RU" sz="2000" dirty="0">
                <a:solidFill>
                  <a:srgbClr val="002060"/>
                </a:solidFill>
              </a:rPr>
            </a:br>
            <a:r>
              <a:rPr lang="ru-RU" sz="2000" dirty="0">
                <a:solidFill>
                  <a:srgbClr val="002060"/>
                </a:solidFill>
                <a:latin typeface="Open Sans"/>
              </a:rPr>
              <a:t>Золотистый мандарин</a:t>
            </a:r>
            <a:r>
              <a:rPr lang="ru-RU" sz="2000" dirty="0" smtClean="0">
                <a:solidFill>
                  <a:srgbClr val="002060"/>
                </a:solidFill>
                <a:latin typeface="Open Sans"/>
              </a:rPr>
              <a:t>.</a:t>
            </a:r>
            <a:endParaRPr lang="ru-RU" sz="2000" dirty="0"/>
          </a:p>
        </p:txBody>
      </p:sp>
      <p:sp>
        <p:nvSpPr>
          <p:cNvPr id="4" name="Прямоугольник 3"/>
          <p:cNvSpPr/>
          <p:nvPr/>
        </p:nvSpPr>
        <p:spPr>
          <a:xfrm>
            <a:off x="413884" y="244917"/>
            <a:ext cx="8860118" cy="923330"/>
          </a:xfrm>
          <a:prstGeom prst="rect">
            <a:avLst/>
          </a:prstGeom>
          <a:noFill/>
        </p:spPr>
        <p:txBody>
          <a:bodyPr wrap="none" lIns="91440" tIns="45720" rIns="91440" bIns="45720">
            <a:spAutoFit/>
          </a:bodyPr>
          <a:lstStyle/>
          <a:p>
            <a:pPr algn="ctr"/>
            <a:r>
              <a:rPr lang="ru-RU"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Пальчиковая гимнастика:</a:t>
            </a:r>
            <a:endParaRPr lang="ru-RU"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27272" y="4202431"/>
            <a:ext cx="2506735" cy="2655569"/>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4748" y="5805056"/>
            <a:ext cx="1259825" cy="1052944"/>
          </a:xfrm>
          <a:prstGeom prst="rect">
            <a:avLst/>
          </a:prstGeom>
        </p:spPr>
      </p:pic>
    </p:spTree>
    <p:extLst>
      <p:ext uri="{BB962C8B-B14F-4D97-AF65-F5344CB8AC3E}">
        <p14:creationId xmlns:p14="http://schemas.microsoft.com/office/powerpoint/2010/main" val="26200929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818" y="166255"/>
            <a:ext cx="6226002" cy="3699164"/>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b="1" dirty="0">
                <a:solidFill>
                  <a:srgbClr val="333333"/>
                </a:solidFill>
                <a:latin typeface="PT Sans"/>
              </a:rPr>
              <a:t> </a:t>
            </a:r>
            <a:r>
              <a:rPr lang="ru-RU" sz="2700" b="1" dirty="0">
                <a:solidFill>
                  <a:srgbClr val="002060"/>
                </a:solidFill>
                <a:latin typeface="PT Sans"/>
              </a:rPr>
              <a:t>«Осенние листья»</a:t>
            </a:r>
            <a:br>
              <a:rPr lang="ru-RU" sz="2700" b="1" dirty="0">
                <a:solidFill>
                  <a:srgbClr val="002060"/>
                </a:solidFill>
                <a:latin typeface="PT Sans"/>
              </a:rPr>
            </a:br>
            <a:r>
              <a:rPr lang="ru-RU" sz="1800" dirty="0">
                <a:solidFill>
                  <a:srgbClr val="000000"/>
                </a:solidFill>
                <a:latin typeface="verdana" panose="020B0604030504040204" pitchFamily="34" charset="0"/>
              </a:rPr>
              <a:t>Раз, два, три, четыре, пять, </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(Загибают пальчики, начиная с большого)</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Будем листья собирать. </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(Сжимают и разжимают кулачки)</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Листья берёзы, </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(Загибают пальчики, начиная с большого)</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Листья рябины,</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Листики тополя,</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Листья осины,</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Листики дуба мы соберём,</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Маме осенний букет отнесём. </a:t>
            </a:r>
            <a:br>
              <a:rPr lang="ru-RU" sz="1800" dirty="0">
                <a:solidFill>
                  <a:srgbClr val="000000"/>
                </a:solidFill>
                <a:latin typeface="verdana" panose="020B0604030504040204" pitchFamily="34" charset="0"/>
              </a:rPr>
            </a:br>
            <a:r>
              <a:rPr lang="ru-RU" sz="1800" dirty="0">
                <a:solidFill>
                  <a:srgbClr val="000000"/>
                </a:solidFill>
                <a:latin typeface="verdana" panose="020B0604030504040204" pitchFamily="34" charset="0"/>
              </a:rPr>
              <a:t>(«Шагают» по столу средним и указательным пальцем)</a:t>
            </a:r>
            <a:r>
              <a:rPr lang="ru-RU" dirty="0">
                <a:solidFill>
                  <a:srgbClr val="000000"/>
                </a:solidFill>
                <a:latin typeface="verdana" panose="020B0604030504040204" pitchFamily="34" charset="0"/>
              </a:rPr>
              <a:t/>
            </a:r>
            <a:br>
              <a:rPr lang="ru-RU" dirty="0">
                <a:solidFill>
                  <a:srgbClr val="000000"/>
                </a:solidFill>
                <a:latin typeface="verdana" panose="020B0604030504040204" pitchFamily="34" charset="0"/>
              </a:rPr>
            </a:br>
            <a:endParaRPr lang="ru-RU" dirty="0"/>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33821" y="455757"/>
            <a:ext cx="3014980" cy="3409662"/>
          </a:xfr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363" y="3865419"/>
            <a:ext cx="9102437" cy="2992581"/>
          </a:xfrm>
          <a:prstGeom prst="rect">
            <a:avLst/>
          </a:prstGeom>
        </p:spPr>
      </p:pic>
    </p:spTree>
    <p:extLst>
      <p:ext uri="{BB962C8B-B14F-4D97-AF65-F5344CB8AC3E}">
        <p14:creationId xmlns:p14="http://schemas.microsoft.com/office/powerpoint/2010/main" val="1893009642"/>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05044" y="207097"/>
            <a:ext cx="8596668" cy="3880773"/>
          </a:xfrm>
        </p:spPr>
        <p:style>
          <a:lnRef idx="1">
            <a:schemeClr val="accent3"/>
          </a:lnRef>
          <a:fillRef idx="2">
            <a:schemeClr val="accent3"/>
          </a:fillRef>
          <a:effectRef idx="1">
            <a:schemeClr val="accent3"/>
          </a:effectRef>
          <a:fontRef idx="minor">
            <a:schemeClr val="dk1"/>
          </a:fontRef>
        </p:style>
        <p:txBody>
          <a:bodyPr/>
          <a:lstStyle/>
          <a:p>
            <a:pPr algn="ctr"/>
            <a:r>
              <a:rPr lang="ru-RU" sz="3200" b="1" dirty="0" smtClean="0">
                <a:solidFill>
                  <a:srgbClr val="002060"/>
                </a:solidFill>
                <a:latin typeface="Times New Roman" panose="02020603050405020304" pitchFamily="18" charset="0"/>
              </a:rPr>
              <a:t>«Апельсин»</a:t>
            </a:r>
            <a:endParaRPr lang="ru-RU" sz="3200" b="1" dirty="0">
              <a:solidFill>
                <a:srgbClr val="002060"/>
              </a:solidFill>
              <a:latin typeface="Verdana" panose="020B0604030504040204" pitchFamily="34" charset="0"/>
            </a:endParaRPr>
          </a:p>
          <a:p>
            <a:pPr marL="0" indent="0">
              <a:buNone/>
            </a:pPr>
            <a:r>
              <a:rPr lang="ru-RU" sz="1600" dirty="0">
                <a:solidFill>
                  <a:srgbClr val="000000"/>
                </a:solidFill>
                <a:latin typeface="Verdana" panose="020B0604030504040204" pitchFamily="34" charset="0"/>
              </a:rPr>
              <a:t>Мы делили апельсин! </a:t>
            </a:r>
            <a:r>
              <a:rPr lang="ru-RU" sz="1600" i="1" dirty="0">
                <a:solidFill>
                  <a:srgbClr val="000000"/>
                </a:solidFill>
                <a:latin typeface="Verdana" panose="020B0604030504040204" pitchFamily="34" charset="0"/>
              </a:rPr>
              <a:t>(руки сцеплены в замок, покачиваем)</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Много нас, </a:t>
            </a:r>
            <a:r>
              <a:rPr lang="ru-RU" sz="1600" i="1" dirty="0">
                <a:solidFill>
                  <a:srgbClr val="000000"/>
                </a:solidFill>
                <a:latin typeface="Verdana" panose="020B0604030504040204" pitchFamily="34" charset="0"/>
              </a:rPr>
              <a:t>(пальцы растопыриваем)</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А он один. </a:t>
            </a:r>
            <a:r>
              <a:rPr lang="ru-RU" sz="1600" i="1" dirty="0">
                <a:solidFill>
                  <a:srgbClr val="000000"/>
                </a:solidFill>
                <a:latin typeface="Verdana" panose="020B0604030504040204" pitchFamily="34" charset="0"/>
              </a:rPr>
              <a:t>(показываем только один палец)</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Эта долька для ежа, </a:t>
            </a:r>
            <a:r>
              <a:rPr lang="ru-RU" sz="1600" i="1" dirty="0">
                <a:solidFill>
                  <a:srgbClr val="000000"/>
                </a:solidFill>
                <a:latin typeface="Verdana" panose="020B0604030504040204" pitchFamily="34" charset="0"/>
              </a:rPr>
              <a:t>(пальцы сложены в кулачок, отгибаем по одному пальчику)</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Эта долька для стрижа, </a:t>
            </a:r>
            <a:r>
              <a:rPr lang="ru-RU" sz="1600" i="1" dirty="0">
                <a:solidFill>
                  <a:srgbClr val="000000"/>
                </a:solidFill>
                <a:latin typeface="Verdana" panose="020B0604030504040204" pitchFamily="34" charset="0"/>
              </a:rPr>
              <a:t>(отгибаем следующий пальчик)</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Это долька для утят, </a:t>
            </a:r>
            <a:r>
              <a:rPr lang="ru-RU" sz="1600" i="1" dirty="0">
                <a:solidFill>
                  <a:srgbClr val="000000"/>
                </a:solidFill>
                <a:latin typeface="Verdana" panose="020B0604030504040204" pitchFamily="34" charset="0"/>
              </a:rPr>
              <a:t>(отгибаем следующий пальчик)</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Это долька для котят, </a:t>
            </a:r>
            <a:r>
              <a:rPr lang="ru-RU" sz="1600" i="1" dirty="0">
                <a:solidFill>
                  <a:srgbClr val="000000"/>
                </a:solidFill>
                <a:latin typeface="Verdana" panose="020B0604030504040204" pitchFamily="34" charset="0"/>
              </a:rPr>
              <a:t>(отгибаем следующий пальчик)</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Эта долька для бобра, </a:t>
            </a:r>
            <a:r>
              <a:rPr lang="ru-RU" sz="1600" i="1" dirty="0">
                <a:solidFill>
                  <a:srgbClr val="000000"/>
                </a:solidFill>
                <a:latin typeface="Verdana" panose="020B0604030504040204" pitchFamily="34" charset="0"/>
              </a:rPr>
              <a:t>(отгибаем следующий пальчик)</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А для волка кожура! </a:t>
            </a:r>
            <a:r>
              <a:rPr lang="ru-RU" sz="1600" i="1" dirty="0">
                <a:solidFill>
                  <a:srgbClr val="000000"/>
                </a:solidFill>
                <a:latin typeface="Verdana" panose="020B0604030504040204" pitchFamily="34" charset="0"/>
              </a:rPr>
              <a:t>(ладони вниз, пальчики растопырены)</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Он сердит на нас, беда! </a:t>
            </a:r>
            <a:r>
              <a:rPr lang="ru-RU" sz="1600" i="1" dirty="0">
                <a:solidFill>
                  <a:srgbClr val="000000"/>
                </a:solidFill>
                <a:latin typeface="Verdana" panose="020B0604030504040204" pitchFamily="34" charset="0"/>
              </a:rPr>
              <a:t>(погрозить пальцем)</a:t>
            </a:r>
            <a:r>
              <a:rPr lang="ru-RU" sz="1600" dirty="0">
                <a:solidFill>
                  <a:srgbClr val="000000"/>
                </a:solidFill>
                <a:latin typeface="Verdana" panose="020B0604030504040204" pitchFamily="34" charset="0"/>
              </a:rPr>
              <a:t/>
            </a:r>
            <a:br>
              <a:rPr lang="ru-RU" sz="1600" dirty="0">
                <a:solidFill>
                  <a:srgbClr val="000000"/>
                </a:solidFill>
                <a:latin typeface="Verdana" panose="020B0604030504040204" pitchFamily="34" charset="0"/>
              </a:rPr>
            </a:br>
            <a:r>
              <a:rPr lang="ru-RU" sz="1600" dirty="0">
                <a:solidFill>
                  <a:srgbClr val="000000"/>
                </a:solidFill>
                <a:latin typeface="Verdana" panose="020B0604030504040204" pitchFamily="34" charset="0"/>
              </a:rPr>
              <a:t>Разбегайтесь кто куда! </a:t>
            </a:r>
            <a:r>
              <a:rPr lang="ru-RU" sz="1600" i="1" dirty="0">
                <a:solidFill>
                  <a:srgbClr val="000000"/>
                </a:solidFill>
                <a:latin typeface="Verdana" panose="020B0604030504040204" pitchFamily="34" charset="0"/>
              </a:rPr>
              <a:t>(сымитировать бег пальцами по столу)</a:t>
            </a:r>
            <a:endParaRPr lang="ru-RU" sz="1600" dirty="0">
              <a:solidFill>
                <a:srgbClr val="000000"/>
              </a:solidFill>
              <a:latin typeface="Verdana" panose="020B0604030504040204" pitchFamily="34" charset="0"/>
            </a:endParaRP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1745" y="4239491"/>
            <a:ext cx="3879272" cy="2457277"/>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5969" y="4887607"/>
            <a:ext cx="2072640" cy="1377696"/>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0328" y="5237019"/>
            <a:ext cx="1787236" cy="1301894"/>
          </a:xfrm>
          <a:prstGeom prst="rect">
            <a:avLst/>
          </a:prstGeom>
        </p:spPr>
      </p:pic>
    </p:spTree>
    <p:extLst>
      <p:ext uri="{BB962C8B-B14F-4D97-AF65-F5344CB8AC3E}">
        <p14:creationId xmlns:p14="http://schemas.microsoft.com/office/powerpoint/2010/main" val="1287351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8898" y="346363"/>
            <a:ext cx="8596668" cy="1117600"/>
          </a:xfrm>
        </p:spPr>
        <p:txBody>
          <a:bodyPr>
            <a:normAutofit/>
          </a:bodyPr>
          <a:lstStyle/>
          <a:p>
            <a:r>
              <a:rPr lang="ru-RU" sz="6000" b="1" dirty="0" smtClean="0">
                <a:ln w="22225">
                  <a:solidFill>
                    <a:schemeClr val="accent2"/>
                  </a:solidFill>
                  <a:prstDash val="solid"/>
                </a:ln>
                <a:solidFill>
                  <a:schemeClr val="accent2">
                    <a:lumMod val="40000"/>
                    <a:lumOff val="60000"/>
                  </a:schemeClr>
                </a:solidFill>
              </a:rPr>
              <a:t>Спасибо за внимание!</a:t>
            </a:r>
            <a:endParaRPr lang="ru-RU" sz="6000" b="1" dirty="0">
              <a:ln w="22225">
                <a:solidFill>
                  <a:schemeClr val="accent2"/>
                </a:solidFill>
                <a:prstDash val="solid"/>
              </a:ln>
              <a:solidFill>
                <a:schemeClr val="accent2">
                  <a:lumMod val="40000"/>
                  <a:lumOff val="60000"/>
                </a:schemeClr>
              </a:solidFill>
            </a:endParaRPr>
          </a:p>
        </p:txBody>
      </p:sp>
      <p:sp>
        <p:nvSpPr>
          <p:cNvPr id="7" name="Текст 6"/>
          <p:cNvSpPr>
            <a:spLocks noGrp="1"/>
          </p:cNvSpPr>
          <p:nvPr>
            <p:ph type="body" idx="1"/>
          </p:nvPr>
        </p:nvSpPr>
        <p:spPr>
          <a:xfrm>
            <a:off x="8588280" y="5287038"/>
            <a:ext cx="3603720" cy="1570962"/>
          </a:xfrm>
        </p:spPr>
        <p:style>
          <a:lnRef idx="1">
            <a:schemeClr val="accent1"/>
          </a:lnRef>
          <a:fillRef idx="2">
            <a:schemeClr val="accent1"/>
          </a:fillRef>
          <a:effectRef idx="1">
            <a:schemeClr val="accent1"/>
          </a:effectRef>
          <a:fontRef idx="minor">
            <a:schemeClr val="dk1"/>
          </a:fontRef>
        </p:style>
        <p:txBody>
          <a:bodyPr>
            <a:normAutofit fontScale="92500"/>
          </a:bodyPr>
          <a:lstStyle/>
          <a:p>
            <a:r>
              <a:rPr lang="ru-RU" dirty="0" smtClean="0">
                <a:solidFill>
                  <a:srgbClr val="002060"/>
                </a:solidFill>
              </a:rPr>
              <a:t>Подготовила: </a:t>
            </a:r>
          </a:p>
          <a:p>
            <a:r>
              <a:rPr lang="ru-RU" dirty="0" smtClean="0">
                <a:solidFill>
                  <a:srgbClr val="002060"/>
                </a:solidFill>
              </a:rPr>
              <a:t>Воспитатель ГБДОУ Красногвардейского района №95</a:t>
            </a:r>
          </a:p>
          <a:p>
            <a:r>
              <a:rPr lang="ru-RU" dirty="0" err="1" smtClean="0">
                <a:solidFill>
                  <a:srgbClr val="002060"/>
                </a:solidFill>
              </a:rPr>
              <a:t>Маллаева</a:t>
            </a:r>
            <a:r>
              <a:rPr lang="ru-RU" dirty="0" smtClean="0">
                <a:solidFill>
                  <a:srgbClr val="002060"/>
                </a:solidFill>
              </a:rPr>
              <a:t> Альбина К.</a:t>
            </a:r>
            <a:endParaRPr lang="ru-RU" dirty="0">
              <a:solidFill>
                <a:srgbClr val="002060"/>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7964" y="1648691"/>
            <a:ext cx="6192982" cy="5209309"/>
          </a:xfrm>
          <a:prstGeom prst="rect">
            <a:avLst/>
          </a:prstGeom>
        </p:spPr>
      </p:pic>
    </p:spTree>
    <p:extLst>
      <p:ext uri="{BB962C8B-B14F-4D97-AF65-F5344CB8AC3E}">
        <p14:creationId xmlns:p14="http://schemas.microsoft.com/office/powerpoint/2010/main" val="15584285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756" y="3346010"/>
            <a:ext cx="8596667" cy="566738"/>
          </a:xfrm>
        </p:spPr>
        <p:txBody>
          <a:bodyPr>
            <a:normAutofit/>
          </a:bodyPr>
          <a:lstStyle/>
          <a:p>
            <a:r>
              <a:rPr lang="ru-RU" dirty="0" smtClean="0">
                <a:solidFill>
                  <a:srgbClr val="002060"/>
                </a:solidFill>
              </a:rPr>
              <a:t>.</a:t>
            </a:r>
            <a:endParaRPr lang="ru-RU" dirty="0">
              <a:solidFill>
                <a:srgbClr val="002060"/>
              </a:solidFill>
            </a:endParaRPr>
          </a:p>
        </p:txBody>
      </p:sp>
      <p:sp>
        <p:nvSpPr>
          <p:cNvPr id="4" name="Текст 3"/>
          <p:cNvSpPr>
            <a:spLocks noGrp="1"/>
          </p:cNvSpPr>
          <p:nvPr>
            <p:ph type="body" sz="half" idx="2"/>
          </p:nvPr>
        </p:nvSpPr>
        <p:spPr>
          <a:xfrm>
            <a:off x="1010966" y="3704418"/>
            <a:ext cx="8374245" cy="674024"/>
          </a:xfrm>
        </p:spPr>
        <p:txBody>
          <a:bodyPr>
            <a:noAutofit/>
          </a:bodyPr>
          <a:lstStyle/>
          <a:p>
            <a:r>
              <a:rPr lang="ru-RU" sz="2800" b="1" i="1" dirty="0">
                <a:solidFill>
                  <a:srgbClr val="002060"/>
                </a:solidFill>
                <a:ea typeface="+mj-ea"/>
                <a:cs typeface="+mj-cs"/>
              </a:rPr>
              <a:t>Артикуляционная гимнастика </a:t>
            </a:r>
            <a:r>
              <a:rPr lang="ru-RU" sz="2800" dirty="0">
                <a:solidFill>
                  <a:srgbClr val="0070C0"/>
                </a:solidFill>
                <a:ea typeface="+mj-ea"/>
                <a:cs typeface="+mj-cs"/>
              </a:rPr>
              <a:t>– это совокупность специальных упражнений, направленных на укрепление мышц артикуляционного аппарата, развитие силы, подвижности и </a:t>
            </a:r>
            <a:r>
              <a:rPr lang="ru-RU" sz="2800" dirty="0" err="1">
                <a:solidFill>
                  <a:srgbClr val="0070C0"/>
                </a:solidFill>
                <a:ea typeface="+mj-ea"/>
                <a:cs typeface="+mj-cs"/>
              </a:rPr>
              <a:t>дифференцированности</a:t>
            </a:r>
            <a:r>
              <a:rPr lang="ru-RU" sz="2800" dirty="0">
                <a:solidFill>
                  <a:srgbClr val="0070C0"/>
                </a:solidFill>
                <a:ea typeface="+mj-ea"/>
                <a:cs typeface="+mj-cs"/>
              </a:rPr>
              <a:t> движения органов, участвующих в речевом процессе. </a:t>
            </a:r>
            <a:endParaRPr lang="ru-RU" sz="2800" dirty="0" smtClean="0">
              <a:solidFill>
                <a:srgbClr val="0070C0"/>
              </a:solidFill>
              <a:ea typeface="+mj-ea"/>
              <a:cs typeface="+mj-cs"/>
            </a:endParaRPr>
          </a:p>
          <a:p>
            <a:r>
              <a:rPr lang="ru-RU" sz="2000" dirty="0" smtClean="0">
                <a:solidFill>
                  <a:srgbClr val="0070C0"/>
                </a:solidFill>
                <a:latin typeface="Arial" panose="020B0604020202020204" pitchFamily="34" charset="0"/>
              </a:rPr>
              <a:t>.</a:t>
            </a:r>
            <a:endParaRPr lang="ru-RU" sz="2000" dirty="0">
              <a:solidFill>
                <a:srgbClr val="0070C0"/>
              </a:solidFill>
            </a:endParaRPr>
          </a:p>
        </p:txBody>
      </p:sp>
      <p:pic>
        <p:nvPicPr>
          <p:cNvPr id="7" name="Рисунок 6"/>
          <p:cNvPicPr>
            <a:picLocks noChangeAspect="1"/>
          </p:cNvPicPr>
          <p:nvPr/>
        </p:nvPicPr>
        <p:blipFill rotWithShape="1">
          <a:blip r:embed="rId2">
            <a:extLst>
              <a:ext uri="{28A0092B-C50C-407E-A947-70E740481C1C}">
                <a14:useLocalDpi xmlns:a14="http://schemas.microsoft.com/office/drawing/2010/main" val="0"/>
              </a:ext>
            </a:extLst>
          </a:blip>
          <a:srcRect t="7483"/>
          <a:stretch/>
        </p:blipFill>
        <p:spPr>
          <a:xfrm>
            <a:off x="2701636" y="96982"/>
            <a:ext cx="3882736" cy="3643745"/>
          </a:xfrm>
          <a:prstGeom prst="rect">
            <a:avLst/>
          </a:prstGeom>
        </p:spPr>
      </p:pic>
    </p:spTree>
    <p:extLst>
      <p:ext uri="{BB962C8B-B14F-4D97-AF65-F5344CB8AC3E}">
        <p14:creationId xmlns:p14="http://schemas.microsoft.com/office/powerpoint/2010/main" val="3268376423"/>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spcBef>
                <a:spcPts val="1000"/>
              </a:spcBef>
            </a:pPr>
            <a:r>
              <a:rPr lang="ru-RU" sz="3200" b="1" dirty="0">
                <a:solidFill>
                  <a:srgbClr val="0070C0"/>
                </a:solidFill>
                <a:latin typeface="Arial" panose="020B0604020202020204" pitchFamily="34" charset="0"/>
                <a:ea typeface="+mn-ea"/>
                <a:cs typeface="+mn-cs"/>
              </a:rPr>
              <a:t>Артикуляционная</a:t>
            </a:r>
            <a:r>
              <a:rPr lang="ru-RU" sz="3200" dirty="0">
                <a:solidFill>
                  <a:srgbClr val="0070C0"/>
                </a:solidFill>
                <a:latin typeface="Arial" panose="020B0604020202020204" pitchFamily="34" charset="0"/>
                <a:ea typeface="+mn-ea"/>
                <a:cs typeface="+mn-cs"/>
              </a:rPr>
              <a:t> </a:t>
            </a:r>
            <a:r>
              <a:rPr lang="ru-RU" sz="3200" b="1" dirty="0">
                <a:solidFill>
                  <a:srgbClr val="0070C0"/>
                </a:solidFill>
                <a:latin typeface="Arial" panose="020B0604020202020204" pitchFamily="34" charset="0"/>
                <a:ea typeface="+mn-ea"/>
                <a:cs typeface="+mn-cs"/>
              </a:rPr>
              <a:t>гимнастика</a:t>
            </a:r>
            <a:r>
              <a:rPr lang="ru-RU" sz="3200" dirty="0">
                <a:solidFill>
                  <a:srgbClr val="0070C0"/>
                </a:solidFill>
                <a:latin typeface="Arial" panose="020B0604020202020204" pitchFamily="34" charset="0"/>
                <a:ea typeface="+mn-ea"/>
                <a:cs typeface="+mn-cs"/>
              </a:rPr>
              <a:t> </a:t>
            </a:r>
            <a:r>
              <a:rPr lang="ru-RU" sz="3200" b="1" dirty="0">
                <a:solidFill>
                  <a:srgbClr val="0070C0"/>
                </a:solidFill>
                <a:latin typeface="Arial" panose="020B0604020202020204" pitchFamily="34" charset="0"/>
                <a:ea typeface="+mn-ea"/>
                <a:cs typeface="+mn-cs"/>
              </a:rPr>
              <a:t>является</a:t>
            </a:r>
            <a:r>
              <a:rPr lang="ru-RU" sz="3200" dirty="0">
                <a:solidFill>
                  <a:srgbClr val="0070C0"/>
                </a:solidFill>
                <a:latin typeface="Arial" panose="020B0604020202020204" pitchFamily="34" charset="0"/>
                <a:ea typeface="+mn-ea"/>
                <a:cs typeface="+mn-cs"/>
              </a:rPr>
              <a:t> </a:t>
            </a:r>
            <a:r>
              <a:rPr lang="ru-RU" sz="3200" dirty="0" smtClean="0">
                <a:solidFill>
                  <a:srgbClr val="0070C0"/>
                </a:solidFill>
                <a:latin typeface="Arial" panose="020B0604020202020204" pitchFamily="34" charset="0"/>
                <a:ea typeface="+mn-ea"/>
                <a:cs typeface="+mn-cs"/>
              </a:rPr>
              <a:t/>
            </a:r>
            <a:br>
              <a:rPr lang="ru-RU" sz="3200" dirty="0" smtClean="0">
                <a:solidFill>
                  <a:srgbClr val="0070C0"/>
                </a:solidFill>
                <a:latin typeface="Arial" panose="020B0604020202020204" pitchFamily="34" charset="0"/>
                <a:ea typeface="+mn-ea"/>
                <a:cs typeface="+mn-cs"/>
              </a:rPr>
            </a:br>
            <a:r>
              <a:rPr lang="ru-RU" sz="3200" b="1" dirty="0" smtClean="0">
                <a:solidFill>
                  <a:srgbClr val="0070C0"/>
                </a:solidFill>
                <a:latin typeface="Arial" panose="020B0604020202020204" pitchFamily="34" charset="0"/>
                <a:ea typeface="+mn-ea"/>
                <a:cs typeface="+mn-cs"/>
              </a:rPr>
              <a:t>основой</a:t>
            </a:r>
            <a:r>
              <a:rPr lang="ru-RU" sz="3200" dirty="0">
                <a:solidFill>
                  <a:srgbClr val="0070C0"/>
                </a:solidFill>
                <a:latin typeface="Arial" panose="020B0604020202020204" pitchFamily="34" charset="0"/>
                <a:ea typeface="+mn-ea"/>
                <a:cs typeface="+mn-cs"/>
              </a:rPr>
              <a:t> </a:t>
            </a:r>
            <a:r>
              <a:rPr lang="ru-RU" sz="3200" b="1" dirty="0">
                <a:solidFill>
                  <a:srgbClr val="0070C0"/>
                </a:solidFill>
                <a:latin typeface="Arial" panose="020B0604020202020204" pitchFamily="34" charset="0"/>
                <a:ea typeface="+mn-ea"/>
                <a:cs typeface="+mn-cs"/>
              </a:rPr>
              <a:t>формирования</a:t>
            </a:r>
            <a:r>
              <a:rPr lang="ru-RU" sz="3200" dirty="0">
                <a:solidFill>
                  <a:srgbClr val="0070C0"/>
                </a:solidFill>
                <a:latin typeface="Arial" panose="020B0604020202020204" pitchFamily="34" charset="0"/>
                <a:ea typeface="+mn-ea"/>
                <a:cs typeface="+mn-cs"/>
              </a:rPr>
              <a:t> </a:t>
            </a:r>
            <a:r>
              <a:rPr lang="ru-RU" sz="3200" b="1" dirty="0">
                <a:solidFill>
                  <a:srgbClr val="0070C0"/>
                </a:solidFill>
                <a:latin typeface="Arial" panose="020B0604020202020204" pitchFamily="34" charset="0"/>
                <a:ea typeface="+mn-ea"/>
                <a:cs typeface="+mn-cs"/>
              </a:rPr>
              <a:t>речевых</a:t>
            </a:r>
            <a:r>
              <a:rPr lang="ru-RU" sz="3200" dirty="0">
                <a:solidFill>
                  <a:srgbClr val="0070C0"/>
                </a:solidFill>
                <a:latin typeface="Arial" panose="020B0604020202020204" pitchFamily="34" charset="0"/>
                <a:ea typeface="+mn-ea"/>
                <a:cs typeface="+mn-cs"/>
              </a:rPr>
              <a:t> </a:t>
            </a:r>
            <a:r>
              <a:rPr lang="ru-RU" sz="3200" b="1" dirty="0">
                <a:solidFill>
                  <a:srgbClr val="0070C0"/>
                </a:solidFill>
                <a:latin typeface="Arial" panose="020B0604020202020204" pitchFamily="34" charset="0"/>
                <a:ea typeface="+mn-ea"/>
                <a:cs typeface="+mn-cs"/>
              </a:rPr>
              <a:t>звуков</a:t>
            </a:r>
            <a:r>
              <a:rPr lang="ru-RU" sz="3200" dirty="0">
                <a:solidFill>
                  <a:srgbClr val="0070C0"/>
                </a:solidFill>
                <a:latin typeface="Arial" panose="020B0604020202020204" pitchFamily="34" charset="0"/>
                <a:ea typeface="+mn-ea"/>
                <a:cs typeface="+mn-cs"/>
              </a:rPr>
              <a:t> – фонем – и коррекции нарушений звукопроизношения </a:t>
            </a:r>
            <a:r>
              <a:rPr lang="ru-RU" sz="3200" dirty="0" smtClean="0">
                <a:solidFill>
                  <a:srgbClr val="0070C0"/>
                </a:solidFill>
                <a:latin typeface="Arial" panose="020B0604020202020204" pitchFamily="34" charset="0"/>
                <a:ea typeface="+mn-ea"/>
                <a:cs typeface="+mn-cs"/>
              </a:rPr>
              <a:t>любого происхождения. </a:t>
            </a:r>
            <a:r>
              <a:rPr lang="ru-RU" sz="3200" dirty="0">
                <a:solidFill>
                  <a:srgbClr val="0070C0"/>
                </a:solidFill>
                <a:latin typeface="Arial" panose="020B0604020202020204" pitchFamily="34" charset="0"/>
                <a:ea typeface="+mn-ea"/>
                <a:cs typeface="+mn-cs"/>
              </a:rPr>
              <a:t>Она включает </a:t>
            </a:r>
            <a:r>
              <a:rPr lang="ru-RU" sz="3200" b="1" dirty="0">
                <a:solidFill>
                  <a:srgbClr val="0070C0"/>
                </a:solidFill>
                <a:latin typeface="Arial" panose="020B0604020202020204" pitchFamily="34" charset="0"/>
                <a:ea typeface="+mn-ea"/>
                <a:cs typeface="+mn-cs"/>
              </a:rPr>
              <a:t>упражнения</a:t>
            </a:r>
            <a:r>
              <a:rPr lang="ru-RU" sz="3200" dirty="0">
                <a:solidFill>
                  <a:srgbClr val="0070C0"/>
                </a:solidFill>
                <a:latin typeface="Arial" panose="020B0604020202020204" pitchFamily="34" charset="0"/>
                <a:ea typeface="+mn-ea"/>
                <a:cs typeface="+mn-cs"/>
              </a:rPr>
              <a:t> для тренировки подвижности органов </a:t>
            </a:r>
            <a:r>
              <a:rPr lang="ru-RU" sz="3200" b="1" dirty="0">
                <a:solidFill>
                  <a:srgbClr val="0070C0"/>
                </a:solidFill>
                <a:latin typeface="Arial" panose="020B0604020202020204" pitchFamily="34" charset="0"/>
                <a:ea typeface="+mn-ea"/>
                <a:cs typeface="+mn-cs"/>
              </a:rPr>
              <a:t>артикуляционного</a:t>
            </a:r>
            <a:r>
              <a:rPr lang="ru-RU" sz="3200" dirty="0">
                <a:solidFill>
                  <a:srgbClr val="0070C0"/>
                </a:solidFill>
                <a:latin typeface="Arial" panose="020B0604020202020204" pitchFamily="34" charset="0"/>
                <a:ea typeface="+mn-ea"/>
                <a:cs typeface="+mn-cs"/>
              </a:rPr>
              <a:t> аппарата, отработки определенных положений губ, языка, мягкого неба, необходимых для правильного произнесения как всех </a:t>
            </a:r>
            <a:r>
              <a:rPr lang="ru-RU" sz="3200" b="1" dirty="0">
                <a:solidFill>
                  <a:srgbClr val="0070C0"/>
                </a:solidFill>
                <a:latin typeface="Arial" panose="020B0604020202020204" pitchFamily="34" charset="0"/>
                <a:ea typeface="+mn-ea"/>
                <a:cs typeface="+mn-cs"/>
              </a:rPr>
              <a:t>звуков</a:t>
            </a:r>
            <a:r>
              <a:rPr lang="ru-RU" sz="3200" dirty="0">
                <a:solidFill>
                  <a:srgbClr val="0070C0"/>
                </a:solidFill>
                <a:latin typeface="Arial" panose="020B0604020202020204" pitchFamily="34" charset="0"/>
                <a:ea typeface="+mn-ea"/>
                <a:cs typeface="+mn-cs"/>
              </a:rPr>
              <a:t>, так и каждого </a:t>
            </a:r>
            <a:r>
              <a:rPr lang="ru-RU" sz="3200" b="1" dirty="0">
                <a:solidFill>
                  <a:srgbClr val="0070C0"/>
                </a:solidFill>
                <a:latin typeface="Arial" panose="020B0604020202020204" pitchFamily="34" charset="0"/>
                <a:ea typeface="+mn-ea"/>
                <a:cs typeface="+mn-cs"/>
              </a:rPr>
              <a:t>звука</a:t>
            </a:r>
            <a:r>
              <a:rPr lang="ru-RU" sz="3200" dirty="0">
                <a:solidFill>
                  <a:srgbClr val="0070C0"/>
                </a:solidFill>
                <a:latin typeface="Arial" panose="020B0604020202020204" pitchFamily="34" charset="0"/>
                <a:ea typeface="+mn-ea"/>
                <a:cs typeface="+mn-cs"/>
              </a:rPr>
              <a:t> той или иной группы.</a:t>
            </a:r>
            <a:r>
              <a:rPr lang="ru-RU" sz="3200" dirty="0">
                <a:solidFill>
                  <a:srgbClr val="0070C0"/>
                </a:solidFill>
                <a:ea typeface="+mn-ea"/>
                <a:cs typeface="+mn-cs"/>
              </a:rPr>
              <a:t/>
            </a:r>
            <a:br>
              <a:rPr lang="ru-RU" sz="3200" dirty="0">
                <a:solidFill>
                  <a:srgbClr val="0070C0"/>
                </a:solidFill>
                <a:ea typeface="+mn-ea"/>
                <a:cs typeface="+mn-cs"/>
              </a:rPr>
            </a:br>
            <a:endParaRPr lang="ru-RU" sz="32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74002" y="2521527"/>
            <a:ext cx="2847109" cy="2286000"/>
          </a:xfrm>
          <a:prstGeom prst="rect">
            <a:avLst/>
          </a:prstGeom>
        </p:spPr>
      </p:pic>
    </p:spTree>
    <p:extLst>
      <p:ext uri="{BB962C8B-B14F-4D97-AF65-F5344CB8AC3E}">
        <p14:creationId xmlns:p14="http://schemas.microsoft.com/office/powerpoint/2010/main" val="38432242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067490"/>
            <a:ext cx="8596668" cy="915780"/>
          </a:xfrm>
        </p:spPr>
        <p:style>
          <a:lnRef idx="0">
            <a:schemeClr val="accent2"/>
          </a:lnRef>
          <a:fillRef idx="3">
            <a:schemeClr val="accent2"/>
          </a:fillRef>
          <a:effectRef idx="3">
            <a:schemeClr val="accent2"/>
          </a:effectRef>
          <a:fontRef idx="minor">
            <a:schemeClr val="lt1"/>
          </a:fontRef>
        </p:style>
        <p:txBody>
          <a:bodyPr/>
          <a:lstStyle/>
          <a:p>
            <a:r>
              <a:rPr lang="ru-RU" dirty="0" smtClean="0"/>
              <a:t>Цель артикуляционной гимнастики</a:t>
            </a:r>
            <a:endParaRPr lang="ru-RU" dirty="0"/>
          </a:p>
        </p:txBody>
      </p:sp>
      <p:sp>
        <p:nvSpPr>
          <p:cNvPr id="3" name="Объект 2"/>
          <p:cNvSpPr>
            <a:spLocks noGrp="1"/>
          </p:cNvSpPr>
          <p:nvPr>
            <p:ph idx="1"/>
          </p:nvPr>
        </p:nvSpPr>
        <p:spPr/>
        <p:txBody>
          <a:bodyPr/>
          <a:lstStyle/>
          <a:p>
            <a:r>
              <a:rPr lang="ru-RU" dirty="0">
                <a:solidFill>
                  <a:srgbClr val="002060"/>
                </a:solidFill>
                <a:latin typeface="georgia" panose="02040502050405020303" pitchFamily="18" charset="0"/>
              </a:rPr>
              <a:t>Цель артикуляционной гимнастики – выработка полноценных движений и определенных положений органов артикуляционного аппарата, умение объединять простые движения в сложные, необходимые для правильного произнесения звуков.</a:t>
            </a:r>
            <a:endParaRPr lang="ru-RU" dirty="0">
              <a:solidFill>
                <a:srgbClr val="002060"/>
              </a:solidFill>
            </a:endParaRPr>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5357" t="4720" r="4892" b="6009"/>
          <a:stretch/>
        </p:blipFill>
        <p:spPr>
          <a:xfrm>
            <a:off x="2086428" y="3483429"/>
            <a:ext cx="6037943" cy="3193142"/>
          </a:xfrm>
          <a:prstGeom prst="rect">
            <a:avLst/>
          </a:prstGeom>
        </p:spPr>
      </p:pic>
    </p:spTree>
    <p:extLst>
      <p:ext uri="{BB962C8B-B14F-4D97-AF65-F5344CB8AC3E}">
        <p14:creationId xmlns:p14="http://schemas.microsoft.com/office/powerpoint/2010/main" val="19718818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320799"/>
            <a:ext cx="3676952" cy="1456271"/>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dirty="0">
                <a:solidFill>
                  <a:srgbClr val="002060"/>
                </a:solidFill>
              </a:rPr>
              <a:t>Поначалу артикуляционную гимнастику необходимо выполнять перед зеркалом. Ребенок должен видеть, что язык делает.</a:t>
            </a:r>
          </a:p>
        </p:txBody>
      </p:sp>
      <p:sp>
        <p:nvSpPr>
          <p:cNvPr id="4" name="Текст 3"/>
          <p:cNvSpPr>
            <a:spLocks noGrp="1"/>
          </p:cNvSpPr>
          <p:nvPr>
            <p:ph type="body" sz="half" idx="2"/>
          </p:nvPr>
        </p:nvSpPr>
        <p:spPr/>
        <p:txBody>
          <a:bodyPr>
            <a:noAutofit/>
          </a:bodyPr>
          <a:lstStyle/>
          <a:p>
            <a:r>
              <a:rPr lang="ru-RU" sz="1800" dirty="0">
                <a:solidFill>
                  <a:schemeClr val="accent2"/>
                </a:solidFill>
              </a:rPr>
              <a:t>Заниматься нужно ежедневно по 5 минут, желательно два раза в день (утром и вечером). Проводить артикуляционную гимнастику лучше всего в виде сказки. Упражнение не должно доводить орган до переутомления. Первым признаком утомления является снижение качества движения, что и является показателем к временному прекращению данного упражнения.</a:t>
            </a:r>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45225" t="9630" b="26481"/>
          <a:stretch/>
        </p:blipFill>
        <p:spPr>
          <a:xfrm>
            <a:off x="4914900" y="546100"/>
            <a:ext cx="3860800" cy="6121401"/>
          </a:xfrm>
          <a:prstGeom prst="rect">
            <a:avLst/>
          </a:prstGeom>
        </p:spPr>
      </p:pic>
    </p:spTree>
    <p:extLst>
      <p:ext uri="{BB962C8B-B14F-4D97-AF65-F5344CB8AC3E}">
        <p14:creationId xmlns:p14="http://schemas.microsoft.com/office/powerpoint/2010/main" val="3153588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2835" y="1898073"/>
            <a:ext cx="4779819" cy="423949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2200" b="1" dirty="0"/>
              <a:t/>
            </a:r>
            <a:br>
              <a:rPr lang="ru-RU" sz="2200" b="1" dirty="0"/>
            </a:br>
            <a:r>
              <a:rPr lang="ru-RU" sz="1600" b="1" dirty="0" smtClean="0"/>
              <a:t/>
            </a:r>
            <a:br>
              <a:rPr lang="ru-RU" sz="1600" b="1" dirty="0" smtClean="0"/>
            </a:br>
            <a:r>
              <a:rPr lang="ru-RU" sz="1600" b="1" dirty="0" smtClean="0"/>
              <a:t>«</a:t>
            </a:r>
            <a:r>
              <a:rPr lang="ru-RU" b="1" dirty="0" smtClean="0">
                <a:solidFill>
                  <a:schemeClr val="accent2">
                    <a:lumMod val="50000"/>
                  </a:schemeClr>
                </a:solidFill>
              </a:rPr>
              <a:t>Качели»</a:t>
            </a:r>
            <a:r>
              <a:rPr lang="ru-RU" dirty="0">
                <a:solidFill>
                  <a:schemeClr val="accent2">
                    <a:lumMod val="50000"/>
                  </a:schemeClr>
                </a:solidFill>
              </a:rPr>
              <a:t/>
            </a:r>
            <a:br>
              <a:rPr lang="ru-RU" dirty="0">
                <a:solidFill>
                  <a:schemeClr val="accent2">
                    <a:lumMod val="50000"/>
                  </a:schemeClr>
                </a:solidFill>
              </a:rPr>
            </a:br>
            <a:r>
              <a:rPr lang="ru-RU" dirty="0">
                <a:solidFill>
                  <a:schemeClr val="accent2">
                    <a:lumMod val="50000"/>
                  </a:schemeClr>
                </a:solidFill>
              </a:rPr>
              <a:t>Выше дуба, выше ели</a:t>
            </a:r>
            <a:br>
              <a:rPr lang="ru-RU" dirty="0">
                <a:solidFill>
                  <a:schemeClr val="accent2">
                    <a:lumMod val="50000"/>
                  </a:schemeClr>
                </a:solidFill>
              </a:rPr>
            </a:br>
            <a:r>
              <a:rPr lang="ru-RU" dirty="0">
                <a:solidFill>
                  <a:schemeClr val="accent2">
                    <a:lumMod val="50000"/>
                  </a:schemeClr>
                </a:solidFill>
              </a:rPr>
              <a:t>На качелях мы взлетели.</a:t>
            </a:r>
            <a:br>
              <a:rPr lang="ru-RU" dirty="0">
                <a:solidFill>
                  <a:schemeClr val="accent2">
                    <a:lumMod val="50000"/>
                  </a:schemeClr>
                </a:solidFill>
              </a:rPr>
            </a:br>
            <a:r>
              <a:rPr lang="ru-RU" dirty="0">
                <a:solidFill>
                  <a:schemeClr val="accent2">
                    <a:lumMod val="50000"/>
                  </a:schemeClr>
                </a:solidFill>
              </a:rPr>
              <a:t>А скажите, вы б сумели</a:t>
            </a:r>
            <a:br>
              <a:rPr lang="ru-RU" dirty="0">
                <a:solidFill>
                  <a:schemeClr val="accent2">
                    <a:lumMod val="50000"/>
                  </a:schemeClr>
                </a:solidFill>
              </a:rPr>
            </a:br>
            <a:r>
              <a:rPr lang="ru-RU" dirty="0">
                <a:solidFill>
                  <a:schemeClr val="accent2">
                    <a:lumMod val="50000"/>
                  </a:schemeClr>
                </a:solidFill>
              </a:rPr>
              <a:t>Язычком «качать качели»?</a:t>
            </a:r>
            <a:br>
              <a:rPr lang="ru-RU" dirty="0">
                <a:solidFill>
                  <a:schemeClr val="accent2">
                    <a:lumMod val="50000"/>
                  </a:schemeClr>
                </a:solidFill>
              </a:rPr>
            </a:br>
            <a:r>
              <a:rPr lang="ru-RU" i="1" dirty="0">
                <a:solidFill>
                  <a:schemeClr val="accent2">
                    <a:lumMod val="50000"/>
                  </a:schemeClr>
                </a:solidFill>
              </a:rPr>
              <a:t>Широко открываем рот, кладем на нижнюю губу спокойный расслабленный язык, переводим его на верхнюю губу, возвращаем на нижнюю, снова поднимаем на верхнюю. Выполняем 6—8 раз. Убираем язычок, закрываем рот. Даем ребенку время для отдыха и расслабления, предлагаем сглотнуть слюну. Повторяем упражнение 3—4 раза.</a:t>
            </a:r>
            <a:r>
              <a:rPr lang="ru-RU" dirty="0">
                <a:solidFill>
                  <a:schemeClr val="accent2">
                    <a:lumMod val="50000"/>
                  </a:schemeClr>
                </a:solidFill>
              </a:rPr>
              <a:t/>
            </a:r>
            <a:br>
              <a:rPr lang="ru-RU" dirty="0">
                <a:solidFill>
                  <a:schemeClr val="accent2">
                    <a:lumMod val="50000"/>
                  </a:schemeClr>
                </a:solidFill>
              </a:rPr>
            </a:br>
            <a:endParaRPr lang="ru-RU" dirty="0">
              <a:solidFill>
                <a:schemeClr val="accent2">
                  <a:lumMod val="50000"/>
                </a:schemeClr>
              </a:solidFill>
            </a:endParaRPr>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l="52522" t="1" b="-317"/>
          <a:stretch/>
        </p:blipFill>
        <p:spPr>
          <a:xfrm>
            <a:off x="5902036" y="1446550"/>
            <a:ext cx="3311237" cy="4170217"/>
          </a:xfrm>
          <a:prstGeom prst="rect">
            <a:avLst/>
          </a:prstGeom>
        </p:spPr>
      </p:pic>
      <p:sp>
        <p:nvSpPr>
          <p:cNvPr id="6" name="Прямоугольник 5"/>
          <p:cNvSpPr/>
          <p:nvPr/>
        </p:nvSpPr>
        <p:spPr>
          <a:xfrm>
            <a:off x="-928254" y="0"/>
            <a:ext cx="9525324" cy="1446550"/>
          </a:xfrm>
          <a:prstGeom prst="rect">
            <a:avLst/>
          </a:prstGeom>
          <a:noFill/>
        </p:spPr>
        <p:txBody>
          <a:bodyPr wrap="square" lIns="91440" tIns="45720" rIns="91440" bIns="45720">
            <a:spAutoFit/>
          </a:bodyPr>
          <a:lstStyle/>
          <a:p>
            <a:pPr algn="ctr"/>
            <a:r>
              <a:rPr lang="ru-RU" sz="4400" b="0" cap="none" spc="0" dirty="0" smtClean="0">
                <a:ln w="0"/>
                <a:solidFill>
                  <a:srgbClr val="002060"/>
                </a:solidFill>
                <a:effectLst>
                  <a:reflection blurRad="6350" stA="53000" endA="300" endPos="35500" dir="5400000" sy="-90000" algn="bl" rotWithShape="0"/>
                </a:effectLst>
              </a:rPr>
              <a:t>Упражнения для развития артикуляции:</a:t>
            </a:r>
            <a:endParaRPr lang="ru-RU" sz="4400" b="0" cap="none" spc="0" dirty="0">
              <a:ln w="0"/>
              <a:solidFill>
                <a:srgbClr val="002060"/>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398848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94363" y="707271"/>
            <a:ext cx="4906048" cy="5292438"/>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sz="2700" b="1" dirty="0" smtClean="0">
                <a:solidFill>
                  <a:srgbClr val="002060"/>
                </a:solidFill>
              </a:rPr>
              <a:t>«Щенок </a:t>
            </a:r>
            <a:r>
              <a:rPr lang="ru-RU" sz="2700" b="1" dirty="0">
                <a:solidFill>
                  <a:srgbClr val="002060"/>
                </a:solidFill>
              </a:rPr>
              <a:t>(Заборчик</a:t>
            </a:r>
            <a:r>
              <a:rPr lang="ru-RU" sz="2700" b="1" dirty="0" smtClean="0">
                <a:solidFill>
                  <a:srgbClr val="002060"/>
                </a:solidFill>
              </a:rPr>
              <a:t>)»</a:t>
            </a:r>
            <a:r>
              <a:rPr lang="ru-RU" sz="2700" dirty="0">
                <a:solidFill>
                  <a:srgbClr val="002060"/>
                </a:solidFill>
              </a:rPr>
              <a:t/>
            </a:r>
            <a:br>
              <a:rPr lang="ru-RU" sz="2700" dirty="0">
                <a:solidFill>
                  <a:srgbClr val="002060"/>
                </a:solidFill>
              </a:rPr>
            </a:br>
            <a:r>
              <a:rPr lang="ru-RU" sz="2700" dirty="0">
                <a:solidFill>
                  <a:srgbClr val="002060"/>
                </a:solidFill>
              </a:rPr>
              <a:t>Улыбается щенок,</a:t>
            </a:r>
            <a:br>
              <a:rPr lang="ru-RU" sz="2700" dirty="0">
                <a:solidFill>
                  <a:srgbClr val="002060"/>
                </a:solidFill>
              </a:rPr>
            </a:br>
            <a:r>
              <a:rPr lang="ru-RU" sz="2700" dirty="0">
                <a:solidFill>
                  <a:srgbClr val="002060"/>
                </a:solidFill>
              </a:rPr>
              <a:t>Зубки напоказ.</a:t>
            </a:r>
            <a:br>
              <a:rPr lang="ru-RU" sz="2700" dirty="0">
                <a:solidFill>
                  <a:srgbClr val="002060"/>
                </a:solidFill>
              </a:rPr>
            </a:br>
            <a:r>
              <a:rPr lang="ru-RU" sz="2700" dirty="0">
                <a:solidFill>
                  <a:srgbClr val="002060"/>
                </a:solidFill>
              </a:rPr>
              <a:t>Я бы точно также смог,</a:t>
            </a:r>
            <a:br>
              <a:rPr lang="ru-RU" sz="2700" dirty="0">
                <a:solidFill>
                  <a:srgbClr val="002060"/>
                </a:solidFill>
              </a:rPr>
            </a:br>
            <a:r>
              <a:rPr lang="ru-RU" sz="2700" dirty="0">
                <a:solidFill>
                  <a:srgbClr val="002060"/>
                </a:solidFill>
              </a:rPr>
              <a:t>Вот, смотри. Сейчас!</a:t>
            </a:r>
            <a:br>
              <a:rPr lang="ru-RU" sz="2700" dirty="0">
                <a:solidFill>
                  <a:srgbClr val="002060"/>
                </a:solidFill>
              </a:rPr>
            </a:br>
            <a:r>
              <a:rPr lang="ru-RU" sz="2700" i="1" dirty="0">
                <a:solidFill>
                  <a:srgbClr val="002060"/>
                </a:solidFill>
              </a:rPr>
              <a:t>Широко разводим уголки губ</a:t>
            </a:r>
            <a:r>
              <a:rPr lang="ru-RU" sz="2700" i="1" dirty="0" smtClean="0">
                <a:solidFill>
                  <a:srgbClr val="002060"/>
                </a:solidFill>
              </a:rPr>
              <a:t>,</a:t>
            </a:r>
            <a:br>
              <a:rPr lang="ru-RU" sz="2700" i="1" dirty="0" smtClean="0">
                <a:solidFill>
                  <a:srgbClr val="002060"/>
                </a:solidFill>
              </a:rPr>
            </a:br>
            <a:r>
              <a:rPr lang="ru-RU" sz="2700" i="1" dirty="0" smtClean="0">
                <a:solidFill>
                  <a:srgbClr val="002060"/>
                </a:solidFill>
              </a:rPr>
              <a:t>обнажив </a:t>
            </a:r>
            <a:r>
              <a:rPr lang="ru-RU" sz="2700" i="1" dirty="0">
                <a:solidFill>
                  <a:srgbClr val="002060"/>
                </a:solidFill>
              </a:rPr>
              <a:t>сжатые зубы.</a:t>
            </a:r>
            <a:r>
              <a:rPr lang="ru-RU" sz="2700" dirty="0">
                <a:solidFill>
                  <a:srgbClr val="002060"/>
                </a:solidFill>
              </a:rPr>
              <a:t/>
            </a:r>
            <a:br>
              <a:rPr lang="ru-RU" sz="2700" dirty="0">
                <a:solidFill>
                  <a:srgbClr val="002060"/>
                </a:solidFill>
              </a:rPr>
            </a:br>
            <a:r>
              <a:rPr lang="ru-RU" sz="2700" i="1" dirty="0">
                <a:solidFill>
                  <a:srgbClr val="002060"/>
                </a:solidFill>
              </a:rPr>
              <a:t>Возвращаем губы в спокойное положение</a:t>
            </a:r>
            <a:r>
              <a:rPr lang="ru-RU" sz="2700" i="1" dirty="0" smtClean="0">
                <a:solidFill>
                  <a:srgbClr val="002060"/>
                </a:solidFill>
              </a:rPr>
              <a:t>.</a:t>
            </a:r>
            <a:br>
              <a:rPr lang="ru-RU" sz="2700" i="1" dirty="0" smtClean="0">
                <a:solidFill>
                  <a:srgbClr val="002060"/>
                </a:solidFill>
              </a:rPr>
            </a:br>
            <a:r>
              <a:rPr lang="ru-RU" sz="2700" i="1" dirty="0" smtClean="0">
                <a:solidFill>
                  <a:srgbClr val="002060"/>
                </a:solidFill>
              </a:rPr>
              <a:t>Даем </a:t>
            </a:r>
            <a:r>
              <a:rPr lang="ru-RU" sz="2700" i="1" dirty="0">
                <a:solidFill>
                  <a:srgbClr val="002060"/>
                </a:solidFill>
              </a:rPr>
              <a:t>ребенку время для отдыха и расслабления. </a:t>
            </a:r>
            <a:r>
              <a:rPr lang="ru-RU" sz="2700" i="1" dirty="0" smtClean="0">
                <a:solidFill>
                  <a:srgbClr val="002060"/>
                </a:solidFill>
              </a:rPr>
              <a:t/>
            </a:r>
            <a:br>
              <a:rPr lang="ru-RU" sz="2700" i="1" dirty="0" smtClean="0">
                <a:solidFill>
                  <a:srgbClr val="002060"/>
                </a:solidFill>
              </a:rPr>
            </a:br>
            <a:r>
              <a:rPr lang="ru-RU" sz="2700" i="1" dirty="0" smtClean="0">
                <a:solidFill>
                  <a:srgbClr val="002060"/>
                </a:solidFill>
              </a:rPr>
              <a:t>Предлагаем </a:t>
            </a:r>
            <a:r>
              <a:rPr lang="ru-RU" sz="2700" i="1" dirty="0">
                <a:solidFill>
                  <a:srgbClr val="002060"/>
                </a:solidFill>
              </a:rPr>
              <a:t>сглотнуть слюну</a:t>
            </a:r>
            <a:r>
              <a:rPr lang="ru-RU" sz="2700" i="1" dirty="0" smtClean="0">
                <a:solidFill>
                  <a:srgbClr val="002060"/>
                </a:solidFill>
              </a:rPr>
              <a:t>.</a:t>
            </a:r>
            <a:br>
              <a:rPr lang="ru-RU" sz="2700" i="1" dirty="0" smtClean="0">
                <a:solidFill>
                  <a:srgbClr val="002060"/>
                </a:solidFill>
              </a:rPr>
            </a:br>
            <a:r>
              <a:rPr lang="ru-RU" sz="2700" i="1" dirty="0" smtClean="0">
                <a:solidFill>
                  <a:srgbClr val="002060"/>
                </a:solidFill>
              </a:rPr>
              <a:t>Повторяем </a:t>
            </a:r>
            <a:r>
              <a:rPr lang="ru-RU" sz="2700" i="1" dirty="0">
                <a:solidFill>
                  <a:srgbClr val="002060"/>
                </a:solidFill>
              </a:rPr>
              <a:t>упражнение 3-4 раза.</a:t>
            </a:r>
            <a:r>
              <a:rPr lang="ru-RU" sz="2700" dirty="0">
                <a:solidFill>
                  <a:srgbClr val="002060"/>
                </a:solidFill>
              </a:rPr>
              <a:t/>
            </a:r>
            <a:br>
              <a:rPr lang="ru-RU" sz="2700" dirty="0">
                <a:solidFill>
                  <a:srgbClr val="002060"/>
                </a:solidFill>
              </a:rPr>
            </a:br>
            <a:r>
              <a:rPr lang="ru-RU" dirty="0"/>
              <a:t/>
            </a:r>
            <a:br>
              <a:rPr lang="ru-RU" dirty="0"/>
            </a:br>
            <a:endParaRPr lang="ru-RU" dirty="0"/>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r="49089"/>
          <a:stretch/>
        </p:blipFill>
        <p:spPr>
          <a:xfrm>
            <a:off x="166255" y="1593272"/>
            <a:ext cx="3105648" cy="3131127"/>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0411" y="4546017"/>
            <a:ext cx="2818708" cy="2410000"/>
          </a:xfrm>
          <a:prstGeom prst="rect">
            <a:avLst/>
          </a:prstGeom>
        </p:spPr>
      </p:pic>
    </p:spTree>
    <p:extLst>
      <p:ext uri="{BB962C8B-B14F-4D97-AF65-F5344CB8AC3E}">
        <p14:creationId xmlns:p14="http://schemas.microsoft.com/office/powerpoint/2010/main" val="388880799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256" y="96983"/>
            <a:ext cx="4836775" cy="4904509"/>
          </a:xfrm>
        </p:spPr>
        <p:style>
          <a:lnRef idx="1">
            <a:schemeClr val="accent1"/>
          </a:lnRef>
          <a:fillRef idx="2">
            <a:schemeClr val="accent1"/>
          </a:fillRef>
          <a:effectRef idx="1">
            <a:schemeClr val="accent1"/>
          </a:effectRef>
          <a:fontRef idx="minor">
            <a:schemeClr val="dk1"/>
          </a:fontRef>
        </p:style>
        <p:txBody>
          <a:bodyPr>
            <a:normAutofit/>
          </a:bodyPr>
          <a:lstStyle/>
          <a:p>
            <a:pPr lvl="0">
              <a:spcBef>
                <a:spcPts val="1000"/>
              </a:spcBef>
            </a:pPr>
            <a:r>
              <a:rPr lang="ru-RU" sz="2000" b="1" dirty="0" smtClean="0">
                <a:solidFill>
                  <a:srgbClr val="002060"/>
                </a:solidFill>
              </a:rPr>
              <a:t>«Устала </a:t>
            </a:r>
            <a:r>
              <a:rPr lang="ru-RU" sz="2000" b="1" dirty="0">
                <a:solidFill>
                  <a:srgbClr val="002060"/>
                </a:solidFill>
              </a:rPr>
              <a:t>собачка (лопатка</a:t>
            </a:r>
            <a:r>
              <a:rPr lang="ru-RU" sz="2000" b="1" dirty="0" smtClean="0">
                <a:solidFill>
                  <a:srgbClr val="002060"/>
                </a:solidFill>
              </a:rPr>
              <a:t>)»</a:t>
            </a:r>
            <a:r>
              <a:rPr lang="ru-RU" sz="2000" dirty="0">
                <a:solidFill>
                  <a:srgbClr val="002060"/>
                </a:solidFill>
              </a:rPr>
              <a:t/>
            </a:r>
            <a:br>
              <a:rPr lang="ru-RU" sz="2000" dirty="0">
                <a:solidFill>
                  <a:srgbClr val="002060"/>
                </a:solidFill>
              </a:rPr>
            </a:br>
            <a:r>
              <a:rPr lang="ru-RU" sz="2000" dirty="0">
                <a:solidFill>
                  <a:srgbClr val="002060"/>
                </a:solidFill>
              </a:rPr>
              <a:t>Устала собачка и дышит устало.</a:t>
            </a:r>
            <a:br>
              <a:rPr lang="ru-RU" sz="2000" dirty="0">
                <a:solidFill>
                  <a:srgbClr val="002060"/>
                </a:solidFill>
              </a:rPr>
            </a:br>
            <a:r>
              <a:rPr lang="ru-RU" sz="2000" dirty="0">
                <a:solidFill>
                  <a:srgbClr val="002060"/>
                </a:solidFill>
              </a:rPr>
              <a:t>И даже за кошкою бегать не стала.</a:t>
            </a:r>
            <a:br>
              <a:rPr lang="ru-RU" sz="2000" dirty="0">
                <a:solidFill>
                  <a:srgbClr val="002060"/>
                </a:solidFill>
              </a:rPr>
            </a:br>
            <a:r>
              <a:rPr lang="ru-RU" sz="2000" dirty="0">
                <a:solidFill>
                  <a:srgbClr val="002060"/>
                </a:solidFill>
              </a:rPr>
              <a:t>Широкий язык отдохнет, полежит,</a:t>
            </a:r>
            <a:br>
              <a:rPr lang="ru-RU" sz="2000" dirty="0">
                <a:solidFill>
                  <a:srgbClr val="002060"/>
                </a:solidFill>
              </a:rPr>
            </a:br>
            <a:r>
              <a:rPr lang="ru-RU" sz="2000" dirty="0">
                <a:solidFill>
                  <a:srgbClr val="002060"/>
                </a:solidFill>
              </a:rPr>
              <a:t> И снова собачка за кошкой бежит.</a:t>
            </a:r>
            <a:br>
              <a:rPr lang="ru-RU" sz="2000" dirty="0">
                <a:solidFill>
                  <a:srgbClr val="002060"/>
                </a:solidFill>
              </a:rPr>
            </a:br>
            <a:r>
              <a:rPr lang="ru-RU" sz="2000" i="1" dirty="0">
                <a:solidFill>
                  <a:srgbClr val="002060"/>
                </a:solidFill>
              </a:rPr>
              <a:t>Широко открываем рот</a:t>
            </a:r>
            <a:r>
              <a:rPr lang="ru-RU" sz="2000" i="1" dirty="0" smtClean="0">
                <a:solidFill>
                  <a:srgbClr val="002060"/>
                </a:solidFill>
              </a:rPr>
              <a:t>.</a:t>
            </a:r>
            <a:br>
              <a:rPr lang="ru-RU" sz="2000" i="1" dirty="0" smtClean="0">
                <a:solidFill>
                  <a:srgbClr val="002060"/>
                </a:solidFill>
              </a:rPr>
            </a:br>
            <a:r>
              <a:rPr lang="ru-RU" sz="2000" i="1" dirty="0" smtClean="0">
                <a:solidFill>
                  <a:srgbClr val="002060"/>
                </a:solidFill>
              </a:rPr>
              <a:t>Кладем </a:t>
            </a:r>
            <a:r>
              <a:rPr lang="ru-RU" sz="2000" i="1" dirty="0">
                <a:solidFill>
                  <a:srgbClr val="002060"/>
                </a:solidFill>
              </a:rPr>
              <a:t>мягкий спокойный язычок на нижнюю губу</a:t>
            </a:r>
            <a:r>
              <a:rPr lang="ru-RU" sz="2000" i="1" dirty="0" smtClean="0">
                <a:solidFill>
                  <a:srgbClr val="002060"/>
                </a:solidFill>
              </a:rPr>
              <a:t>.</a:t>
            </a:r>
            <a:br>
              <a:rPr lang="ru-RU" sz="2000" i="1" dirty="0" smtClean="0">
                <a:solidFill>
                  <a:srgbClr val="002060"/>
                </a:solidFill>
              </a:rPr>
            </a:br>
            <a:r>
              <a:rPr lang="ru-RU" sz="2000" i="1" dirty="0" smtClean="0">
                <a:solidFill>
                  <a:srgbClr val="002060"/>
                </a:solidFill>
              </a:rPr>
              <a:t>Задерживаем </a:t>
            </a:r>
            <a:r>
              <a:rPr lang="ru-RU" sz="2000" i="1" dirty="0">
                <a:solidFill>
                  <a:srgbClr val="002060"/>
                </a:solidFill>
              </a:rPr>
              <a:t>на 3—5 секунд. Убираем язычок. </a:t>
            </a:r>
            <a:r>
              <a:rPr lang="ru-RU" sz="2000" i="1" dirty="0" smtClean="0">
                <a:solidFill>
                  <a:srgbClr val="002060"/>
                </a:solidFill>
              </a:rPr>
              <a:t/>
            </a:r>
            <a:br>
              <a:rPr lang="ru-RU" sz="2000" i="1" dirty="0" smtClean="0">
                <a:solidFill>
                  <a:srgbClr val="002060"/>
                </a:solidFill>
              </a:rPr>
            </a:br>
            <a:r>
              <a:rPr lang="ru-RU" sz="2000" i="1" dirty="0" smtClean="0">
                <a:solidFill>
                  <a:srgbClr val="002060"/>
                </a:solidFill>
              </a:rPr>
              <a:t>Даем </a:t>
            </a:r>
            <a:r>
              <a:rPr lang="ru-RU" sz="2000" i="1" dirty="0">
                <a:solidFill>
                  <a:srgbClr val="002060"/>
                </a:solidFill>
              </a:rPr>
              <a:t>ребенку время для отдыха и расслабления</a:t>
            </a:r>
            <a:r>
              <a:rPr lang="ru-RU" sz="2000" i="1" dirty="0" smtClean="0">
                <a:solidFill>
                  <a:srgbClr val="002060"/>
                </a:solidFill>
              </a:rPr>
              <a:t>,</a:t>
            </a:r>
            <a:br>
              <a:rPr lang="ru-RU" sz="2000" i="1" dirty="0" smtClean="0">
                <a:solidFill>
                  <a:srgbClr val="002060"/>
                </a:solidFill>
              </a:rPr>
            </a:br>
            <a:r>
              <a:rPr lang="ru-RU" sz="2000" i="1" dirty="0" smtClean="0">
                <a:solidFill>
                  <a:srgbClr val="002060"/>
                </a:solidFill>
              </a:rPr>
              <a:t> </a:t>
            </a:r>
            <a:r>
              <a:rPr lang="ru-RU" sz="2000" i="1" dirty="0">
                <a:solidFill>
                  <a:srgbClr val="002060"/>
                </a:solidFill>
              </a:rPr>
              <a:t>предлагаем сглотнуть слюну. </a:t>
            </a:r>
            <a:r>
              <a:rPr lang="ru-RU" sz="2000" i="1" dirty="0" smtClean="0">
                <a:solidFill>
                  <a:srgbClr val="002060"/>
                </a:solidFill>
              </a:rPr>
              <a:t/>
            </a:r>
            <a:br>
              <a:rPr lang="ru-RU" sz="2000" i="1" dirty="0" smtClean="0">
                <a:solidFill>
                  <a:srgbClr val="002060"/>
                </a:solidFill>
              </a:rPr>
            </a:br>
            <a:r>
              <a:rPr lang="ru-RU" sz="2000" i="1" dirty="0" smtClean="0">
                <a:solidFill>
                  <a:srgbClr val="002060"/>
                </a:solidFill>
              </a:rPr>
              <a:t>Повторяем </a:t>
            </a:r>
            <a:r>
              <a:rPr lang="ru-RU" sz="2000" i="1" dirty="0">
                <a:solidFill>
                  <a:srgbClr val="002060"/>
                </a:solidFill>
              </a:rPr>
              <a:t>упражнение 3—4 раза.</a:t>
            </a:r>
            <a:r>
              <a:rPr lang="ru-RU" sz="2000" dirty="0">
                <a:solidFill>
                  <a:srgbClr val="002060"/>
                </a:solidFill>
              </a:rPr>
              <a:t/>
            </a:r>
            <a:br>
              <a:rPr lang="ru-RU" sz="2000" dirty="0">
                <a:solidFill>
                  <a:srgbClr val="002060"/>
                </a:solidFill>
              </a:rPr>
            </a:br>
            <a:endParaRPr lang="ru-RU" sz="2000" dirty="0">
              <a:solidFill>
                <a:srgbClr val="002060"/>
              </a:solidFill>
            </a:endParaRPr>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26364" t="23940" r="25757" b="14646"/>
          <a:stretch/>
        </p:blipFill>
        <p:spPr>
          <a:xfrm>
            <a:off x="5264728" y="1662545"/>
            <a:ext cx="4114800" cy="4696691"/>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9819" y="96983"/>
            <a:ext cx="2349307" cy="1511011"/>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17964" y="5166881"/>
            <a:ext cx="2479658" cy="1691119"/>
          </a:xfrm>
          <a:prstGeom prst="rect">
            <a:avLst/>
          </a:prstGeom>
        </p:spPr>
      </p:pic>
    </p:spTree>
    <p:extLst>
      <p:ext uri="{BB962C8B-B14F-4D97-AF65-F5344CB8AC3E}">
        <p14:creationId xmlns:p14="http://schemas.microsoft.com/office/powerpoint/2010/main" val="2080246962"/>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7920" y="1855209"/>
            <a:ext cx="6873394" cy="4420899"/>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sz="2800" b="1" dirty="0" smtClean="0">
                <a:solidFill>
                  <a:srgbClr val="002060"/>
                </a:solidFill>
                <a:latin typeface="Arial" panose="020B0604020202020204" pitchFamily="34" charset="0"/>
              </a:rPr>
              <a:t>Пальчиковая</a:t>
            </a:r>
            <a:r>
              <a:rPr lang="ru-RU" sz="2800" dirty="0">
                <a:solidFill>
                  <a:srgbClr val="002060"/>
                </a:solidFill>
                <a:latin typeface="Arial" panose="020B0604020202020204" pitchFamily="34" charset="0"/>
              </a:rPr>
              <a:t> </a:t>
            </a:r>
            <a:r>
              <a:rPr lang="ru-RU" sz="2800" b="1" dirty="0">
                <a:solidFill>
                  <a:srgbClr val="002060"/>
                </a:solidFill>
                <a:latin typeface="Arial" panose="020B0604020202020204" pitchFamily="34" charset="0"/>
              </a:rPr>
              <a:t>гимнастика</a:t>
            </a:r>
            <a:r>
              <a:rPr lang="ru-RU" sz="2800" dirty="0">
                <a:solidFill>
                  <a:srgbClr val="002060"/>
                </a:solidFill>
                <a:latin typeface="Arial" panose="020B0604020202020204" pitchFamily="34" charset="0"/>
              </a:rPr>
              <a:t> - </a:t>
            </a:r>
            <a:r>
              <a:rPr lang="ru-RU" sz="2800" dirty="0" smtClean="0">
                <a:solidFill>
                  <a:srgbClr val="002060"/>
                </a:solidFill>
                <a:latin typeface="Arial" panose="020B0604020202020204" pitchFamily="34" charset="0"/>
              </a:rPr>
              <a:t>это инсценировка стихов или каких-либо историй при помощи пальцев. Такая тренировка движений пальчиков и кистей рук является мощным средством развития мышления ребенка. В момент этой тренировки повышается работоспособность коры головного мозга. То есть, при любом двигательном тренинге упражняются не руки, а мозг.</a:t>
            </a:r>
            <a:endParaRPr lang="ru-RU" sz="2800" dirty="0">
              <a:solidFill>
                <a:srgbClr val="002060"/>
              </a:solidFill>
            </a:endParaRPr>
          </a:p>
        </p:txBody>
      </p:sp>
      <p:sp>
        <p:nvSpPr>
          <p:cNvPr id="4" name="Текст 3"/>
          <p:cNvSpPr>
            <a:spLocks noGrp="1"/>
          </p:cNvSpPr>
          <p:nvPr>
            <p:ph type="body" sz="half" idx="4294967295"/>
          </p:nvPr>
        </p:nvSpPr>
        <p:spPr>
          <a:xfrm flipH="1">
            <a:off x="1383415" y="3782291"/>
            <a:ext cx="45719" cy="96982"/>
          </a:xfrm>
        </p:spPr>
        <p:txBody>
          <a:bodyPr>
            <a:normAutofit fontScale="25000" lnSpcReduction="20000"/>
          </a:bodyPr>
          <a:lstStyle/>
          <a:p>
            <a:pPr marL="0" indent="0">
              <a:buNone/>
            </a:pPr>
            <a:endParaRPr lang="ru-RU" dirty="0"/>
          </a:p>
        </p:txBody>
      </p:sp>
      <p:sp>
        <p:nvSpPr>
          <p:cNvPr id="5" name="Прямоугольник 4"/>
          <p:cNvSpPr/>
          <p:nvPr/>
        </p:nvSpPr>
        <p:spPr>
          <a:xfrm>
            <a:off x="781997" y="660555"/>
            <a:ext cx="8605241" cy="923330"/>
          </a:xfrm>
          <a:prstGeom prst="rect">
            <a:avLst/>
          </a:prstGeom>
          <a:noFill/>
        </p:spPr>
        <p:txBody>
          <a:bodyPr wrap="none" lIns="91440" tIns="45720" rIns="91440" bIns="45720">
            <a:spAutoFit/>
          </a:bodyPr>
          <a:lstStyle/>
          <a:p>
            <a:pPr algn="ctr"/>
            <a:r>
              <a:rPr lang="ru-RU" sz="5400" b="1" cap="none" spc="0" dirty="0" smtClean="0">
                <a:ln w="12700">
                  <a:solidFill>
                    <a:schemeClr val="accent1"/>
                  </a:solidFill>
                  <a:prstDash val="solid"/>
                </a:ln>
                <a:solidFill>
                  <a:srgbClr val="0070C0"/>
                </a:solidFill>
                <a:effectLst>
                  <a:outerShdw dist="38100" dir="2640000" algn="bl" rotWithShape="0">
                    <a:schemeClr val="accent1"/>
                  </a:outerShdw>
                </a:effectLst>
              </a:rPr>
              <a:t>Пальчиковая гимнастика</a:t>
            </a:r>
            <a:endParaRPr lang="ru-RU" sz="5400" b="1" cap="none" spc="0" dirty="0">
              <a:ln w="12700">
                <a:solidFill>
                  <a:schemeClr val="accent1"/>
                </a:solidFill>
                <a:prstDash val="solid"/>
              </a:ln>
              <a:solidFill>
                <a:srgbClr val="0070C0"/>
              </a:solidFill>
              <a:effectLst>
                <a:outerShdw dist="38100" dir="2640000" algn="bl" rotWithShape="0">
                  <a:schemeClr val="accent1"/>
                </a:outerShdw>
              </a:effectLst>
            </a:endParaRPr>
          </a:p>
        </p:txBody>
      </p:sp>
    </p:spTree>
    <p:extLst>
      <p:ext uri="{BB962C8B-B14F-4D97-AF65-F5344CB8AC3E}">
        <p14:creationId xmlns:p14="http://schemas.microsoft.com/office/powerpoint/2010/main" val="344730032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4551</TotalTime>
  <Words>204</Words>
  <Application>Microsoft Office PowerPoint</Application>
  <PresentationFormat>Широкоэкранный</PresentationFormat>
  <Paragraphs>31</Paragraphs>
  <Slides>15</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15</vt:i4>
      </vt:variant>
    </vt:vector>
  </HeadingPairs>
  <TitlesOfParts>
    <vt:vector size="25" baseType="lpstr">
      <vt:lpstr>Arial</vt:lpstr>
      <vt:lpstr>georgia</vt:lpstr>
      <vt:lpstr>Open Sans</vt:lpstr>
      <vt:lpstr>PT Sans</vt:lpstr>
      <vt:lpstr>Times New Roman</vt:lpstr>
      <vt:lpstr>Trebuchet MS</vt:lpstr>
      <vt:lpstr>Verdana</vt:lpstr>
      <vt:lpstr>Verdana</vt:lpstr>
      <vt:lpstr>Wingdings 3</vt:lpstr>
      <vt:lpstr>Грань</vt:lpstr>
      <vt:lpstr>Мастер – класс  «Артикуляционная и пальчиковая  гимнастика»                                                                                                            Провела: Маллаева А.К.</vt:lpstr>
      <vt:lpstr>.</vt:lpstr>
      <vt:lpstr>Артикуляционная гимнастика является  основой формирования речевых звуков – фонем – и коррекции нарушений звукопроизношения любого происхождения. Она включает упражнения для тренировки подвижности органов артикуляционного аппарата, отработки определенных положений губ, языка, мягкого неба, необходимых для правильного произнесения как всех звуков, так и каждого звука той или иной группы. </vt:lpstr>
      <vt:lpstr>Цель артикуляционной гимнастики</vt:lpstr>
      <vt:lpstr>Поначалу артикуляционную гимнастику необходимо выполнять перед зеркалом. Ребенок должен видеть, что язык делает.</vt:lpstr>
      <vt:lpstr>                                       «Качели» Выше дуба, выше ели На качелях мы взлетели. А скажите, вы б сумели Язычком «качать качели»? Широко открываем рот, кладем на нижнюю губу спокойный расслабленный язык, переводим его на верхнюю губу, возвращаем на нижнюю, снова поднимаем на верхнюю. Выполняем 6—8 раз. Убираем язычок, закрываем рот. Даем ребенку время для отдыха и расслабления, предлагаем сглотнуть слюну. Повторяем упражнение 3—4 раза. </vt:lpstr>
      <vt:lpstr>«Щенок (Заборчик)» Улыбается щенок, Зубки напоказ. Я бы точно также смог, Вот, смотри. Сейчас! Широко разводим уголки губ, обнажив сжатые зубы. Возвращаем губы в спокойное положение. Даем ребенку время для отдыха и расслабления.  Предлагаем сглотнуть слюну. Повторяем упражнение 3-4 раза.  </vt:lpstr>
      <vt:lpstr>«Устала собачка (лопатка)» Устала собачка и дышит устало. И даже за кошкою бегать не стала. Широкий язык отдохнет, полежит,  И снова собачка за кошкой бежит. Широко открываем рот. Кладем мягкий спокойный язычок на нижнюю губу. Задерживаем на 3—5 секунд. Убираем язычок.  Даем ребенку время для отдыха и расслабления,  предлагаем сглотнуть слюну.  Повторяем упражнение 3—4 раза. </vt:lpstr>
      <vt:lpstr>Пальчиковая гимнастика - это инсценировка стихов или каких-либо историй при помощи пальцев. Такая тренировка движений пальчиков и кистей рук является мощным средством развития мышления ребенка. В момент этой тренировки повышается работоспособность коры головного мозга. То есть, при любом двигательном тренинге упражняются не руки, а мозг.</vt:lpstr>
      <vt:lpstr>Пальчиковая гимнастика - комплекс упражнений для развития и совершенствования «тонких» движений пальцев рук. Движения пальцев и кистей рук ребёнка имеют особое развивающее воздействие. Основной ценностью пальчиковой гимнастики является то, что интеллект ребёнка при этом развивается самым естественным, здоровым образом.        Прежде всего, мелкая пальцевая моторика связана с развитием речи. В мозгу двигательные и речевые центры – самые ближайшие соседи. И при движении пальчиков и кистей, возбуждение от двигательного центра перекидывается на речевые центры головного мозга и приводит к резкому усилению согласованной деятельности речевых зон.  </vt:lpstr>
      <vt:lpstr>Пальчиковая гимнастика развивает умение малыша подражать взрослым, учит вслушиваться в нашу речь и ее понимать, повышает речевую активность ребенка да и просто создает благоприятную эмоциональную атмосферу. Ведь играть в пальчиковые игры не только полезно, но интересно и весело.</vt:lpstr>
      <vt:lpstr>Презентация PowerPoint</vt:lpstr>
      <vt:lpstr> «Осенние листья» Раз, два, три, четыре, пять,  (Загибают пальчики, начиная с большого) Будем листья собирать.  (Сжимают и разжимают кулачки) Листья берёзы,  (Загибают пальчики, начиная с большого) Листья рябины, Листики тополя, Листья осины, Листики дуба мы соберём, Маме осенний букет отнесём.  («Шагают» по столу средним и указательным пальцем) </vt:lpstr>
      <vt:lpstr>Презентация PowerPoint</vt:lpstr>
      <vt:lpstr>Спасибо за внимание!</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Abdul Mallaev</dc:creator>
  <cp:lastModifiedBy>Abdul Mallaev</cp:lastModifiedBy>
  <cp:revision>27</cp:revision>
  <dcterms:created xsi:type="dcterms:W3CDTF">2021-01-26T16:52:47Z</dcterms:created>
  <dcterms:modified xsi:type="dcterms:W3CDTF">2022-11-05T18:16:49Z</dcterms:modified>
</cp:coreProperties>
</file>