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  <p:sldId id="273" r:id="rId5"/>
    <p:sldId id="274" r:id="rId6"/>
    <p:sldId id="296" r:id="rId7"/>
    <p:sldId id="277" r:id="rId8"/>
    <p:sldId id="279" r:id="rId9"/>
    <p:sldId id="295" r:id="rId10"/>
    <p:sldId id="294" r:id="rId11"/>
    <p:sldId id="280" r:id="rId12"/>
    <p:sldId id="297" r:id="rId13"/>
    <p:sldId id="281" r:id="rId14"/>
    <p:sldId id="291" r:id="rId15"/>
    <p:sldId id="282" r:id="rId16"/>
    <p:sldId id="293" r:id="rId17"/>
    <p:sldId id="283" r:id="rId18"/>
    <p:sldId id="284" r:id="rId19"/>
    <p:sldId id="285" r:id="rId20"/>
    <p:sldId id="286" r:id="rId21"/>
    <p:sldId id="287" r:id="rId22"/>
    <p:sldId id="288" r:id="rId23"/>
    <p:sldId id="289" r:id="rId24"/>
    <p:sldId id="290" r:id="rId25"/>
    <p:sldId id="299" r:id="rId26"/>
    <p:sldId id="298" r:id="rId27"/>
    <p:sldId id="305" r:id="rId28"/>
    <p:sldId id="301" r:id="rId29"/>
    <p:sldId id="302" r:id="rId30"/>
    <p:sldId id="303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2060575"/>
            <a:ext cx="9144000" cy="1728788"/>
          </a:xfrm>
          <a:prstGeom prst="bevel">
            <a:avLst>
              <a:gd name="adj" fmla="val 4593"/>
            </a:avLst>
          </a:prstGeom>
          <a:gradFill rotWithShape="1">
            <a:gsLst>
              <a:gs pos="0">
                <a:srgbClr val="6699FF">
                  <a:alpha val="50000"/>
                </a:srgbClr>
              </a:gs>
              <a:gs pos="50000">
                <a:schemeClr val="bg1"/>
              </a:gs>
              <a:gs pos="100000">
                <a:srgbClr val="6699FF">
                  <a:alpha val="50000"/>
                </a:srgbClr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AD77F14-51DD-4951-9721-54BB476CCB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CF0164-AC7D-4BFC-B64C-B50E650EB1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AC666E-76F8-4A28-9DA8-75C2B4F189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50885-3899-4BFC-97FD-711E7D8660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224FB-A526-49AE-999B-15F018F86D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EB97DC-5954-4E88-964A-7015D80D56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7E419-7790-43C4-8E8D-C80A636727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E4F51-0269-4FA5-BEDE-3671169EBC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6204B5-D973-4C67-880C-9F62D81F1E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143613-B67B-4AB5-8252-E457F50FB84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85A58B-4B27-465D-A940-7430023ABD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chemeClr val="accent2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AutoShape 9"/>
          <p:cNvSpPr>
            <a:spLocks noChangeArrowheads="1"/>
          </p:cNvSpPr>
          <p:nvPr/>
        </p:nvSpPr>
        <p:spPr bwMode="auto">
          <a:xfrm>
            <a:off x="323850" y="1628775"/>
            <a:ext cx="8496300" cy="4537075"/>
          </a:xfrm>
          <a:prstGeom prst="bevel">
            <a:avLst>
              <a:gd name="adj" fmla="val 736"/>
            </a:avLst>
          </a:prstGeom>
          <a:gradFill rotWithShape="1">
            <a:gsLst>
              <a:gs pos="0">
                <a:srgbClr val="6699FF">
                  <a:alpha val="50000"/>
                </a:srgbClr>
              </a:gs>
              <a:gs pos="50000">
                <a:schemeClr val="bg1"/>
              </a:gs>
              <a:gs pos="100000">
                <a:srgbClr val="6699FF">
                  <a:alpha val="50000"/>
                </a:srgbClr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latin typeface="Century Gothic" pitchFamily="34" charset="0"/>
            </a:endParaRPr>
          </a:p>
        </p:txBody>
      </p:sp>
      <p:sp>
        <p:nvSpPr>
          <p:cNvPr id="1032" name="AutoShape 8"/>
          <p:cNvSpPr>
            <a:spLocks noChangeArrowheads="1"/>
          </p:cNvSpPr>
          <p:nvPr/>
        </p:nvSpPr>
        <p:spPr bwMode="auto">
          <a:xfrm>
            <a:off x="323850" y="260350"/>
            <a:ext cx="8496300" cy="1223963"/>
          </a:xfrm>
          <a:prstGeom prst="bevel">
            <a:avLst>
              <a:gd name="adj" fmla="val 3370"/>
            </a:avLst>
          </a:prstGeom>
          <a:gradFill rotWithShape="1">
            <a:gsLst>
              <a:gs pos="0">
                <a:srgbClr val="6699FF">
                  <a:alpha val="50000"/>
                </a:srgbClr>
              </a:gs>
              <a:gs pos="50000">
                <a:schemeClr val="bg1"/>
              </a:gs>
              <a:gs pos="100000">
                <a:srgbClr val="6699FF">
                  <a:alpha val="50000"/>
                </a:srgbClr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73238"/>
            <a:ext cx="8229600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D0F445BE-AE3D-4A3B-837E-B649A4D9BFD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Первые русские князья.</a:t>
            </a:r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28728" y="6000768"/>
            <a:ext cx="7358114" cy="566726"/>
          </a:xfrm>
        </p:spPr>
        <p:txBody>
          <a:bodyPr/>
          <a:lstStyle/>
          <a:p>
            <a:r>
              <a:rPr lang="ru-RU" dirty="0" smtClean="0"/>
              <a:t>Фёдорова И.А.</a:t>
            </a:r>
            <a:r>
              <a:rPr lang="en-US" dirty="0" smtClean="0"/>
              <a:t> </a:t>
            </a:r>
            <a:r>
              <a:rPr lang="ru-RU" dirty="0" smtClean="0"/>
              <a:t>МАОУ «Лицей №36»</a:t>
            </a:r>
            <a:endParaRPr lang="ru-RU" dirty="0"/>
          </a:p>
        </p:txBody>
      </p:sp>
      <p:pic>
        <p:nvPicPr>
          <p:cNvPr id="2055" name="Picture 7" descr="http://im7-tub-ru.yandex.net/i?id=540576476-31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14290"/>
            <a:ext cx="1571636" cy="1571636"/>
          </a:xfrm>
          <a:prstGeom prst="rect">
            <a:avLst/>
          </a:prstGeom>
          <a:noFill/>
        </p:spPr>
      </p:pic>
      <p:pic>
        <p:nvPicPr>
          <p:cNvPr id="2057" name="Picture 9" descr="http://gepokamp.ucoz.ru/_pu/0/s499075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214290"/>
            <a:ext cx="1571636" cy="1643074"/>
          </a:xfrm>
          <a:prstGeom prst="rect">
            <a:avLst/>
          </a:prstGeom>
          <a:noFill/>
        </p:spPr>
      </p:pic>
      <p:pic>
        <p:nvPicPr>
          <p:cNvPr id="2059" name="Picture 11" descr="&amp;Ocy;&amp;lcy;&amp;softcy;&amp;gcy;&amp;a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929066"/>
            <a:ext cx="1428760" cy="271464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Договор с Византией 907 г.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/>
              <a:t>Когда приходят русские, пусть берут содержание для послов, сколько хотят; а если придут купцы, пусть берут месячное на 6 месяцев: хлеб, вино, мясо, рыбу и плоды. И пусть устраивают им баню - сколько захотят [...] и торгуют, сколько им нужно, не уплачивая никаких сборов...</a:t>
            </a:r>
          </a:p>
          <a:p>
            <a:endParaRPr lang="ru-RU" sz="2400" b="1" dirty="0"/>
          </a:p>
          <a:p>
            <a:r>
              <a:rPr lang="ru-RU" sz="2400" b="1" dirty="0" smtClean="0"/>
              <a:t>Когда же русские отправятся домой, пусть берут у царя на дорогу еду, якоря, канаты, паруса и что им нужно 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773239"/>
            <a:ext cx="8229600" cy="4084654"/>
          </a:xfrm>
        </p:spPr>
        <p:txBody>
          <a:bodyPr/>
          <a:lstStyle/>
          <a:p>
            <a:r>
              <a:rPr lang="ru-RU" b="1" dirty="0" smtClean="0"/>
              <a:t>В 911 году Олег отправил в Константинополь посольство, которое подтвердило «многолетний» мир и заключило новый договор.</a:t>
            </a:r>
            <a:endParaRPr lang="ru-RU" b="1" dirty="0"/>
          </a:p>
        </p:txBody>
      </p:sp>
      <p:pic>
        <p:nvPicPr>
          <p:cNvPr id="38914" name="Picture 2" descr="http://rus-wofh.moy.su/4584694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3857628"/>
            <a:ext cx="4843460" cy="30003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Васнецов. Встреча Олега с кудесником.</a:t>
            </a:r>
            <a:endParaRPr lang="ru-RU" sz="3200" dirty="0"/>
          </a:p>
        </p:txBody>
      </p:sp>
      <p:pic>
        <p:nvPicPr>
          <p:cNvPr id="55298" name="Picture 2" descr="http://upload.wikimedia.org/wikipedia/commons/thumb/d/da/%D0%9F%D0%B5%D1%81%D0%BD%D1%8C_%D0%BE_%D0%B2%D0%B5%D1%89%D0%B5%D0%BC_%D0%9E%D0%BB%D0%B5%D0%B3%D0%B5.jpg/800px-%D0%9F%D0%B5%D1%81%D0%BD%D1%8C_%D0%BE_%D0%B2%D0%B5%D1%89%D0%B5%D0%BC_%D0%9E%D0%BB%D0%B5%D0%B3%D0%B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714488"/>
            <a:ext cx="5467350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i="1" dirty="0" smtClean="0"/>
              <a:t>912- смерть Олега согласно легенде от укуса змеи.</a:t>
            </a:r>
            <a:endParaRPr lang="ru-RU" sz="3200" i="1" dirty="0"/>
          </a:p>
        </p:txBody>
      </p:sp>
      <p:pic>
        <p:nvPicPr>
          <p:cNvPr id="37890" name="Picture 2" descr="File:Russian konung Oleg by Vasnetsov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643050"/>
            <a:ext cx="6000792" cy="4486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gepokamp.ucoz.ru/_pu/0/s499075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96" y="1571612"/>
            <a:ext cx="1357322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Игорь Рюрикович(912-945)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u="sng" dirty="0" smtClean="0"/>
              <a:t>Внутренняя политика:</a:t>
            </a:r>
          </a:p>
          <a:p>
            <a:r>
              <a:rPr lang="ru-RU" sz="2400" b="1" dirty="0" smtClean="0"/>
              <a:t>Усмирил восстания ряда славянских племён.</a:t>
            </a:r>
          </a:p>
          <a:p>
            <a:r>
              <a:rPr lang="ru-RU" sz="2400" b="1" dirty="0" smtClean="0"/>
              <a:t>945- восстание древлян.</a:t>
            </a:r>
          </a:p>
          <a:p>
            <a:r>
              <a:rPr lang="ru-RU" sz="2000" b="1" dirty="0" smtClean="0"/>
              <a:t>«Поразмыслив, сказал своей дружине: "Идите с данью домой, а я возвращусь и похожу еще". И отпустил дружину свою домой, а сам с малой частью дружины вернулся, желая большего богатства. Древляне же, услышав, что идет снова, держали совет с князем своим Малом: "Если повадится волк к овцам, то вынесет все стадо, пока не убьют его; так и этот: если не убьем его, то всех нас погубит" [...] и древляне, выйдя из города </a:t>
            </a:r>
            <a:r>
              <a:rPr lang="ru-RU" sz="2000" b="1" dirty="0" err="1" smtClean="0"/>
              <a:t>Искоростеня</a:t>
            </a:r>
            <a:r>
              <a:rPr lang="ru-RU" sz="2000" b="1" dirty="0" smtClean="0"/>
              <a:t>, убили Игоря и дружинников его, так как было их мало.  </a:t>
            </a:r>
            <a:endParaRPr lang="ru-RU" sz="2000" b="1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Игорь берёт дань от древлян.</a:t>
            </a:r>
            <a:endParaRPr lang="ru-RU" dirty="0"/>
          </a:p>
        </p:txBody>
      </p:sp>
      <p:pic>
        <p:nvPicPr>
          <p:cNvPr id="49154" name="Picture 2" descr="File:Radzivill Igor-9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785926"/>
            <a:ext cx="6143668" cy="407196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Игорь берёт дань от древлян.</a:t>
            </a:r>
            <a:endParaRPr lang="ru-RU" dirty="0"/>
          </a:p>
        </p:txBody>
      </p:sp>
      <p:pic>
        <p:nvPicPr>
          <p:cNvPr id="5" name="Picture 2" descr="File:Knyaz Igor in 945 by Lebed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643050"/>
            <a:ext cx="5429288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"Казнь князя Игоря"</a:t>
            </a:r>
            <a:endParaRPr lang="ru-RU" dirty="0"/>
          </a:p>
        </p:txBody>
      </p:sp>
      <p:pic>
        <p:nvPicPr>
          <p:cNvPr id="48130" name="Picture 2" descr="File:Death of Ig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857364"/>
            <a:ext cx="5876921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Княгиня Ольга встречает тело князя Игоря.</a:t>
            </a:r>
            <a:br>
              <a:rPr lang="ru-RU" sz="2800" dirty="0" smtClean="0"/>
            </a:br>
            <a:r>
              <a:rPr lang="ru-RU" sz="2800" dirty="0" smtClean="0"/>
              <a:t>В. Суриков</a:t>
            </a:r>
            <a:endParaRPr lang="ru-RU" sz="2800" dirty="0"/>
          </a:p>
        </p:txBody>
      </p:sp>
      <p:pic>
        <p:nvPicPr>
          <p:cNvPr id="47106" name="Picture 2" descr="File:Olga and her dead husband Ig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785927"/>
            <a:ext cx="7215238" cy="421484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Внешняя политика Игоря.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dirty="0" smtClean="0"/>
              <a:t>Русско-византийская война 941—944 годов</a:t>
            </a:r>
            <a:r>
              <a:rPr lang="ru-RU" sz="2000" dirty="0" smtClean="0"/>
              <a:t> — неудачный поход князя Игоря на Византию в 941 и повторный поход в 943, закончившийся мирным договором в 944.</a:t>
            </a:r>
          </a:p>
          <a:p>
            <a:r>
              <a:rPr lang="ru-RU" sz="2000" dirty="0" smtClean="0"/>
              <a:t>11 июня 941 флот Игоря был рассеян у входа в Босфор византийской эскадрой, применившей греческий огонь, после чего боевые действия продолжались ещё 3 месяца на черноморском побережье Малой Азии. 15 сентября 941 русский флот был окончательно разгромлен у берегов Фракии при попытке прорваться на Русь. В 943 князь Игорь собрал новое войско с участием печенегов и повёл в поход на Дунай к северным границам Византийской империи. До военных столкновений дело на этот раз не дошло, Византия заключила мирный договор с Игорем, выплатив дань.</a:t>
            </a:r>
            <a:endParaRPr lang="ru-RU" sz="20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Правление Олега Вещего (879-912).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773238"/>
            <a:ext cx="8143932" cy="4799034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1500174"/>
            <a:ext cx="8572560" cy="5357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u="sng" dirty="0" smtClean="0">
                <a:solidFill>
                  <a:schemeClr val="tx1"/>
                </a:solidFill>
              </a:rPr>
              <a:t>Внутренняя политика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Правил при малолетнем Игоре(сыне </a:t>
            </a:r>
            <a:r>
              <a:rPr lang="ru-RU" sz="3200" b="1" dirty="0" err="1" smtClean="0">
                <a:solidFill>
                  <a:schemeClr val="tx1"/>
                </a:solidFill>
              </a:rPr>
              <a:t>Рюрика</a:t>
            </a:r>
            <a:r>
              <a:rPr lang="ru-RU" sz="3200" b="1" dirty="0" smtClean="0">
                <a:solidFill>
                  <a:schemeClr val="tx1"/>
                </a:solidFill>
              </a:rPr>
              <a:t>).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882- захватил Смоленск, </a:t>
            </a:r>
            <a:r>
              <a:rPr lang="ru-RU" sz="3200" b="1" dirty="0" err="1" smtClean="0">
                <a:solidFill>
                  <a:schemeClr val="tx1"/>
                </a:solidFill>
              </a:rPr>
              <a:t>Любеч</a:t>
            </a:r>
            <a:r>
              <a:rPr lang="ru-RU" sz="3200" b="1" dirty="0" smtClean="0">
                <a:solidFill>
                  <a:schemeClr val="tx1"/>
                </a:solidFill>
              </a:rPr>
              <a:t>, Киев.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882- образование единого Древнерусского государства. Олегу принадлежит фраза: «Киев матерь городов русских».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 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Греческий огонь -горючая смесь, применявшаяся в военных целях. Впервые была употреблена византийцами в морских битвах.</a:t>
            </a:r>
            <a:endParaRPr lang="ru-RU" sz="2400" dirty="0"/>
          </a:p>
        </p:txBody>
      </p:sp>
      <p:pic>
        <p:nvPicPr>
          <p:cNvPr id="45058" name="Picture 2" descr="File:Greekfire-madridskylitze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643050"/>
            <a:ext cx="8548694" cy="500066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Ольга (945-957,962,969)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4829180" cy="4554551"/>
          </a:xfrm>
        </p:spPr>
        <p:txBody>
          <a:bodyPr/>
          <a:lstStyle/>
          <a:p>
            <a:r>
              <a:rPr lang="ru-RU" sz="2400" b="1" dirty="0" smtClean="0"/>
              <a:t>Существуют разные точки зрения о том, когда начал княжить Святослав.</a:t>
            </a:r>
          </a:p>
          <a:p>
            <a:r>
              <a:rPr lang="ru-RU" sz="2400" b="1" dirty="0" smtClean="0"/>
              <a:t>Согласно самой ранней древнерусской летописи «Повесть временных лет», Ольга была родом из Пскова.</a:t>
            </a:r>
          </a:p>
          <a:p>
            <a:r>
              <a:rPr lang="ru-RU" sz="2400" b="1" dirty="0" smtClean="0"/>
              <a:t>Имена родителей Ольги не сохранились, по Житию они были незнатного рода, «</a:t>
            </a:r>
            <a:r>
              <a:rPr lang="ru-RU" sz="2400" b="1" i="1" dirty="0" smtClean="0"/>
              <a:t>от языка </a:t>
            </a:r>
            <a:r>
              <a:rPr lang="ru-RU" sz="2400" b="1" i="1" dirty="0" err="1" smtClean="0"/>
              <a:t>варяжска</a:t>
            </a:r>
            <a:r>
              <a:rPr lang="ru-RU" sz="2400" b="1" dirty="0" smtClean="0"/>
              <a:t>». </a:t>
            </a:r>
            <a:endParaRPr lang="ru-RU" sz="2400" b="1" dirty="0"/>
          </a:p>
        </p:txBody>
      </p:sp>
      <p:pic>
        <p:nvPicPr>
          <p:cNvPr id="44034" name="Picture 2" descr="&amp;Ocy;&amp;lcy;&amp;softcy;&amp;g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1643050"/>
            <a:ext cx="2428892" cy="4471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Внутренняя политика Ольги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/>
              <a:t>Расправилась после убийства Игоря с древлянами.</a:t>
            </a:r>
          </a:p>
          <a:p>
            <a:r>
              <a:rPr lang="ru-RU" sz="2400" b="1" dirty="0" smtClean="0"/>
              <a:t>Древляне после убийства Игоря прислали к его вдове Ольге сватов звать её замуж за своего князя Мала. Княгиня последовательно расправилась со старейшинами древлян, а затем привела к покорности народ древлян. Древнерусский летописец подробно излагает месть Ольги за смерть мужа.</a:t>
            </a:r>
            <a:endParaRPr lang="ru-RU" sz="2400" b="1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1-я месть княгини Ольги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73238"/>
            <a:ext cx="8215370" cy="4352925"/>
          </a:xfrm>
        </p:spPr>
        <p:txBody>
          <a:bodyPr/>
          <a:lstStyle/>
          <a:p>
            <a:r>
              <a:rPr lang="ru-RU" sz="2400" dirty="0" smtClean="0"/>
              <a:t>Сваты, 20 древлян, прибыли в ладье, которую киевляне отнесли и бросили в глубокую яму на дворе терема Ольги. Сватов-послов закопали живьем</a:t>
            </a:r>
            <a:r>
              <a:rPr lang="ru-RU" sz="2400" dirty="0"/>
              <a:t> </a:t>
            </a:r>
            <a:r>
              <a:rPr lang="ru-RU" sz="2400" dirty="0" smtClean="0"/>
              <a:t>вместе с ладьёй.</a:t>
            </a:r>
          </a:p>
          <a:p>
            <a:r>
              <a:rPr lang="ru-RU" sz="2400" i="1" dirty="0" smtClean="0"/>
              <a:t>И, склонившись к яме, спросила их Ольга: „Хороша ли вам честь?». Они же ответили: „Горше нам Игоревой смерти». И повелела засыпать их живыми; и засыпали их..</a:t>
            </a:r>
            <a:endParaRPr lang="ru-RU" sz="2400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1-я месть княгини Ольги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40962" name="Picture 2" descr="File:Mshenie Olg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643050"/>
            <a:ext cx="6286545" cy="442915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2-я и 3-я месть</a:t>
            </a:r>
            <a:r>
              <a:rPr lang="ru-RU" dirty="0" smtClean="0"/>
              <a:t>:</a:t>
            </a:r>
            <a:r>
              <a:rPr lang="ru-RU" i="1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Ольга попросила для уважения прислать к ней новых послов из лучших мужей, что и было с охотой исполнено древлянами. Посольство из знатных древлян сожгли в бане, пока те мылись, готовясь к встрече с княгиней. </a:t>
            </a:r>
            <a:r>
              <a:rPr lang="ru-RU" sz="2400" i="1" dirty="0" smtClean="0"/>
              <a:t>3-я месть</a:t>
            </a:r>
            <a:r>
              <a:rPr lang="ru-RU" sz="2400" dirty="0" smtClean="0"/>
              <a:t>: Княгиня с небольшой дружиной приехала в земли древлян, чтобы по обычаю справить тризну на могиле мужа. Опоив во время тризны древлян, Ольга велела рубить их. Летопись сообщает о 5 тысячах перебитых древлян.</a:t>
            </a:r>
            <a:endParaRPr lang="ru-RU" sz="2400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месть Ольги.</a:t>
            </a:r>
            <a:endParaRPr lang="ru-RU" dirty="0"/>
          </a:p>
        </p:txBody>
      </p:sp>
      <p:pic>
        <p:nvPicPr>
          <p:cNvPr id="58370" name="Picture 2" descr="File:&amp;Mcy;&amp;iecy;&amp;scy;&amp;tcy;&amp;softcy; &amp;kcy;&amp;ncy;&amp;yacy;&amp;gcy;&amp;icy;&amp;ncy;&amp;icy; &amp;Ocy;&amp;lcy;&amp;softcy;&amp;gcy;&amp;icy;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714488"/>
            <a:ext cx="7072362" cy="435771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 месть Ольги.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осле безуспешной осады в течение лета Ольга сожгла город с помощью птиц, к ногам которых велела привязать зажжённую паклю с серой. Часть защитников </a:t>
            </a:r>
            <a:r>
              <a:rPr lang="ru-RU" dirty="0" err="1" smtClean="0"/>
              <a:t>Искоростеня</a:t>
            </a:r>
            <a:r>
              <a:rPr lang="ru-RU" dirty="0" smtClean="0"/>
              <a:t> были перебиты, остальные покорились.</a:t>
            </a: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 месть Ольги.</a:t>
            </a:r>
            <a:endParaRPr lang="ru-RU" dirty="0"/>
          </a:p>
        </p:txBody>
      </p:sp>
      <p:pic>
        <p:nvPicPr>
          <p:cNvPr id="63490" name="Picture 2" descr="File:Radzivill Olga-Avenge-to-Drevlia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785926"/>
            <a:ext cx="6643734" cy="428628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Внутренняя политика Ольги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947 Ольга установила уроки (своеобразная мера дани).</a:t>
            </a:r>
          </a:p>
          <a:p>
            <a:r>
              <a:rPr lang="ru-RU" dirty="0" smtClean="0"/>
              <a:t>«Погосты» — центры торговли и обмена, в которых более упорядоченно происходил сбор податей;</a:t>
            </a: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«Повесть временных лет»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57818" y="6072206"/>
            <a:ext cx="3614734" cy="785794"/>
          </a:xfrm>
        </p:spPr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</a:rPr>
              <a:t>Олег показывает Игоря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714488"/>
            <a:ext cx="5286412" cy="4401205"/>
          </a:xfrm>
          <a:prstGeom prst="rect">
            <a:avLst/>
          </a:prstGeom>
          <a:ln w="762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 smtClean="0"/>
              <a:t>И увидел Олег, что Аскольд и </a:t>
            </a:r>
            <a:r>
              <a:rPr lang="ru-RU" sz="2000" b="1" dirty="0" err="1" smtClean="0"/>
              <a:t>Дир</a:t>
            </a:r>
            <a:r>
              <a:rPr lang="ru-RU" sz="2000" b="1" dirty="0" smtClean="0"/>
              <a:t> княжат, и отправил посла к ним со словами: «</a:t>
            </a:r>
            <a:r>
              <a:rPr lang="ru-RU" sz="2000" b="1" i="1" dirty="0" smtClean="0"/>
              <a:t>Купцы мы, едем в греки от Олега и от Игоря княжича, да приходите к роду своему и к нам</a:t>
            </a:r>
            <a:r>
              <a:rPr lang="ru-RU" sz="2000" b="1" dirty="0" smtClean="0"/>
              <a:t>». Аскольд и </a:t>
            </a:r>
            <a:r>
              <a:rPr lang="ru-RU" sz="2000" b="1" dirty="0" err="1" smtClean="0"/>
              <a:t>Дир</a:t>
            </a:r>
            <a:r>
              <a:rPr lang="ru-RU" sz="2000" b="1" dirty="0" smtClean="0"/>
              <a:t> пришли… Олег, спрятал одних воинов в ладьях, а других за собой оставил, а сам пошёл вперёд, и нёс на руках юного Княжича Игоря, и объявил им: «Вы не княжеского рода, а я княжеского». Предъявив им наследника </a:t>
            </a:r>
            <a:r>
              <a:rPr lang="ru-RU" sz="2000" b="1" dirty="0" err="1" smtClean="0"/>
              <a:t>Рюрика</a:t>
            </a:r>
            <a:r>
              <a:rPr lang="ru-RU" sz="2000" b="1" dirty="0" smtClean="0"/>
              <a:t>, малолетнего Игоря, Олег сказал: «</a:t>
            </a:r>
            <a:r>
              <a:rPr lang="ru-RU" sz="2000" b="1" i="1" dirty="0" smtClean="0"/>
              <a:t>А, он сын </a:t>
            </a:r>
            <a:r>
              <a:rPr lang="ru-RU" sz="2000" b="1" i="1" dirty="0" err="1" smtClean="0"/>
              <a:t>Рюрика</a:t>
            </a:r>
            <a:r>
              <a:rPr lang="ru-RU" sz="2000" b="1" dirty="0" smtClean="0"/>
              <a:t>». И убили Аскольда и </a:t>
            </a:r>
            <a:r>
              <a:rPr lang="ru-RU" sz="2000" b="1" dirty="0" err="1" smtClean="0"/>
              <a:t>Дира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  <p:pic>
        <p:nvPicPr>
          <p:cNvPr id="10242" name="Picture 2" descr="http://upload.wikimedia.org/wikipedia/commons/thumb/9/90/11_1_List_of_Radzivill_Chron.jpg/250px-11_1_List_of_Radzivill_Chr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14" y="1643050"/>
            <a:ext cx="3214742" cy="4500594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Внутренняя политика Ольги.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Княгиня Ольга положила начало каменному градостроительству на Руси (первые каменные здания Киева — городской дворец и загородный терем Ольги).</a:t>
            </a:r>
          </a:p>
          <a:p>
            <a:r>
              <a:rPr lang="ru-RU" dirty="0" smtClean="0"/>
              <a:t>В 957 посетила Византию, где приняла христианство. Первая русская святая.</a:t>
            </a: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Внутренняя политика Олега.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883 – покоряет древлян.</a:t>
            </a:r>
          </a:p>
          <a:p>
            <a:r>
              <a:rPr lang="ru-RU" b="1" dirty="0" smtClean="0"/>
              <a:t>884 - покоряет северян.</a:t>
            </a:r>
          </a:p>
          <a:p>
            <a:r>
              <a:rPr lang="ru-RU" b="1" dirty="0" smtClean="0"/>
              <a:t>885 – радимичей.</a:t>
            </a:r>
          </a:p>
          <a:p>
            <a:r>
              <a:rPr lang="ru-RU" b="1" dirty="0" smtClean="0"/>
              <a:t>Упорядочил сбор дани.</a:t>
            </a:r>
          </a:p>
          <a:p>
            <a:r>
              <a:rPr lang="ru-RU" b="1" dirty="0" smtClean="0"/>
              <a:t>Назначал на места посадников.</a:t>
            </a:r>
          </a:p>
          <a:p>
            <a:r>
              <a:rPr lang="ru-RU" b="1" dirty="0" smtClean="0"/>
              <a:t>Защитил границы от кочевников.</a:t>
            </a:r>
          </a:p>
          <a:p>
            <a:r>
              <a:rPr lang="ru-RU" b="1" dirty="0" smtClean="0"/>
              <a:t>Основал города и крепости.</a:t>
            </a:r>
            <a:endParaRPr lang="ru-RU" b="1" dirty="0"/>
          </a:p>
        </p:txBody>
      </p:sp>
      <p:pic>
        <p:nvPicPr>
          <p:cNvPr id="9218" name="Picture 2" descr="http://im7-tub-ru.yandex.net/i?id=540576476-31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1785926"/>
            <a:ext cx="2286016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800" decel="100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Внешняя политика.</a:t>
            </a:r>
            <a:br>
              <a:rPr lang="ru-RU" sz="3600" dirty="0" smtClean="0"/>
            </a:br>
            <a:r>
              <a:rPr lang="ru-RU" sz="3600" dirty="0" smtClean="0"/>
              <a:t>907 –поход на Византию.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625798"/>
            <a:ext cx="85725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С</a:t>
            </a:r>
            <a:r>
              <a:rPr lang="ru-RU" sz="2000" b="1" dirty="0" smtClean="0"/>
              <a:t>нарядив 2000 ладей по 40 воинов в каждой (Повесть временных лет), Олег выступил в поход на Царьград. Византийский император Лев VI Философ приказал закрыть ворота города и загородить цепями гавань, предоставив таким образом варягам возможность грабить и разорять пригороды Константинополя. Однако Олег пошёл на необычный штурм: «</a:t>
            </a:r>
            <a:r>
              <a:rPr lang="ru-RU" sz="2000" b="1" i="1" dirty="0" smtClean="0"/>
              <a:t>И повелел Олег своим воинам сделать колёса и поставить на колёса корабли. И когда подул попутный ветер, подняли они в поле паруса и пошли к городу</a:t>
            </a:r>
            <a:r>
              <a:rPr lang="ru-RU" sz="2000" b="1" dirty="0" smtClean="0"/>
              <a:t>». Испуганные греки предложили Олегу мир и дань. В знак победы Олег прибил свой щит на вратах Царьграда. Главным результатом похода стал торговый договор о беспошлинной торговле Руси в Византии.</a:t>
            </a:r>
            <a:endParaRPr lang="ru-RU" sz="2000" b="1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f.mypage.ru/2fdbe62214aeaf560fed13e64170dbc5_d2b862d6695b2c3d5cab8c70b9d2a1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8643998" cy="6500858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907 – поход на Византию.</a:t>
            </a:r>
            <a:endParaRPr lang="ru-RU" i="1" dirty="0"/>
          </a:p>
        </p:txBody>
      </p:sp>
      <p:pic>
        <p:nvPicPr>
          <p:cNvPr id="5122" name="Picture 2" descr="File:Pokhod Olega v Tsargr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643050"/>
            <a:ext cx="7000924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Олег прибивает щит к воротам Константинополя.</a:t>
            </a:r>
            <a:endParaRPr lang="ru-RU" dirty="0"/>
          </a:p>
        </p:txBody>
      </p:sp>
      <p:pic>
        <p:nvPicPr>
          <p:cNvPr id="36866" name="Picture 2" descr="File:Oleg shield Tsargrad by Bru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643050"/>
            <a:ext cx="7381875" cy="4991096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Олег Вещий ведёт армию к стенам Царьграда. Миниатюра из </a:t>
            </a:r>
            <a:r>
              <a:rPr lang="ru-RU" sz="2400" dirty="0" err="1" smtClean="0"/>
              <a:t>Радзивилловской</a:t>
            </a:r>
            <a:r>
              <a:rPr lang="ru-RU" sz="2400" dirty="0" smtClean="0"/>
              <a:t> летописи</a:t>
            </a:r>
            <a:endParaRPr lang="ru-RU" sz="2400" dirty="0"/>
          </a:p>
        </p:txBody>
      </p:sp>
      <p:pic>
        <p:nvPicPr>
          <p:cNvPr id="53250" name="Picture 2" descr="File:15 1 List of Radzivill Chr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1643050"/>
            <a:ext cx="3786214" cy="4929222"/>
          </a:xfrm>
          <a:prstGeom prst="rect">
            <a:avLst/>
          </a:prstGeom>
          <a:noFill/>
        </p:spPr>
      </p:pic>
      <p:pic>
        <p:nvPicPr>
          <p:cNvPr id="53252" name="Picture 4" descr="File:Oleg tsargr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2071678"/>
            <a:ext cx="3286128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ark blue back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Century Gothic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Dark blue back</Template>
  <TotalTime>313</TotalTime>
  <Words>1096</Words>
  <Application>Microsoft Office PowerPoint</Application>
  <PresentationFormat>Экран (4:3)</PresentationFormat>
  <Paragraphs>69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Dark blue back</vt:lpstr>
      <vt:lpstr>Первые русские князья.</vt:lpstr>
      <vt:lpstr>Правление Олега Вещего (879-912).</vt:lpstr>
      <vt:lpstr>«Повесть временных лет»</vt:lpstr>
      <vt:lpstr>Внутренняя политика Олега.</vt:lpstr>
      <vt:lpstr>Внешняя политика. 907 –поход на Византию.</vt:lpstr>
      <vt:lpstr>Слайд 6</vt:lpstr>
      <vt:lpstr>907 – поход на Византию.</vt:lpstr>
      <vt:lpstr>Олег прибивает щит к воротам Константинополя.</vt:lpstr>
      <vt:lpstr>Олег Вещий ведёт армию к стенам Царьграда. Миниатюра из Радзивилловской летописи</vt:lpstr>
      <vt:lpstr>Договор с Византией 907 г.</vt:lpstr>
      <vt:lpstr>Слайд 11</vt:lpstr>
      <vt:lpstr>Васнецов. Встреча Олега с кудесником.</vt:lpstr>
      <vt:lpstr>912- смерть Олега согласно легенде от укуса змеи.</vt:lpstr>
      <vt:lpstr>Игорь Рюрикович(912-945)</vt:lpstr>
      <vt:lpstr>Игорь берёт дань от древлян.</vt:lpstr>
      <vt:lpstr>Игорь берёт дань от древлян.</vt:lpstr>
      <vt:lpstr>"Казнь князя Игоря"</vt:lpstr>
      <vt:lpstr>Княгиня Ольга встречает тело князя Игоря. В. Суриков</vt:lpstr>
      <vt:lpstr>Внешняя политика Игоря.</vt:lpstr>
      <vt:lpstr>Греческий огонь -горючая смесь, применявшаяся в военных целях. Впервые была употреблена византийцами в морских битвах.</vt:lpstr>
      <vt:lpstr>Ольга (945-957,962,969)</vt:lpstr>
      <vt:lpstr>Внутренняя политика Ольги</vt:lpstr>
      <vt:lpstr>1-я месть княгини Ольги:</vt:lpstr>
      <vt:lpstr>1-я месть княгини Ольги:</vt:lpstr>
      <vt:lpstr>2-я и 3-я месть:  </vt:lpstr>
      <vt:lpstr>2 месть Ольги.</vt:lpstr>
      <vt:lpstr>4 месть Ольги.</vt:lpstr>
      <vt:lpstr>4 месть Ольги.</vt:lpstr>
      <vt:lpstr>Внутренняя политика Ольги</vt:lpstr>
      <vt:lpstr>Внутренняя политика Ольги.</vt:lpstr>
    </vt:vector>
  </TitlesOfParts>
  <Company>WIN7XP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Первые русские князья.</dc:title>
  <dc:creator>WIN7XP</dc:creator>
  <cp:lastModifiedBy>Ирина Федорова</cp:lastModifiedBy>
  <cp:revision>33</cp:revision>
  <dcterms:created xsi:type="dcterms:W3CDTF">2012-10-16T15:29:34Z</dcterms:created>
  <dcterms:modified xsi:type="dcterms:W3CDTF">2022-11-06T16:34:49Z</dcterms:modified>
</cp:coreProperties>
</file>