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  <p:sldMasterId id="2147483708" r:id="rId5"/>
    <p:sldMasterId id="2147483720" r:id="rId6"/>
  </p:sldMasterIdLst>
  <p:sldIdLst>
    <p:sldId id="283" r:id="rId7"/>
    <p:sldId id="257" r:id="rId8"/>
    <p:sldId id="258" r:id="rId9"/>
    <p:sldId id="260" r:id="rId10"/>
    <p:sldId id="261" r:id="rId11"/>
    <p:sldId id="263" r:id="rId12"/>
    <p:sldId id="267" r:id="rId13"/>
    <p:sldId id="268" r:id="rId14"/>
    <p:sldId id="269" r:id="rId15"/>
    <p:sldId id="259" r:id="rId16"/>
    <p:sldId id="270" r:id="rId17"/>
    <p:sldId id="266" r:id="rId18"/>
    <p:sldId id="271" r:id="rId19"/>
    <p:sldId id="273" r:id="rId20"/>
    <p:sldId id="272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68" d="100"/>
          <a:sy n="68" d="100"/>
        </p:scale>
        <p:origin x="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15EEA-EBCC-4400-A3CE-59C86003CF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4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D4AAF-5472-43AC-8004-381C336E5A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00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D5A18-1579-4D53-A37E-9282A58EE6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85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5EEA-EBCC-4400-A3CE-59C86003C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CEBA-4122-419F-A295-755DE4F5B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5BF79C-938F-42E0-A833-23F57B317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726A-6623-44C8-8E05-1DA68FE5A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FE3-801B-4076-8030-70175FED6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0F42-D0C1-4D9D-BA0F-06D37818C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B85C-E92A-4EFC-9DBD-C66983B55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6A6E-E891-4E99-B448-90CC74CE3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CCEBA-4122-419F-A295-755DE4F5BF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108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B506-9821-4212-B42D-717D2B4B5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4AAF-5472-43AC-8004-381C336E5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5A18-1579-4D53-A37E-9282A58E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5EEA-EBCC-4400-A3CE-59C86003C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212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CEBA-4122-419F-A295-755DE4F5B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60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F79C-938F-42E0-A833-23F57B317A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9499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726A-6623-44C8-8E05-1DA68FE5A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200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FE3-801B-4076-8030-70175FED6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4690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0F42-D0C1-4D9D-BA0F-06D37818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23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B85C-E92A-4EFC-9DBD-C66983B55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BF79C-938F-42E0-A833-23F57B317A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3954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6A6E-E891-4E99-B448-90CC74CE38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322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B506-9821-4212-B42D-717D2B4B5E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815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4AAF-5472-43AC-8004-381C336E5A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364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5A18-1579-4D53-A37E-9282A58EE6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151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5EEA-EBCC-4400-A3CE-59C86003C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2120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CEBA-4122-419F-A295-755DE4F5B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609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F79C-938F-42E0-A833-23F57B317A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949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726A-6623-44C8-8E05-1DA68FE5A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200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FE3-801B-4076-8030-70175FED6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4690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0F42-D0C1-4D9D-BA0F-06D37818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2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8726A-6623-44C8-8E05-1DA68FE5AB4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2670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B85C-E92A-4EFC-9DBD-C66983B55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87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6A6E-E891-4E99-B448-90CC74CE38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322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B506-9821-4212-B42D-717D2B4B5E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815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4AAF-5472-43AC-8004-381C336E5A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364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5A18-1579-4D53-A37E-9282A58EE6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151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615EEA-EBCC-4400-A3CE-59C86003C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24CCEBA-4122-419F-A295-755DE4F5BF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F79C-938F-42E0-A833-23F57B317A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726A-6623-44C8-8E05-1DA68FE5A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FE3-801B-4076-8030-70175FED6D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BFE3-801B-4076-8030-70175FED6D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3106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0F42-D0C1-4D9D-BA0F-06D37818CD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B85C-E92A-4EFC-9DBD-C66983B55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2BA6A6E-E891-4E99-B448-90CC74CE38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D6B506-9821-4212-B42D-717D2B4B5E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4AAF-5472-43AC-8004-381C336E5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5A18-1579-4D53-A37E-9282A58E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05D6C9-BDE8-4FD5-8584-26D2147BF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90260C-7C9F-447F-8575-D55B63694B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A67E66-982A-49F3-9860-B33095D87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1AEE5A-5C63-413F-91D2-FE57538A8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CA22D3-2A75-4A7D-ADFC-764954D81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5EEA-EBCC-4400-A3CE-59C86003C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2318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12BBC4-0202-4C7A-A835-26B8879FA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94D699-158C-4E2F-B16D-331BB195D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592D67-7297-4E23-BE2E-E9ED0890A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C47EBC-1CD4-4BDE-A035-A684B76E7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C08A74-4DF7-4A6A-96E7-EC2241D8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CEBA-4122-419F-A295-755DE4F5B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9201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CF21A-5C52-4EF4-9E44-2915315DC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53D8E3-0F0B-4595-B39D-CF7CB5C4B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25C92F-0ADD-4CB4-A2E7-610567B67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1CF71B-DBF0-4E37-9068-8ACD9DD4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7D9C4F-6B87-420D-A101-77D354976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F79C-938F-42E0-A833-23F57B317A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9929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EED4E-FBCA-4D21-AC2D-4B17E2BE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3BACC8-E712-428D-BDE9-CB35B439FD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9C74EA-E46F-46E3-AD16-5133650AAF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83F8FD-8A23-4FB1-9349-14400EB9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FCDB0F-ABC4-4FDA-A87F-9785E6AE8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EF48EA-A0F1-4E68-8614-41942AF34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726A-6623-44C8-8E05-1DA68FE5A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7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A0F42-D0C1-4D9D-BA0F-06D37818CD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284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D575D-73DE-46F5-89F4-49C765DF9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E1FC2D-8949-421C-B1B4-B6C5EC3F7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D3274C-1044-4338-92D8-6ACF44DDF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8BBE0D-82F5-4BE5-8D67-6127CF8247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5FB5DE-A1E0-4279-8AAB-B7C668B561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B9B2F1D-C68C-4AF4-8770-E95E76BFE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1203527-94FB-4D82-BC12-A9FFF5D1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1FE9AB8-D5BB-4B1F-94B3-FB69B9A5B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FE3-801B-4076-8030-70175FED6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3521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B9DEB-95EE-4B2D-BB75-4BEEF1D6F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FEA0275-54D6-4E49-AA23-1D8AD0F7F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E9FD29-5480-4870-A2FF-422380756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E9A583-59C4-433A-984E-D444E7C1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0F42-D0C1-4D9D-BA0F-06D37818C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8801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B6CFAA5-75AE-4208-B730-46D33DD7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5C1DEBA-73A1-4E51-8FA1-557C694D7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2089F5-9866-4A25-8E31-457BE7B22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B85C-E92A-4EFC-9DBD-C66983B555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308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3D8DA9-3CBA-4BEE-A4F7-8E28DE545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DC6ADE-01AA-4428-89E0-CA60783DC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3F0DF4-625F-4A1F-ABDA-60C73A8B0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F8C9BA-616B-4915-8E78-4A3D2D7EE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FAAA43-DA78-4079-8D2A-0120A32F4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9AD314-E113-4A1F-8B82-C1AACDC67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6A6E-E891-4E99-B448-90CC74CE38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638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48F08F-DD53-4F11-8878-F03209A69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1A1DB58-B020-4FFD-9AF1-4252DA87CF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F255A7-59DF-4925-9B77-D7D236E56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17894E-F098-48CB-B045-8FCDE82F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2278B5-94A8-409C-843B-97EBC867C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9491F0-4972-4A81-AB08-410C5A3FA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7746-A21B-44AD-AEC6-65A7A86C05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217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BB2D0-51EA-4465-8319-CAC908412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FFD1EC-D798-4C22-B76D-0F5CA0F83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8B17DB-5ECD-40B8-A45B-F22183A01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F82B62-994B-4E1A-8F84-AD03B98E0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9F5AA2-1C56-499D-BB96-26F62F03F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4AAF-5472-43AC-8004-381C336E5A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83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E61CB96-3F05-4024-9479-20EE1C462A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97BF3B-29C8-4036-87AD-809EC2F2C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2A1CCD-BCEA-46B0-81FA-629474277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251FD8-0ADD-41B6-8441-25D4AD0A2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EA60D0-2345-460D-B9D4-8AE619CD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5A18-1579-4D53-A37E-9282A58EE6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2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BB85C-E92A-4EFC-9DBD-C66983B555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20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A6A6E-E891-4E99-B448-90CC74CE38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01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6B506-9821-4212-B42D-717D2B4B5EC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7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477746-A21B-44AD-AEC6-65A7A86C053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477746-A21B-44AD-AEC6-65A7A86C0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77746-A21B-44AD-AEC6-65A7A86C05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12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77746-A21B-44AD-AEC6-65A7A86C05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12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477746-A21B-44AD-AEC6-65A7A86C0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E6228E-87B4-4540-81E9-92502BDA7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6B2C73-B801-49B5-9408-3B42494B8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B69652-C84A-4463-A6B6-5C54246A7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DECDCB-BF9A-444A-B2BF-8F94679C1F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3EAE06-7BB4-466F-A487-2E6064AE0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77746-A21B-44AD-AEC6-65A7A86C05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15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517200"/>
            <a:ext cx="4604048" cy="1404000"/>
          </a:xfrm>
          <a:gradFill flip="none" rotWithShape="1">
            <a:gsLst>
              <a:gs pos="14000">
                <a:srgbClr val="000082">
                  <a:lumMod val="86000"/>
                  <a:lumOff val="14000"/>
                  <a:alpha val="77000"/>
                </a:srgbClr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/>
              <a:t>Правила игры в баскетбол</a:t>
            </a:r>
          </a:p>
        </p:txBody>
      </p:sp>
    </p:spTree>
    <p:extLst>
      <p:ext uri="{BB962C8B-B14F-4D97-AF65-F5344CB8AC3E}">
        <p14:creationId xmlns:p14="http://schemas.microsoft.com/office/powerpoint/2010/main" val="2408631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bg1"/>
                </a:solidFill>
                <a:latin typeface="Algerian" pitchFamily="82" charset="0"/>
              </a:rPr>
              <a:t>Зона трехочковых бросков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1114" y="1495424"/>
            <a:ext cx="5435600" cy="4997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Зоной трехочковых бросков с игры для команды является вся игровая площадка, за исключением области около корзины соперника, ограниченной: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Двумя параллельными линиями, начинающимся с лицевой линии на расстоянии 6.25 м от точки на площадке, полученной на пересечении с ней перпендикуляра, опущенного из центра корзины соперника. Расстояние от этой точки до внутреннего края середины лицевой линии равно 1.575 м.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Полукругом радиусом 6.25 м до внешнего края его линии с центром в той же точке, что указана выше, до соединения с параллельными линиями.</a:t>
            </a:r>
          </a:p>
        </p:txBody>
      </p:sp>
      <p:pic>
        <p:nvPicPr>
          <p:cNvPr id="5124" name="Picture 4" descr="линия трехочкового бро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412875"/>
            <a:ext cx="333375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8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221163"/>
            <a:ext cx="338455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>
                <a:solidFill>
                  <a:schemeClr val="bg1"/>
                </a:solidFill>
                <a:latin typeface="Algerian" pitchFamily="82" charset="0"/>
              </a:rPr>
              <a:t>Ведение мяча</a:t>
            </a:r>
            <a:r>
              <a:rPr lang="ru-RU"/>
              <a:t> </a:t>
            </a:r>
            <a:br>
              <a:rPr lang="ru-RU"/>
            </a:b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5435600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000"/>
          </a:p>
          <a:p>
            <a:pPr>
              <a:lnSpc>
                <a:spcPct val="80000"/>
              </a:lnSpc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Ведение начинается, когда Игрок, получивший контроль над живым мячом на площадке, бросает, отбивает его в пол или катит его по полу и касается мяча опять, прежде, чем его коснется другой Игрок. </a:t>
            </a:r>
          </a:p>
          <a:p>
            <a:pPr>
              <a:lnSpc>
                <a:spcPct val="80000"/>
              </a:lnSpc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Ведение заканчивается в тот момент, когда Игрок касается мяча одновременно двумя руками или допускает задержку мяча в одной или обеих руках. </a:t>
            </a:r>
          </a:p>
          <a:p>
            <a:pPr>
              <a:lnSpc>
                <a:spcPct val="80000"/>
              </a:lnSpc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При ведении мяч может быть подброшен в воздух при условии, что мяч коснется пола раньше, чем Игрок снова коснется мяча своей рукой. </a:t>
            </a:r>
          </a:p>
          <a:p>
            <a:pPr>
              <a:lnSpc>
                <a:spcPct val="80000"/>
              </a:lnSpc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Число шагов, которые Игрок может сделать, когда мяч не находится в контакте с его рукой, не ограничено. </a:t>
            </a:r>
          </a:p>
          <a:p>
            <a:pPr>
              <a:lnSpc>
                <a:spcPct val="80000"/>
              </a:lnSpc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Следующие действия не являются ведением: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Последовательные броски в корзину противника.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Случайная потеря мяча в начале или в конце ведения.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Попытки установить контроль над мячом путем выбивания его из области расположения других Игроков.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Выбивание мяча из-под контроля другого Игрока.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Препятствование передаче и перехват мяча.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>
                <a:solidFill>
                  <a:schemeClr val="bg1"/>
                </a:solidFill>
                <a:latin typeface="Georgia" pitchFamily="18" charset="0"/>
              </a:rPr>
              <a:t>Перебрасывание мяча из руки (рук) в руку (руки) и задержка его прежде, чем он коснется пола, при условии, что Игрок не совершает нарушения в передвижении с мячом.</a:t>
            </a:r>
          </a:p>
          <a:p>
            <a:pPr>
              <a:lnSpc>
                <a:spcPct val="80000"/>
              </a:lnSpc>
            </a:pPr>
            <a:endParaRPr lang="ru-RU" sz="1400" b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6388" name="Picture 4" descr="Basketball_ga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1196975"/>
            <a:ext cx="3686175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8229600" cy="1143000"/>
          </a:xfrm>
        </p:spPr>
        <p:txBody>
          <a:bodyPr/>
          <a:lstStyle/>
          <a:p>
            <a:r>
              <a:rPr lang="ru-RU" sz="4000" b="1">
                <a:solidFill>
                  <a:schemeClr val="bg1"/>
                </a:solidFill>
                <a:latin typeface="Algerian" pitchFamily="82" charset="0"/>
              </a:rPr>
              <a:t>Пробежка </a:t>
            </a:r>
            <a:br>
              <a:rPr lang="ru-RU" sz="4000" b="1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211638" y="620713"/>
            <a:ext cx="460851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 b="1">
                <a:solidFill>
                  <a:schemeClr val="bg1"/>
                </a:solidFill>
                <a:latin typeface="Georgia" pitchFamily="18" charset="0"/>
              </a:rPr>
              <a:t>Пробежка - запрещенное перемещение одной или обеих ног в любом направлении, во время контроля живого мяча на площадке. </a:t>
            </a:r>
          </a:p>
        </p:txBody>
      </p:sp>
      <p:pic>
        <p:nvPicPr>
          <p:cNvPr id="12295" name="Picture 7" descr="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284538"/>
            <a:ext cx="2230437" cy="331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3141663"/>
            <a:ext cx="8229600" cy="1143000"/>
          </a:xfrm>
        </p:spPr>
        <p:txBody>
          <a:bodyPr/>
          <a:lstStyle/>
          <a:p>
            <a:r>
              <a:rPr lang="ru-RU" sz="4000" b="1">
                <a:solidFill>
                  <a:schemeClr val="bg1"/>
                </a:solidFill>
                <a:latin typeface="Algerian" pitchFamily="82" charset="0"/>
              </a:rPr>
              <a:t>Три секунды </a:t>
            </a:r>
            <a:br>
              <a:rPr lang="ru-RU" sz="4000" b="1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775" y="3860800"/>
            <a:ext cx="6156325" cy="29972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 не должен оставаться более трех (3) секунд подряд в ограниченной зоне соперника, когда его команда контролирует живой мяч на площадке и игровые часы включены.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Для того, чтобы Игрок рассматривался находящимся вне ограниченной зоны, он должен расположить обе ноги на полу вне этой зоны.</a:t>
            </a:r>
          </a:p>
        </p:txBody>
      </p:sp>
      <p:pic>
        <p:nvPicPr>
          <p:cNvPr id="17412" name="Picture 4" descr="15538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620713"/>
            <a:ext cx="3240088" cy="215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26035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  <a:latin typeface="Algerian" pitchFamily="82" charset="0"/>
              </a:rPr>
              <a:t>Фол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1341438"/>
            <a:ext cx="3995737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Фол - это несоблюдение Правил, вследствие персонального контакта с соперником и/или неспортивного поведения.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Фол фиксируется провинившемуся и наказывается согласно положениям соответствующей статьи Правил</a:t>
            </a:r>
            <a:r>
              <a:rPr lang="ru-RU" sz="2000" b="1" dirty="0">
                <a:latin typeface="Georgia" pitchFamily="18" charset="0"/>
              </a:rPr>
              <a:t>.</a:t>
            </a:r>
          </a:p>
        </p:txBody>
      </p:sp>
      <p:pic>
        <p:nvPicPr>
          <p:cNvPr id="19460" name="Picture 4" descr="121830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703762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chemeClr val="bg1"/>
                </a:solidFill>
                <a:latin typeface="Algerian" pitchFamily="82" charset="0"/>
              </a:rPr>
              <a:t>Наказание </a:t>
            </a:r>
            <a:br>
              <a:rPr lang="ru-RU" sz="4000" b="1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600200"/>
            <a:ext cx="4679950" cy="4924425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Если нарушение совершается в нападении, никакие очки не засчитываются и мяч передается сопернику для вбрасывания из-за пределов площадки напротив линии штрафного броска.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Если нарушение совершается в защите, атакующей команде засчитываются: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два (2) очка, если мяч был выпущен из 2-очковой зоны.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три (3) очка, если мяч был выпущен из 3-очковой зоны.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 err="1">
                <a:solidFill>
                  <a:schemeClr val="bg1"/>
                </a:solidFill>
                <a:latin typeface="Georgia" pitchFamily="18" charset="0"/>
              </a:rPr>
              <a:t>Засчитывание</a:t>
            </a: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 мяча и последующая процедура таковы, как в случае попадания мяча в корзину.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Если нарушение совершается одновременно Игроками обеих команд, никакие очки не засчитываются. Игра возобновляется спорным броском.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3789363"/>
            <a:ext cx="8642350" cy="30686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400" dirty="0"/>
          </a:p>
          <a:p>
            <a:pPr>
              <a:lnSpc>
                <a:spcPct val="80000"/>
              </a:lnSpc>
            </a:pPr>
            <a:endParaRPr lang="ru-RU" sz="14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Штрафной бросок - это возможность, предоставляемая Игроку, набрать одно (1) очко броском в корзину без помех с позиции за линией штрафного броска и внутри полукруга.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Серия штрафных бросков - это все штрафные броски в результате наказания за один фол.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Штрафной бросок и все действия, связанные с ним, заканчиваются, когда мяч: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Входит непосредственно в корзину сверху, остается в ней или проходит сквозь нее.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Не имеет больше возможности попасть в корзину непосредственно или после касания кольца.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Правильно был сыгран Игроком после того, как коснулся кольца.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400" b="1" dirty="0">
                <a:latin typeface="Georgia" pitchFamily="18" charset="0"/>
              </a:rPr>
              <a:t>Касается пола. 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lgerian" pitchFamily="82" charset="0"/>
              </a:rPr>
              <a:t>Штрафные броски 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20484" name="Picture 4" descr="1288627762_b2_12666083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3313113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нахождение игроков при штрафном броск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052513"/>
            <a:ext cx="33337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427538" y="3284538"/>
            <a:ext cx="4054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400" b="1"/>
              <a:t>Нахождение игроков при штрафном броске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23928" y="303772"/>
            <a:ext cx="5040313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9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В баскетбол играют две (2) команды, в каждой из которых по пять (5) игроков. Цель каждой команды - забросить мяч в корзину соперника и помешать другой команде овладеть мячом, и забросить его в корзину. </a:t>
            </a:r>
          </a:p>
          <a:p>
            <a:pPr>
              <a:lnSpc>
                <a:spcPct val="80000"/>
              </a:lnSpc>
            </a:pPr>
            <a:endParaRPr lang="ru-RU" sz="16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1.2 Корзина: своя/соперников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Корзина, которую команда атакует, является корзиной соперника, а корзина, которую та же команда защищает, называется собственной корзиной команды.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16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1.3 Перемещение мяча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Мяч можно передавать, бросать, отбивать, катить или вести в любом направлении при условии соблюдения положений соответствующих статей, изложенных Правил.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16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1.4 Победитель игры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Победителем игры становится команда, которая по окончании игрового времени четвертого периода или, если необходимо, дополнительного(-ых) периода(-</a:t>
            </a:r>
            <a:r>
              <a:rPr lang="ru-RU" sz="1600" b="1" dirty="0" err="1">
                <a:solidFill>
                  <a:schemeClr val="bg1"/>
                </a:solidFill>
                <a:latin typeface="Georgia" pitchFamily="18" charset="0"/>
              </a:rPr>
              <a:t>ов</a:t>
            </a: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) набрала большее количество очков.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BasketballPlay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43213" cy="20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4048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Площадка 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и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 размеры линий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57338"/>
            <a:ext cx="8569325" cy="5068887"/>
          </a:xfrm>
        </p:spPr>
        <p:txBody>
          <a:bodyPr/>
          <a:lstStyle/>
          <a:p>
            <a:pPr>
              <a:buFontTx/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Игровая площадка должна представлять собой плоскую прямоугольную твердую поверхность без каких-либо препятствий Для главных официальных соревнований ФИБА, а также для строящихся новых игровых площадок размеры, измеренные от внутреннего края ограничительных линий, должны быть 28 метров в длину и 15 метров ширину.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100" name="Picture 4" descr="02055268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076700"/>
            <a:ext cx="47625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bg1"/>
                </a:solidFill>
                <a:latin typeface="Algerian" pitchFamily="82" charset="0"/>
              </a:rPr>
              <a:t>Щиты и опоры щита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1600200"/>
            <a:ext cx="496887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latin typeface="Georgia" pitchFamily="18" charset="0"/>
              </a:rPr>
              <a:t> </a:t>
            </a:r>
            <a:r>
              <a:rPr lang="ru-RU" sz="1800" b="1">
                <a:solidFill>
                  <a:schemeClr val="bg1"/>
                </a:solidFill>
                <a:latin typeface="Georgia" pitchFamily="18" charset="0"/>
              </a:rPr>
              <a:t>Размеры щитов должны быть: 1,80 м по горизонтали и 1,05 м по вертикали</a:t>
            </a:r>
            <a:r>
              <a:rPr lang="ru-RU" sz="1800" b="1">
                <a:latin typeface="Georgia" pitchFamily="18" charset="0"/>
              </a:rPr>
              <a:t>. </a:t>
            </a:r>
          </a:p>
          <a:p>
            <a:endParaRPr lang="ru-RU" sz="1800" b="1">
              <a:latin typeface="Georgia" pitchFamily="18" charset="0"/>
            </a:endParaRPr>
          </a:p>
        </p:txBody>
      </p:sp>
      <p:pic>
        <p:nvPicPr>
          <p:cNvPr id="6148" name="Picture 4" descr="кольц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492375"/>
            <a:ext cx="2879725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and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652963"/>
            <a:ext cx="4702175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60648"/>
            <a:ext cx="8496944" cy="604837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>
                <a:latin typeface="Georgia" pitchFamily="18" charset="0"/>
              </a:rPr>
              <a:t>Каждая команда должна состоять из: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400" b="1" dirty="0">
              <a:latin typeface="Georgia" pitchFamily="18" charset="0"/>
            </a:endParaRPr>
          </a:p>
          <a:p>
            <a:pPr marL="137160" indent="0">
              <a:lnSpc>
                <a:spcPct val="80000"/>
              </a:lnSpc>
              <a:buNone/>
            </a:pPr>
            <a:r>
              <a:rPr lang="ru-RU" sz="2400" b="1" dirty="0">
                <a:latin typeface="Georgia" pitchFamily="18" charset="0"/>
              </a:rPr>
              <a:t>Не более чем десяти (10) членов команды, имеющих право играть. </a:t>
            </a:r>
          </a:p>
          <a:p>
            <a:pPr marL="137160" indent="0">
              <a:lnSpc>
                <a:spcPct val="80000"/>
              </a:lnSpc>
              <a:buNone/>
            </a:pPr>
            <a:r>
              <a:rPr lang="ru-RU" sz="2400" b="1" dirty="0">
                <a:latin typeface="Georgia" pitchFamily="18" charset="0"/>
              </a:rPr>
              <a:t>Тренера и, по желанию команды, помощника тренера. </a:t>
            </a:r>
          </a:p>
          <a:p>
            <a:pPr marL="137160" indent="0">
              <a:lnSpc>
                <a:spcPct val="80000"/>
              </a:lnSpc>
              <a:buNone/>
            </a:pPr>
            <a:r>
              <a:rPr lang="ru-RU" sz="2400" b="1" dirty="0">
                <a:latin typeface="Georgia" pitchFamily="18" charset="0"/>
              </a:rPr>
              <a:t>Капитана, который должен быть одним из членов команды, имеющего право играть. </a:t>
            </a:r>
          </a:p>
          <a:p>
            <a:pPr marL="137160" indent="0">
              <a:lnSpc>
                <a:spcPct val="80000"/>
              </a:lnSpc>
              <a:buNone/>
            </a:pPr>
            <a:r>
              <a:rPr lang="ru-RU" sz="2400" b="1" dirty="0">
                <a:latin typeface="Georgia" pitchFamily="18" charset="0"/>
              </a:rPr>
              <a:t>Пять (5) Игроков каждой команды должны находиться на площадке в течение игрового времени и они могут быть заменены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sz="3600" b="1">
                <a:solidFill>
                  <a:schemeClr val="bg1"/>
                </a:solidFill>
                <a:latin typeface="Georgia" pitchFamily="18" charset="0"/>
              </a:rPr>
              <a:t>Игровое время, ничейный счет и дополнительные периоды </a:t>
            </a:r>
            <a:br>
              <a:rPr lang="ru-RU" sz="3600" b="1">
                <a:solidFill>
                  <a:schemeClr val="bg1"/>
                </a:solidFill>
                <a:latin typeface="Georgia" pitchFamily="18" charset="0"/>
              </a:rPr>
            </a:br>
            <a:br>
              <a:rPr lang="ru-RU" sz="3600" b="1">
                <a:solidFill>
                  <a:schemeClr val="bg1"/>
                </a:solidFill>
                <a:latin typeface="Georgia" pitchFamily="18" charset="0"/>
              </a:rPr>
            </a:br>
            <a:endParaRPr lang="ru-RU" sz="3600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1600200"/>
            <a:ext cx="4691062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Georgia" pitchFamily="18" charset="0"/>
              </a:rPr>
              <a:t>Игра состоит из четырех (4) периодов по десять (10) минут.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Georgia" pitchFamily="18" charset="0"/>
              </a:rPr>
              <a:t>Продолжительность перерыва между первым и вторым, третьим и четвертым периодами игры и перед каждым дополнительным периодом составляет две (2) минуты.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Georgia" pitchFamily="18" charset="0"/>
              </a:rPr>
              <a:t>Продолжительность перерыва между половинами игры - пятнадцать (15) минут.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05135" y="0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Как играют мячом 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765175"/>
            <a:ext cx="4402138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Georgia" pitchFamily="18" charset="0"/>
              </a:rPr>
              <a:t>В баскетболе мячом играют только руками.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Georgia" pitchFamily="18" charset="0"/>
              </a:rPr>
              <a:t>Бежать с мячом, преднамеренно бить по нему ногой, блокировать любой частью ноги или бить по нему кулаком является нарушением.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bg1"/>
                </a:solidFill>
                <a:latin typeface="Georgia" pitchFamily="18" charset="0"/>
              </a:rPr>
              <a:t>Случайное соприкосновение или касание мяча стопой или ногой не является нарушением.</a:t>
            </a:r>
          </a:p>
        </p:txBody>
      </p:sp>
      <p:pic>
        <p:nvPicPr>
          <p:cNvPr id="13316" name="Picture 4" descr="BasketballPlay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508500"/>
            <a:ext cx="2951163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0690" y="31149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lgerian" pitchFamily="82" charset="0"/>
              </a:rPr>
              <a:t>Контроль мяча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54493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 marL="137160" indent="0">
              <a:lnSpc>
                <a:spcPct val="80000"/>
              </a:lnSpc>
              <a:buNone/>
            </a:pPr>
            <a:r>
              <a:rPr lang="ru-RU" sz="2000" b="1" dirty="0">
                <a:latin typeface="Georgia" pitchFamily="18" charset="0"/>
              </a:rPr>
              <a:t>Игрок контролирует мяч, когда он держит или ведет живой мяч, или живой мяч находится в его распоряжении. </a:t>
            </a:r>
          </a:p>
          <a:p>
            <a:pPr marL="137160" indent="0">
              <a:lnSpc>
                <a:spcPct val="80000"/>
              </a:lnSpc>
              <a:buNone/>
            </a:pPr>
            <a:endParaRPr lang="ru-RU" sz="2000" b="1" dirty="0">
              <a:latin typeface="Georgia" pitchFamily="18" charset="0"/>
            </a:endParaRPr>
          </a:p>
          <a:p>
            <a:pPr marL="137160" indent="0">
              <a:lnSpc>
                <a:spcPct val="80000"/>
              </a:lnSpc>
              <a:buNone/>
            </a:pPr>
            <a:endParaRPr lang="ru-RU" sz="2000" b="1" dirty="0">
              <a:latin typeface="Georgia" pitchFamily="18" charset="0"/>
            </a:endParaRPr>
          </a:p>
          <a:p>
            <a:pPr marL="137160" indent="0">
              <a:lnSpc>
                <a:spcPct val="80000"/>
              </a:lnSpc>
              <a:buNone/>
            </a:pPr>
            <a:endParaRPr lang="ru-RU" sz="2000" b="1" dirty="0">
              <a:latin typeface="Georgia" pitchFamily="18" charset="0"/>
            </a:endParaRPr>
          </a:p>
          <a:p>
            <a:pPr marL="137160" indent="0">
              <a:lnSpc>
                <a:spcPct val="80000"/>
              </a:lnSpc>
              <a:buNone/>
            </a:pPr>
            <a:r>
              <a:rPr lang="ru-RU" sz="2000" b="1" dirty="0">
                <a:latin typeface="Georgia" pitchFamily="18" charset="0"/>
              </a:rPr>
              <a:t>Команда контролирует мяч, когда Игрок этой команды контролирует живой мяч или Игроки этой команды передают мяч друг другу.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Правила: 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8519" y="1403648"/>
            <a:ext cx="4608513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Мяч, заброшенный с площадки, засчитывается команде, атакующей корзину, в которую он заброшен, следующим образом: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За мяч, заброшенный со штрафного броска, засчитывается одно (1) очко.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За мяч, заброшенный с игры, из 2-х очковой зоны засчитывается два (2) очка.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За мяч, заброшенный из 3-х очковой зоны, засчитывается три (3) очка.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Если Игрок случайно забрасывает мяч с площадки в свою корзину, очки записываются Капитану соперников.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1093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16</vt:i4>
      </vt:variant>
    </vt:vector>
  </HeadingPairs>
  <TitlesOfParts>
    <vt:vector size="34" baseType="lpstr">
      <vt:lpstr>Algerian</vt:lpstr>
      <vt:lpstr>Arial</vt:lpstr>
      <vt:lpstr>Book Antiqua</vt:lpstr>
      <vt:lpstr>Calibri</vt:lpstr>
      <vt:lpstr>Calibri Light</vt:lpstr>
      <vt:lpstr>Constantia</vt:lpstr>
      <vt:lpstr>Georgia</vt:lpstr>
      <vt:lpstr>Lucida Sans</vt:lpstr>
      <vt:lpstr>Times New Roman</vt:lpstr>
      <vt:lpstr>Wingdings</vt:lpstr>
      <vt:lpstr>Wingdings 2</vt:lpstr>
      <vt:lpstr>Wingdings 3</vt:lpstr>
      <vt:lpstr>Оформление по умолчанию</vt:lpstr>
      <vt:lpstr>Апекс</vt:lpstr>
      <vt:lpstr>Тема Office</vt:lpstr>
      <vt:lpstr>1_Тема Office</vt:lpstr>
      <vt:lpstr>Бумажная</vt:lpstr>
      <vt:lpstr>2_Тема Office</vt:lpstr>
      <vt:lpstr>Правила игры в баскетбол</vt:lpstr>
      <vt:lpstr> </vt:lpstr>
      <vt:lpstr>Площадка  и  размеры линий</vt:lpstr>
      <vt:lpstr>Щиты и опоры щита</vt:lpstr>
      <vt:lpstr>Презентация PowerPoint</vt:lpstr>
      <vt:lpstr>Игровое время, ничейный счет и дополнительные периоды   </vt:lpstr>
      <vt:lpstr>Как играют мячом  </vt:lpstr>
      <vt:lpstr>Контроль мяча  </vt:lpstr>
      <vt:lpstr>Правила:  </vt:lpstr>
      <vt:lpstr>Зона трехочковых бросков</vt:lpstr>
      <vt:lpstr>Ведение мяча  </vt:lpstr>
      <vt:lpstr>Пробежка  </vt:lpstr>
      <vt:lpstr>Три секунды  </vt:lpstr>
      <vt:lpstr>Фол</vt:lpstr>
      <vt:lpstr>Наказание  </vt:lpstr>
      <vt:lpstr>Штрафные броски  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Никита Вишневский</cp:lastModifiedBy>
  <cp:revision>11</cp:revision>
  <dcterms:created xsi:type="dcterms:W3CDTF">2002-11-24T21:29:03Z</dcterms:created>
  <dcterms:modified xsi:type="dcterms:W3CDTF">2020-04-19T20:41:57Z</dcterms:modified>
</cp:coreProperties>
</file>