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88" r:id="rId4"/>
    <p:sldId id="259" r:id="rId5"/>
    <p:sldId id="292" r:id="rId6"/>
    <p:sldId id="262" r:id="rId7"/>
    <p:sldId id="270" r:id="rId8"/>
    <p:sldId id="277" r:id="rId9"/>
    <p:sldId id="273" r:id="rId10"/>
    <p:sldId id="269" r:id="rId11"/>
    <p:sldId id="268" r:id="rId12"/>
    <p:sldId id="267" r:id="rId13"/>
    <p:sldId id="274" r:id="rId14"/>
    <p:sldId id="281" r:id="rId15"/>
    <p:sldId id="280" r:id="rId16"/>
    <p:sldId id="279" r:id="rId17"/>
    <p:sldId id="265" r:id="rId18"/>
    <p:sldId id="264" r:id="rId19"/>
    <p:sldId id="286" r:id="rId20"/>
    <p:sldId id="282" r:id="rId21"/>
    <p:sldId id="283" r:id="rId22"/>
    <p:sldId id="284" r:id="rId23"/>
    <p:sldId id="285" r:id="rId24"/>
    <p:sldId id="287" r:id="rId25"/>
    <p:sldId id="294" r:id="rId26"/>
    <p:sldId id="295" r:id="rId27"/>
    <p:sldId id="289" r:id="rId28"/>
    <p:sldId id="290" r:id="rId2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094" autoAdjust="0"/>
    <p:restoredTop sz="94660"/>
  </p:normalViewPr>
  <p:slideViewPr>
    <p:cSldViewPr snapToGrid="0">
      <p:cViewPr varScale="1">
        <p:scale>
          <a:sx n="59" d="100"/>
          <a:sy n="59" d="100"/>
        </p:scale>
        <p:origin x="86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50D14-F4D6-46D0-AF9F-99D596E58FFE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EAE82-294E-4283-A114-E7ECF7084C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255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50D14-F4D6-46D0-AF9F-99D596E58FFE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EAE82-294E-4283-A114-E7ECF7084C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988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50D14-F4D6-46D0-AF9F-99D596E58FFE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EAE82-294E-4283-A114-E7ECF7084C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322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50D14-F4D6-46D0-AF9F-99D596E58FFE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EAE82-294E-4283-A114-E7ECF7084C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983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50D14-F4D6-46D0-AF9F-99D596E58FFE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EAE82-294E-4283-A114-E7ECF7084C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166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50D14-F4D6-46D0-AF9F-99D596E58FFE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EAE82-294E-4283-A114-E7ECF7084C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651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50D14-F4D6-46D0-AF9F-99D596E58FFE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EAE82-294E-4283-A114-E7ECF7084C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353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50D14-F4D6-46D0-AF9F-99D596E58FFE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EAE82-294E-4283-A114-E7ECF7084C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946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50D14-F4D6-46D0-AF9F-99D596E58FFE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EAE82-294E-4283-A114-E7ECF7084C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03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50D14-F4D6-46D0-AF9F-99D596E58FFE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EAE82-294E-4283-A114-E7ECF7084C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936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50D14-F4D6-46D0-AF9F-99D596E58FFE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EAE82-294E-4283-A114-E7ECF7084C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92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50D14-F4D6-46D0-AF9F-99D596E58FFE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EAE82-294E-4283-A114-E7ECF7084C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535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g.wallpapersafari.com/tablet/2560/1700/4/44/keCsU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00400" y="313508"/>
            <a:ext cx="51206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МБОУ «СОШ 18 с УИОП»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94508" y="1943428"/>
            <a:ext cx="10802983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Родительское собрание во второй младшей группе №</a:t>
            </a: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3</a:t>
            </a:r>
          </a:p>
          <a:p>
            <a:pPr algn="ctr">
              <a:spcAft>
                <a:spcPts val="750"/>
              </a:spcAft>
            </a:pP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«</a:t>
            </a: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Детский сад и семья- единое пространство развития ребёнка» </a:t>
            </a:r>
            <a:endParaRPr lang="ru-RU" sz="4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  <a:ea typeface="Times New Roman" panose="02020603050405020304" pitchFamily="18" charset="0"/>
            </a:endParaRPr>
          </a:p>
          <a:p>
            <a:pPr algn="r">
              <a:spcAft>
                <a:spcPts val="750"/>
              </a:spcAft>
            </a:pP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Воспитатели</a:t>
            </a: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: </a:t>
            </a:r>
            <a:r>
              <a:rPr lang="ru-RU" sz="4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Голиней</a:t>
            </a: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 Ю.И. </a:t>
            </a: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Шехованова</a:t>
            </a: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 А.Б.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>
              <a:spcAft>
                <a:spcPts val="750"/>
              </a:spcAft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 2022 г.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 descr="Счастливой, щедрой на всё, яркой Вам осени! 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6082" y="4855056"/>
            <a:ext cx="1367790" cy="18141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6312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115086_35-p-yarko-zheltii-tsvet-fon-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311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14400" y="700214"/>
            <a:ext cx="10424160" cy="45037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750"/>
              </a:spcAft>
            </a:pPr>
            <a:r>
              <a:rPr lang="ru-RU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Возрастные </a:t>
            </a:r>
            <a:r>
              <a:rPr lang="ru-RU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и индивидуальные особенности воспитанников  </a:t>
            </a:r>
          </a:p>
          <a:p>
            <a:pPr algn="just">
              <a:spcAft>
                <a:spcPts val="750"/>
              </a:spcAft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На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основе наглядно-действенного восприятия, к 4-м годам начинает формироваться наглядно-образное мышление. Р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ебенок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способен лишь воссоздать образы, почерпнутые из сказок и рассказов взрослого. Память дошкольника 3-4-х лет непроизвольная, характеризуется образностью. Преобладает узнавание, а не запоминание. Хорошо запоминается только то, что было непосредственно связано с его деятельностью, было интересно и эмоционально окрашено. Ребенок не способен длительное время удерживать свое внимание на каком-то одном предмете, он быстро переключается с одной деятельности на другую.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138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115086_35-p-yarko-zheltii-tsvet-fon-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9148" y="0"/>
            <a:ext cx="123311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88274" y="636789"/>
            <a:ext cx="10175965" cy="4011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3200" b="1" u="sng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Возрастные и индивидуальные особенности воспитанников  </a:t>
            </a:r>
          </a:p>
          <a:p>
            <a:pPr algn="just">
              <a:spcAft>
                <a:spcPts val="750"/>
              </a:spcAft>
            </a:pPr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По </a:t>
            </a:r>
            <a:r>
              <a:rPr lang="ru-RU" sz="36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отношению к окружающим у ребенка формируется собственная внутренняя позиция, которая характеризуется осознанием своего поведения и интересом к миру взрослых. </a:t>
            </a:r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Ребенок </a:t>
            </a:r>
            <a:r>
              <a:rPr lang="ru-RU" sz="36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уже умеет гордиться успехами своих действий, умеет критически оценить результаты своего труда.  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018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115086_35-p-yarko-zheltii-tsvet-fon-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311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35928" y="380723"/>
            <a:ext cx="10659291" cy="4626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750"/>
              </a:spcAft>
            </a:pPr>
            <a:r>
              <a:rPr lang="ru-RU" sz="3200" b="1" u="sng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Возрастные и индивидуальные особенности воспитанников  </a:t>
            </a:r>
          </a:p>
          <a:p>
            <a:pPr algn="just">
              <a:spcAft>
                <a:spcPts val="75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В </a:t>
            </a:r>
            <a:r>
              <a:rPr lang="ru-RU" sz="32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эмоциональном плане характерны резкие перепады настроения. Эмоциональное состояние продолжает зависеть от физического комфорта. На настроение начинают влиять взаимоотношения со сверстниками и взрослыми. Поэтому характеристики, которые ребенок дает другим людям, очень субъективны. Тем не менее, эмоционально здоровому дошкольнику присущ оптимизм. В 3-4 года дети начинают усваивать правила взаимоотношений в группе сверстников.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244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115086_35-p-yarko-zheltii-tsvet-fon-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311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49531" y="556418"/>
            <a:ext cx="9888583" cy="5745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Какой же он, эмоционально благополучный ребенок?</a:t>
            </a:r>
            <a:endParaRPr lang="ru-RU" sz="28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Это ребенок, который:</a:t>
            </a:r>
            <a:b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</a:b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• улыбается, </a:t>
            </a:r>
            <a:b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</a:b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• непосредственно ведет себя в разных ситуациях, </a:t>
            </a:r>
            <a:b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</a:b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• общительный;</a:t>
            </a:r>
            <a:b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</a:b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• доброжелательный;</a:t>
            </a:r>
            <a:b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</a:b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• способен выслушать других;</a:t>
            </a:r>
            <a:b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</a:b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• не грубит, но способен доказать свою точку зрения, объясняя и аргументируя свой выбор;</a:t>
            </a:r>
            <a:b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</a:b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• ласков с родными и близкими;</a:t>
            </a:r>
            <a:b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</a:b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• не проявляет агрессии;</a:t>
            </a:r>
            <a:b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</a:b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• не берет чужие вещи без спроса;</a:t>
            </a:r>
            <a:b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</a:b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• в конфликтных ситуациях находит взвешенное решение;</a:t>
            </a:r>
            <a:b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</a:b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• проявляет чувство юмора;</a:t>
            </a:r>
            <a:b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</a:b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• не повышает голос;</a:t>
            </a:r>
            <a:b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</a:b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• считается с мнением окружающих;</a:t>
            </a:r>
            <a:b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</a:b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• прислушивается к советам взрослых.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 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507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115086_35-p-yarko-zheltii-tsvet-fon-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311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18903" y="541030"/>
            <a:ext cx="10580914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24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5. Что </a:t>
            </a:r>
            <a:r>
              <a:rPr lang="ru-RU" sz="24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должны знать и уметь дети к концу учебного года.  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000" b="1" u="sng" dirty="0" smtClean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Перед </a:t>
            </a:r>
            <a:r>
              <a:rPr lang="ru-RU" sz="2000" b="1" u="sng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нами стоят следующие задачи:</a:t>
            </a:r>
          </a:p>
          <a:p>
            <a:pPr>
              <a:spcAft>
                <a:spcPts val="75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Воспитывать </a:t>
            </a:r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умение слушать художественные произведения, следить за развитием действия в сказке, рассказе; помогать детям запоминать, и с помощью взрослого читать короткие стихотворения, </a:t>
            </a:r>
            <a:r>
              <a:rPr lang="ru-RU" sz="2000" b="1" dirty="0" err="1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потешки</a:t>
            </a:r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.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Формировать элементарные математические представления.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Учить находить в окружающей обстановке один и много однородных предметов, сравнивать группы предметов, определять, каких предметов «больше - меньше», «столько - сколько».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Продолжать воспитывать у детей желание участвовать в трудовой деятельности.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Формировать положительное отношение к труду взрослых. Воспитывать желание принимать участие в посильном труде, умение преодолевать небольшие трудности. Закреплять навыки организованного поведения в детском саду, дома, на улице. Продолжать формировать элементарные представления о том, что хорошо и что плохо. Создавать условия для формирования доброжелательности, доброты, дружелюбия.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121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115086_35-p-yarko-zheltii-tsvet-fon-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311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62054" y="561715"/>
            <a:ext cx="10607040" cy="4934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750"/>
              </a:spcAft>
            </a:pPr>
            <a:r>
              <a:rPr lang="ru-RU" sz="2800" b="1" u="sng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Что должны знать и уметь дети к концу учебного года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750"/>
              </a:spcAft>
            </a:pPr>
            <a:r>
              <a:rPr lang="ru-RU" sz="2800" b="1" u="sng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Мир, в котором я живу.</a:t>
            </a: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 * Называет своё имя, фамилию, возраст; название родного города, села; название группы, которую посещает. * Выбирает и берёт на себя роль в сюжетно-ролевой игре. * Взаимодействует и ладит со сверстниками, умеет вместе играть и пользоваться игрушками и книжками. </a:t>
            </a:r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* </a:t>
            </a: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Владеет навыками самообслуживания. * Соблюдает порядок и чистоту в группе и на участке детского сада (при напоминании взрослого убирает на место за собой игрушки, помогает готовить материалы к </a:t>
            </a:r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занятиям). </a:t>
            </a: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* Знает в лицо своих родственников. * Понимает, что чужой человек может быть опасным. * Понимает, что нельзя подходить к открытому окну, выходить на балкон без сопровождения взрослого.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01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115086_35-p-yarko-zheltii-tsvet-fon-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311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09898" y="181521"/>
            <a:ext cx="11011988" cy="7068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algn="just">
              <a:spcAft>
                <a:spcPts val="750"/>
              </a:spcAft>
            </a:pPr>
            <a:r>
              <a:rPr lang="ru-RU" sz="32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Что должны знать и уметь дети к концу учебного года.  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750"/>
              </a:spcAft>
            </a:pPr>
            <a:r>
              <a:rPr lang="ru-RU" sz="32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Социально-коммуникативное развитие. Самопознание. </a:t>
            </a:r>
            <a:endParaRPr lang="ru-RU" sz="32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750"/>
              </a:spcAft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* Объясняет, зачем нужны органы чувств и части тела (глаза, уши, руки, ноги) . * Замечает ярко выраженное настроение взрослых и детей (смеётся, плачет, радуется, сердится). * Называет и употребляет в общении: свои имя, фамилию; имя родителей, воспитателя; членов семьи, указывая родственные связи и свою социальную роль (мама, папа, дедушка, бабушка, сын, дочь) .* Проявляет доброжелательность к сверстникам, оказывает помощь. * Соблюдает правила поведения в группе и на улице. * Проявляет интерес к своей семье и родственным связям.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750"/>
              </a:spcAft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 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57312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3115086_35-p-yarko-zheltii-tsvet-fon-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311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40526" y="567861"/>
            <a:ext cx="10685417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750"/>
              </a:spcAft>
            </a:pPr>
            <a:r>
              <a:rPr lang="ru-RU" sz="2800" b="1" u="sng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Что должны знать и уметь дети к концу учебного года </a:t>
            </a:r>
            <a:endParaRPr lang="ru-RU" sz="2800" b="1" u="sng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750"/>
              </a:spcAft>
            </a:pPr>
            <a:r>
              <a:rPr lang="ru-RU" sz="2800" b="1" u="sng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Мир, в котором я живу.</a:t>
            </a: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 * Знает предметы, опасные для маленьких детей (ножи, ножницы, иголки, вилки, спички, зажигалки, лекарства). * Отличает движущуюся машину от стоящей на месте. * Называет сигналы светофора, знает, при каком сигнале можно переходить дорогу, знает где находится дорога и тротуар, понимает, что дорогу можно переходить только со взрослым за руку</a:t>
            </a:r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.</a:t>
            </a:r>
          </a:p>
          <a:p>
            <a:pPr algn="just">
              <a:spcAft>
                <a:spcPts val="75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 </a:t>
            </a:r>
            <a:r>
              <a:rPr lang="ru-RU" sz="2800" b="1" u="sng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Познавательное развитие </a:t>
            </a:r>
            <a:r>
              <a:rPr lang="ru-RU" sz="2800" b="1" u="sng" dirty="0" smtClean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.Сенсорное </a:t>
            </a:r>
            <a:r>
              <a:rPr lang="ru-RU" sz="2800" b="1" u="sng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развитие </a:t>
            </a: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* Различает и выделяет в объектах и предметах семь цветов спектра. * Ориентируется в плоскостных фигурах, подбирая формы по образцу. * Различает пять геометрических форм и четыре фигуры. * Осуществляет сенсорный анализ, выделяя ярко выраженные в предметах качества и свойства. * Собирает одноцветные и разноцветные пирамидки из 4—5 деталей, строит башню из 5-6 кубиков.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 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988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3115086_35-p-yarko-zheltii-tsvet-fon-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311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88274" y="777034"/>
            <a:ext cx="10985863" cy="571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750"/>
              </a:spcAft>
            </a:pPr>
            <a:r>
              <a:rPr lang="ru-RU" sz="3200" b="1" u="sng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Что должны знать и уметь дети к концу учебного года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750"/>
              </a:spcAft>
            </a:pPr>
            <a:r>
              <a:rPr lang="ru-RU" sz="3200" b="1" u="sng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Конструирование</a:t>
            </a:r>
            <a:r>
              <a:rPr lang="ru-RU" sz="32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 * Конструирует несложные постройки из 2—3 деталей. * Создаёт постройки «по сюжету» (дом, машина и т.д.). * Выполняет в сотворчестве со взрослым поделки из природного </a:t>
            </a:r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материала.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750"/>
              </a:spcAft>
            </a:pPr>
            <a:r>
              <a:rPr lang="ru-RU" sz="3200" b="1" u="sng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Мир живой и неживой природы .</a:t>
            </a:r>
            <a:r>
              <a:rPr lang="ru-RU" sz="32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 * Проявляет участие в уходе за растениями. * Различает и называет конкретные виды деревьев, кустарников, травянистых растений, животных разных групп. Участвует непосредственно в уходе за живыми объектами. * Называет основное строение, признаки живого объекта, состояние по сезонам.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654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115086_35-p-yarko-zheltii-tsvet-fon-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311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49086" y="752465"/>
            <a:ext cx="10855234" cy="5365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750"/>
              </a:spcAft>
            </a:pPr>
            <a:r>
              <a:rPr lang="ru-RU" sz="2800" b="1" u="sng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Что должны знать и уметь дети к концу учебного года 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750"/>
              </a:spcAft>
            </a:pPr>
            <a:r>
              <a:rPr lang="ru-RU" sz="2800" b="1" u="sng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Развитие элементарных математических представлений.</a:t>
            </a: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 * Находит и группирует предметы по указанным свойствам. * Составляет при помощи взрослого группы из однородных предметов и выделяет один предмет из группы. * Выделяет и называет несколько свойств предметов путём сравнения и обобщения. * Находит в окружающей обстановке один и много одинаковых предметов. * Понимает и использует в речи слова: больше, чем…, вперёд, назад и др. * Различает геометрические фигуры (круг, квадрат, треугольник, овал, прямоугольник) и тела (шар, куб). * Понимает смысл обозначений: вверху - внизу, впереди - сзади, сбоку, верхняя- нижняя * Понимает смысл слов: утро, вечер, день, ночь. * Выявляет самостоятельно отношения равенства и неравенства путём практического сравнения, зрительного восприятия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01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115086_35-p-yarko-zheltii-tsvet-fon-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9574" y="0"/>
            <a:ext cx="123311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18457" y="722872"/>
            <a:ext cx="10593977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750"/>
              </a:spcAft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Добрый вечер, уважаемые родители. Мы рады видеть Вас на нашей встрече. Сегодня замечательное событие - первое родительское собрание в этом учебном году. В детском саду Вам и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вашим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детям ещё предстоит прожить долгие 4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года, а с нами еще целый год.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Мы как большая семья, должны действовать вместе. Ведь не надо забывать, что родитель – это главный воспитатель, а детский сад создан в помощь родителям. Нам предстоит вместе радоваться и преодолевать трудности, взрослеть и учиться. Учиться – это значит учить самих себя. Станут ли эти годы для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Вашего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ребёнка, а значит и для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Вас счастливыми,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это во многом зависит от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Вас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, от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Вашего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участия в жизни группы. 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440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115086_35-p-yarko-zheltii-tsvet-fon-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311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35928" y="422613"/>
            <a:ext cx="10659292" cy="571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750"/>
              </a:spcAft>
            </a:pPr>
            <a:r>
              <a:rPr lang="ru-RU" sz="3200" b="1" u="sng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Что должны знать и уметь дети к концу учебного года. 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750"/>
              </a:spcAft>
            </a:pPr>
            <a:r>
              <a:rPr lang="ru-RU" sz="3200" b="1" u="sng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Речевое развитие</a:t>
            </a:r>
            <a:r>
              <a:rPr lang="ru-RU" sz="32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 * Отвечает на разнообразные вопросы взрослого (в пределах ближайшего окружения). * Проявляет желание и умение воспроизводить короткие стихи, рассказы. * Проявляет активность в общении. </a:t>
            </a:r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* </a:t>
            </a:r>
            <a:r>
              <a:rPr lang="ru-RU" sz="32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Рассказывает содержание произведения с опорой на рисунки в книге, вопросы воспитателя. * Называет произведение (в произвольном изложении), прослушав отрывок из него. * Читает наизусть небольшое стихотворение. * Самостоятельно рассказывает известную сказку по схеме-модели. * Продолжает или заканчивает начатую взрослым сказку, рассказ.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750"/>
              </a:spcAft>
            </a:pPr>
            <a:r>
              <a:rPr lang="ru-RU" sz="3200" b="1" dirty="0">
                <a:latin typeface="Monotype Corsiva" panose="03010101010201010101" pitchFamily="66" charset="0"/>
                <a:ea typeface="Times New Roman" panose="02020603050405020304" pitchFamily="18" charset="0"/>
              </a:rPr>
              <a:t> 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78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115086_35-p-yarko-zheltii-tsvet-fon-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311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7551" y="689061"/>
            <a:ext cx="10816045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750"/>
              </a:spcAft>
            </a:pPr>
            <a:r>
              <a:rPr lang="ru-RU" sz="2800" b="1" u="sng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Что должны знать и уметь дети к концу учебного года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750"/>
              </a:spcAft>
            </a:pPr>
            <a:r>
              <a:rPr lang="ru-RU" sz="2800" b="1" u="sng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Художественно – эстетическое развитие. 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750"/>
              </a:spcAft>
            </a:pPr>
            <a:r>
              <a:rPr lang="ru-RU" sz="2800" b="1" u="sng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В рисовании</a:t>
            </a: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 * Знает, называет и правильно использует изобразительные материалы. * Знает и называет названия народных игрушек (матрёшка, дымковская игрушка). * Изображает отдельные предметы, простые композиции и незамысловатые по содержанию сюжеты. * Подбирает цвета, соответствующие изображаемым предметам. </a:t>
            </a:r>
            <a:r>
              <a:rPr lang="ru-RU" sz="2800" b="1" u="sng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В лепке.</a:t>
            </a: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 * Знает свойства пластических материалов (глины, пластилина, пластической массы), понимает, как можно из них лепить. * Умеет отделять от большого куска пластилина небольшие комочки, раскатывать их прямыми и круговыми движениями ладоней. Лепит различные предметы, состоящие из 1-3 частей.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750"/>
              </a:spcAft>
            </a:pPr>
            <a:r>
              <a:rPr lang="ru-RU" sz="2800" b="1" dirty="0">
                <a:latin typeface="Monotype Corsiva" panose="03010101010201010101" pitchFamily="66" charset="0"/>
                <a:ea typeface="Times New Roman" panose="02020603050405020304" pitchFamily="18" charset="0"/>
              </a:rPr>
              <a:t> </a:t>
            </a:r>
            <a:endParaRPr lang="ru-RU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440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115086_35-p-yarko-zheltii-tsvet-fon-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311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40526" y="430483"/>
            <a:ext cx="10750731" cy="6196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algn="just">
              <a:spcAft>
                <a:spcPts val="750"/>
              </a:spcAft>
            </a:pPr>
            <a:r>
              <a:rPr lang="ru-RU" sz="3200" b="1" u="sng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Что должны знать и уметь дети к концу учебного года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750"/>
              </a:spcAft>
            </a:pPr>
            <a:r>
              <a:rPr lang="ru-RU" sz="3200" b="1" u="sng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В аппликации.</a:t>
            </a:r>
            <a:r>
              <a:rPr lang="ru-RU" sz="32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 * Создаёт изображения предметов из готовых фигур, украшает заготовки из бумаги разной формы. * Аккуратно использует материалы * Подбирает цвета, соответствующие изображаемым предметам и по собственному </a:t>
            </a:r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желанию.</a:t>
            </a:r>
            <a:endParaRPr lang="ru-RU" sz="3200" b="1" u="sng" dirty="0" smtClean="0">
              <a:solidFill>
                <a:srgbClr val="002060"/>
              </a:solidFill>
              <a:latin typeface="Monotype Corsiva" panose="03010101010201010101" pitchFamily="66" charset="0"/>
              <a:ea typeface="Times New Roman" panose="02020603050405020304" pitchFamily="18" charset="0"/>
            </a:endParaRPr>
          </a:p>
          <a:p>
            <a:pPr algn="just">
              <a:spcAft>
                <a:spcPts val="750"/>
              </a:spcAft>
            </a:pPr>
            <a:r>
              <a:rPr lang="ru-RU" sz="3200" b="1" u="sng" dirty="0" smtClean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Музыка</a:t>
            </a:r>
            <a:r>
              <a:rPr lang="ru-RU" sz="32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. * Слушает музыкальное произведение до конца. * Узнаёт знакомые песни. * Замечает изменения в звучании (тихо - громко). * Поёт, не отставая и не опережая других. * Умеет выполнять танцевальные движения: кружиться в парах, притопывать, двигаться под музыку с предметами.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750"/>
              </a:spcAft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34564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115086_35-p-yarko-zheltii-tsvet-fon-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311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14305" y="620113"/>
            <a:ext cx="10502537" cy="5837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750"/>
              </a:spcAft>
            </a:pPr>
            <a:r>
              <a:rPr lang="ru-RU" sz="2800" b="1" u="sng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Что должны знать и уметь дети к концу учебного года. 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750"/>
              </a:spcAft>
            </a:pPr>
            <a:r>
              <a:rPr lang="ru-RU" sz="2800" b="1" u="sng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Физическое развитие</a:t>
            </a: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. * Умеет ходить прямо, свободно, не опуская головы в заданном направлении. * Умеет ходить и бегать, сохраняя равновесие при ходьбе и беге по ограниченной плоскости. * Умеет построиться по одному, парами, в круг. * Правильно принимает исходные положения, соблюдает направление движения тела и его частей. * Чувствует ритм, изменяет положение тела в такт музыке или под счёт. * Умеет ползать на четвереньках, лазать по лесенке-стремянке, гимнастической стенке произвольным </a:t>
            </a:r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способом. * </a:t>
            </a: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Выполняет прыжок в длину с места с мягким приземлением * Умеет катать мяч в заданном направлении, ловит мяч кистями рук, многократно ударяет им о пол и ловит его. * Скатывается на санках с горки, скользит по ледяной дорожке с помощью взрослых.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750"/>
              </a:spcAft>
            </a:pPr>
            <a:r>
              <a:rPr lang="ru-RU" sz="2400" b="1" dirty="0">
                <a:latin typeface="Monotype Corsiva" panose="03010101010201010101" pitchFamily="66" charset="0"/>
                <a:ea typeface="Times New Roman" panose="02020603050405020304" pitchFamily="18" charset="0"/>
              </a:rPr>
              <a:t> </a:t>
            </a:r>
            <a:endParaRPr lang="ru-RU" sz="2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1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115086_35-p-yarko-zheltii-tsvet-fon-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311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7646" y="864196"/>
            <a:ext cx="10881360" cy="41344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750"/>
              </a:spcAft>
            </a:pPr>
            <a:r>
              <a:rPr lang="ru-RU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 </a:t>
            </a:r>
            <a:r>
              <a:rPr lang="ru-RU" sz="3200" b="1" u="sng" dirty="0" smtClean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Что </a:t>
            </a:r>
            <a:r>
              <a:rPr lang="ru-RU" sz="3200" b="1" u="sng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должны знать и уметь дети к концу учебного года</a:t>
            </a:r>
            <a:endParaRPr lang="ru-RU" sz="3200" u="sng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750"/>
              </a:spcAft>
            </a:pPr>
            <a:r>
              <a:rPr lang="ru-RU" sz="32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* Свободно катается на трёхколёсном велосипеде. * Участвует в подвижных играх, инициативен, радуется своим успехам в физических упражнениях * Самостоятельно выполняет гигиенические процедуры (моет руки, лицо). * Стремится соблюдать элементарные правила поведения во время еды. * Имеет элементарные представления о ценности здоровья, закаливании, необходимости соблюдения правил </a:t>
            </a:r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гигиены.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8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115086_35-p-yarko-zheltii-tsvet-fon-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311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85862" y="157163"/>
            <a:ext cx="10372725" cy="5734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750"/>
              </a:spcAft>
            </a:pPr>
            <a:r>
              <a:rPr lang="ru-RU" sz="24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6.Выбор </a:t>
            </a:r>
            <a:r>
              <a:rPr lang="ru-RU" sz="24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родительского комитета </a:t>
            </a:r>
            <a:r>
              <a:rPr lang="ru-RU" sz="24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. Общие рекомендации.</a:t>
            </a:r>
          </a:p>
          <a:p>
            <a:pPr algn="just"/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Утвердить состав родительского комитета. Председатель: </a:t>
            </a:r>
            <a:r>
              <a:rPr lang="ru-RU" sz="2400" b="1" dirty="0" err="1">
                <a:solidFill>
                  <a:srgbClr val="002060"/>
                </a:solidFill>
                <a:latin typeface="Monotype Corsiva" panose="03010101010201010101" pitchFamily="66" charset="0"/>
              </a:rPr>
              <a:t>Прокопишина</a:t>
            </a: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 Е С</a:t>
            </a:r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., секретарь -</a:t>
            </a: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 </a:t>
            </a:r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Чурилова О.С., Лаврищева И.С.</a:t>
            </a:r>
            <a:endParaRPr lang="ru-RU" sz="24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pPr algn="just"/>
            <a:r>
              <a:rPr lang="ru-RU" sz="2400" b="1" u="sng" dirty="0">
                <a:solidFill>
                  <a:srgbClr val="002060"/>
                </a:solidFill>
                <a:latin typeface="Monotype Corsiva" panose="03010101010201010101" pitchFamily="66" charset="0"/>
              </a:rPr>
              <a:t>ОБЩИЕ РЕКОМЕНДАЦИИ</a:t>
            </a:r>
          </a:p>
          <a:p>
            <a:pPr algn="just"/>
            <a:r>
              <a:rPr lang="ru-RU" sz="24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Своевременный приход в детский сад – необходимое условие правильной организации </a:t>
            </a:r>
            <a:r>
              <a:rPr lang="ru-RU" sz="24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воспитатель но </a:t>
            </a:r>
            <a:r>
              <a:rPr lang="ru-RU" sz="24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-образовательного процесса</a:t>
            </a:r>
            <a:r>
              <a:rPr lang="ru-RU" sz="24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. </a:t>
            </a: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Приём детей в детский сад осуществляется с 7.00 до </a:t>
            </a:r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8.15. Некоторые занятия </a:t>
            </a: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начинаются в 8.45 .</a:t>
            </a:r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Опоздание мешает педагогическому процессу, отвлекает других детей и воспитателей от режимных моментов. В случае заболевания или выздоровления необходимо предупреждать воспитателя. Выявленные при утреннем приёме больные дети с подозрением на заболевание в детский сад не принимаются. Если вы по какой-то причине опоздали, предупреждайте нас, пожалуйста, чтобы мы могли предупредить охрану для пропуска </a:t>
            </a:r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Вас </a:t>
            </a: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в детское учреждение. Если ребёнок не посещает детский сад в связи с болезнью, отпуском и т. д., то ребёнок принимается в детский сад только со справкой от педиатра. </a:t>
            </a:r>
          </a:p>
        </p:txBody>
      </p:sp>
    </p:spTree>
    <p:extLst>
      <p:ext uri="{BB962C8B-B14F-4D97-AF65-F5344CB8AC3E}">
        <p14:creationId xmlns:p14="http://schemas.microsoft.com/office/powerpoint/2010/main" val="141278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115086_35-p-yarko-zheltii-tsvet-fon-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311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28700" y="393264"/>
            <a:ext cx="10458450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 smtClean="0"/>
          </a:p>
          <a:p>
            <a:pPr algn="just"/>
            <a:r>
              <a:rPr lang="ru-RU" sz="2800" b="1" u="sng" dirty="0">
                <a:solidFill>
                  <a:srgbClr val="002060"/>
                </a:solidFill>
                <a:latin typeface="Monotype Corsiva" panose="03010101010201010101" pitchFamily="66" charset="0"/>
              </a:rPr>
              <a:t>ОБЩИЕ РЕКОМЕНДАЦИИ</a:t>
            </a:r>
          </a:p>
          <a:p>
            <a:pPr algn="just"/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Если вы по какой – то причине оставляете ребенка дома по заявлению, и не смогли принести заявление заранее, то присылайте нам фото заявления, а при выходе приносите оригинал. </a:t>
            </a:r>
          </a:p>
          <a:p>
            <a:pPr algn="just"/>
            <a:r>
              <a:rPr lang="ru-RU" sz="28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Родители</a:t>
            </a:r>
            <a:r>
              <a:rPr lang="ru-RU" sz="28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, помните! Вы обязаны привести здорового ребенка! Не долеченный ребенок не только заболеет сам, но и заразит здоровых детей! И, если «</a:t>
            </a:r>
            <a:r>
              <a:rPr lang="ru-RU" sz="2800" b="1" i="1" dirty="0" err="1">
                <a:solidFill>
                  <a:srgbClr val="002060"/>
                </a:solidFill>
                <a:latin typeface="Monotype Corsiva" panose="03010101010201010101" pitchFamily="66" charset="0"/>
              </a:rPr>
              <a:t>сопельки</a:t>
            </a:r>
            <a:r>
              <a:rPr lang="ru-RU" sz="28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» и кашель Вас, как маму, не пугают, то у другой мамы может быть свое, отличное от Вашего, мнение. </a:t>
            </a:r>
            <a:endParaRPr lang="ru-RU" sz="28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pPr algn="just"/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*** Не забывайте, что в дошкольном учреждении существует ежемесячная оплата за содержание ребенка в детском саду. Просим Вас оплачивать квитанцию в установленные сроки, до 15числа каждого месяца.</a:t>
            </a:r>
          </a:p>
        </p:txBody>
      </p:sp>
    </p:spTree>
    <p:extLst>
      <p:ext uri="{BB962C8B-B14F-4D97-AF65-F5344CB8AC3E}">
        <p14:creationId xmlns:p14="http://schemas.microsoft.com/office/powerpoint/2010/main" val="144324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115086_35-p-yarko-zheltii-tsvet-fon-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311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53048" y="647028"/>
            <a:ext cx="11025052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750"/>
              </a:spcAft>
            </a:pPr>
            <a:r>
              <a:rPr lang="ru-RU" sz="3600" b="1" u="sng" dirty="0" smtClean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7. Решение </a:t>
            </a:r>
            <a:r>
              <a:rPr lang="ru-RU" sz="3600" b="1" u="sng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родительского </a:t>
            </a:r>
            <a:r>
              <a:rPr lang="ru-RU" sz="3600" b="1" u="sng" dirty="0" smtClean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собрания</a:t>
            </a:r>
            <a:r>
              <a:rPr lang="ru-RU" sz="3600" b="1" u="sng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:</a:t>
            </a:r>
          </a:p>
          <a:p>
            <a:pPr algn="just">
              <a:spcAft>
                <a:spcPts val="750"/>
              </a:spcAft>
            </a:pPr>
            <a:r>
              <a:rPr lang="ru-RU" sz="36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Уважаемые родители! Предлагаю вам решение нашей сегодняшней встречи: </a:t>
            </a:r>
            <a:endParaRPr lang="ru-RU" sz="3600" b="1" dirty="0" smtClean="0">
              <a:solidFill>
                <a:srgbClr val="002060"/>
              </a:solidFill>
              <a:latin typeface="Monotype Corsiva" panose="03010101010201010101" pitchFamily="66" charset="0"/>
              <a:ea typeface="Times New Roman" panose="02020603050405020304" pitchFamily="18" charset="0"/>
            </a:endParaRPr>
          </a:p>
          <a:p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* Педагогам </a:t>
            </a:r>
            <a:r>
              <a:rPr lang="ru-RU" sz="36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и родителям осуществлять взаимодействие друг с другом, стремясь к выполнению главной задачи – созданию </a:t>
            </a:r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  <a:r>
              <a:rPr lang="ru-RU" sz="36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благоприятных условий для всестороннего развития детей. </a:t>
            </a:r>
            <a:endParaRPr lang="ru-RU" sz="3600" b="1" dirty="0" smtClean="0">
              <a:solidFill>
                <a:srgbClr val="002060"/>
              </a:solidFill>
              <a:latin typeface="Monotype Corsiva" panose="03010101010201010101" pitchFamily="66" charset="0"/>
              <a:ea typeface="Times New Roman" panose="02020603050405020304" pitchFamily="18" charset="0"/>
            </a:endParaRPr>
          </a:p>
          <a:p>
            <a:pPr algn="just">
              <a:spcAft>
                <a:spcPts val="750"/>
              </a:spcAft>
            </a:pPr>
            <a:r>
              <a:rPr lang="ru-RU" sz="36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*</a:t>
            </a:r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Принять </a:t>
            </a:r>
            <a:r>
              <a:rPr lang="ru-RU" sz="36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к сведению рекомендации воспитателей об основных направлениях и задачах на 2022-2023 год. </a:t>
            </a:r>
          </a:p>
          <a:p>
            <a:pPr algn="just">
              <a:spcAft>
                <a:spcPts val="750"/>
              </a:spcAft>
            </a:pPr>
            <a:endParaRPr lang="ru-RU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19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115086_35-p-yarko-zheltii-tsvet-fon-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311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14350" y="171791"/>
            <a:ext cx="11358563" cy="6022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750"/>
              </a:spcAft>
            </a:pPr>
            <a:r>
              <a:rPr lang="ru-RU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Заключительное слово</a:t>
            </a:r>
            <a:r>
              <a:rPr lang="ru-RU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.</a:t>
            </a:r>
          </a:p>
          <a:p>
            <a:pPr algn="just">
              <a:spcAft>
                <a:spcPts val="750"/>
              </a:spcAft>
            </a:pPr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Уважаемые мамы и папы! У вас прекрасные, талантливые дети. Желаем </a:t>
            </a:r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Вам </a:t>
            </a:r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успехов в их воспитании, совместных интересных открытий, весёлых игр! Очень надеемся на взаимное сотрудничество!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750"/>
              </a:spcAft>
            </a:pPr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Спасибо всем, кто присутствовал на собрании. Надеемся, что наша встреча была полезной. Мы всегда рады нашему взаимопониманию, родительским инициативам и готовы к партнерским отношениям! Не стесняйтесь задавать вопросы</a:t>
            </a:r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750"/>
              </a:spcAft>
            </a:pPr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Сегодняшнее собрание мне хочется закончить словами И Беляевой (</a:t>
            </a:r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советский и российский учёный, доктор экономических наук, профессор)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750"/>
              </a:spcAft>
            </a:pPr>
            <a:r>
              <a:rPr lang="ru-RU" sz="2000" b="1" dirty="0">
                <a:solidFill>
                  <a:srgbClr val="FF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Возьмите чашу терпения, влейте в нее полное сердце любви, добавьте две горсти щедрости, посыпьте добротой, плесните немного юмора и добавьте как можно больше веры. Все это хорошо перемешайте. Намажьте на кусок отпущенной вам жизни и предложите каждому, кто встретится вам на пути.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750"/>
              </a:spcAft>
            </a:pPr>
            <a:r>
              <a:rPr lang="ru-RU" sz="2400" b="1" dirty="0">
                <a:solidFill>
                  <a:srgbClr val="FF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 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750"/>
              </a:spcAft>
            </a:pPr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Спасибо за внимание! Всех Вам благ.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750"/>
              </a:spcAft>
            </a:pP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750"/>
              </a:spcAft>
            </a:pP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378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115086_35-p-yarko-zheltii-tsvet-fon-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311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48991" y="655556"/>
            <a:ext cx="10633166" cy="4537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ahoma" panose="020B0604030504040204" pitchFamily="34" charset="0"/>
              </a:rPr>
              <a:t>- Итак, ваши дети посещают мл. гр. №3.  На сегодняшний день списочный состав группы </a:t>
            </a:r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ahoma" panose="020B0604030504040204" pitchFamily="34" charset="0"/>
              </a:rPr>
              <a:t>24человека</a:t>
            </a: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ahoma" panose="020B0604030504040204" pitchFamily="34" charset="0"/>
              </a:rPr>
              <a:t>, из них </a:t>
            </a:r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ahoma" panose="020B0604030504040204" pitchFamily="34" charset="0"/>
              </a:rPr>
              <a:t>10 </a:t>
            </a: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ahoma" panose="020B0604030504040204" pitchFamily="34" charset="0"/>
              </a:rPr>
              <a:t>девочек и </a:t>
            </a:r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ahoma" panose="020B0604030504040204" pitchFamily="34" charset="0"/>
              </a:rPr>
              <a:t>14 мальчиков</a:t>
            </a: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ahoma" panose="020B0604030504040204" pitchFamily="34" charset="0"/>
              </a:rPr>
              <a:t>, средний возраст детей – 3 года. Большая часть </a:t>
            </a:r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ahoma" panose="020B0604030504040204" pitchFamily="34" charset="0"/>
              </a:rPr>
              <a:t>детей перешла </a:t>
            </a: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ahoma" panose="020B0604030504040204" pitchFamily="34" charset="0"/>
              </a:rPr>
              <a:t>из первой мл.  группы. Также у нас есть вновь прибывшие дети. Впереди у нас важный, интересный, активный, веселый и познавательный год! И мы надеемся стать за это время одной большой дружной семьёй! Нам предстоит объединить наши усилия для того, чтобы детям здесь было комфортно, безопасно, интересно, увлекательно и познавательно – а для этого очень важно наличие взаимопонимания и поддержки с вашей стороны.</a:t>
            </a:r>
            <a:endParaRPr lang="ru-RU" sz="2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ahoma" panose="020B060403050404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286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g.wallpapersafari.com/tablet/2560/1700/4/44/keCsU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16577" y="836025"/>
            <a:ext cx="10358846" cy="48440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Цели: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познакомить родителей с годовыми задачами на учебный год; Вызвать желание родителей принимать участие во всех мероприятиях детского сада и группы. </a:t>
            </a:r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4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Повестка дня:</a:t>
            </a:r>
            <a:endParaRPr lang="ru-RU" sz="2400" b="1" u="sng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1. Вступительное слово руководителя структурного подразделения </a:t>
            </a:r>
            <a:r>
              <a:rPr lang="ru-RU" sz="24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Протопоповой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 С.А.</a:t>
            </a:r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2.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Задачи воспитания и обучения во 2 младшей группе на 2022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– 2023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год в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соответствии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с ФГОС.</a:t>
            </a:r>
          </a:p>
          <a:p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3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. Коротко о программе, по которой работает детский сад. </a:t>
            </a:r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4. Возрастные характеристики детей 3- 4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лет.</a:t>
            </a:r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06000"/>
              </a:lnSpc>
              <a:spcBef>
                <a:spcPts val="375"/>
              </a:spcBef>
              <a:spcAft>
                <a:spcPts val="750"/>
              </a:spcAft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5. Что должны знать и уметь дети к концу года. </a:t>
            </a:r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6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.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Выбор родительского комитета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. Общие рекомендации.</a:t>
            </a:r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7.Решение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родительского собрания.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0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115086_35-p-yarko-zheltii-tsvet-fon-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3311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97280" y="702270"/>
            <a:ext cx="10215154" cy="4883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750"/>
              </a:spcAft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1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.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Вступительное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слово руководителя структурного подразделения </a:t>
            </a:r>
            <a:r>
              <a:rPr lang="ru-RU" sz="2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Протопоповой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 С.А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.</a:t>
            </a:r>
          </a:p>
          <a:p>
            <a:pPr algn="just">
              <a:spcAft>
                <a:spcPts val="750"/>
              </a:spcAft>
            </a:pPr>
            <a:r>
              <a:rPr lang="ru-RU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2. </a:t>
            </a:r>
            <a:r>
              <a:rPr lang="ru-RU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 Задачи</a:t>
            </a:r>
            <a:r>
              <a:rPr lang="ru-RU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, которые будут решаться в группе в текущем году: 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- </a:t>
            </a: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создание благоприятных условий для полноценного проживания ребенком дошкольного детства;</a:t>
            </a:r>
          </a:p>
          <a:p>
            <a:pPr algn="just"/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- формирование основ базовой культуры личности;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- всестороннее </a:t>
            </a: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развитие психических и физических качеств в соответствии с возрастными и индивидуальными особенностями;</a:t>
            </a:r>
          </a:p>
          <a:p>
            <a:pPr algn="just"/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- </a:t>
            </a:r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подготовка </a:t>
            </a: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к жизни в современном обществе, к обучению в школе;</a:t>
            </a:r>
          </a:p>
          <a:p>
            <a:pPr algn="just"/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- </a:t>
            </a:r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обеспечение </a:t>
            </a: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безопасности жизнедеятельности дошкольника.</a:t>
            </a:r>
            <a:endParaRPr lang="ru-RU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  <a:ea typeface="Times New Roman" panose="02020603050405020304" pitchFamily="18" charset="0"/>
            </a:endParaRPr>
          </a:p>
          <a:p>
            <a:pPr marL="342900" indent="-342900">
              <a:spcAft>
                <a:spcPts val="750"/>
              </a:spcAft>
              <a:buAutoNum type="arabicPeriod"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025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g.wallpapersafari.com/tablet/2560/1700/4/44/keCsU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02871" y="804115"/>
            <a:ext cx="9786257" cy="4839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750"/>
              </a:spcAft>
            </a:pPr>
            <a:r>
              <a:rPr lang="ru-RU" sz="24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3</a:t>
            </a:r>
            <a:r>
              <a:rPr lang="ru-RU" sz="24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. Программа</a:t>
            </a:r>
            <a:r>
              <a:rPr lang="ru-RU" sz="24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, по которой мы работаем в детском саду: </a:t>
            </a:r>
            <a:endParaRPr lang="ru-RU" sz="24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750"/>
              </a:spcAft>
            </a:pP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Мы работаем по основной общеобразовательной программе дошкольного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образования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«От рождения до школы» под ред. Н. Е. </a:t>
            </a:r>
            <a:r>
              <a:rPr lang="ru-RU" sz="24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Веракса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, Т. С. Комаровой, Э. М.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Дорофеевой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,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в соответствии с Федеральным государственным образовательным стандартом дошкольного образования (ФГОС ДО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),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которая направлена на укрепление здоровья детей, всестороннее развитие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подрастающей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личности с учетом индивидуальных особенностей ребенка.</a:t>
            </a:r>
          </a:p>
          <a:p>
            <a:pPr algn="just">
              <a:spcAft>
                <a:spcPts val="750"/>
              </a:spcAft>
            </a:pP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Непосредственная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образовательная деятельность для детей 3 – 4 лет составляет 15 минут. Организованная деятельность детей проводится по следующим образовательным областям: </a:t>
            </a:r>
          </a:p>
          <a:p>
            <a:pPr algn="just">
              <a:spcAft>
                <a:spcPts val="750"/>
              </a:spcAft>
            </a:pP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* Познавательное развитие. * Речевое развитие. * Социально – коммуникативное развитие. * Художественно – эстетическое развитие. * Физическое развитие. </a:t>
            </a:r>
          </a:p>
        </p:txBody>
      </p:sp>
    </p:spTree>
    <p:extLst>
      <p:ext uri="{BB962C8B-B14F-4D97-AF65-F5344CB8AC3E}">
        <p14:creationId xmlns:p14="http://schemas.microsoft.com/office/powerpoint/2010/main" val="30232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115086_35-p-yarko-zheltii-tsvet-fon-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9148" y="0"/>
            <a:ext cx="123311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40525" y="465249"/>
            <a:ext cx="10228217" cy="4667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750"/>
              </a:spcAft>
            </a:pPr>
            <a:r>
              <a:rPr lang="ru-RU" sz="32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4. Возрастные </a:t>
            </a:r>
            <a:r>
              <a:rPr lang="ru-RU" sz="32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и индивидуальные особенности воспитанников  </a:t>
            </a:r>
          </a:p>
          <a:p>
            <a:pPr algn="just">
              <a:spcAft>
                <a:spcPts val="750"/>
              </a:spcAft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Младший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возраст - важнейший период в развитии дошкольника. Именно в это время происходит переход малыша к новым отношениям со взрослыми, сверстниками, и с предметным миром.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750"/>
              </a:spcAft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К концу младшего дошкольного возраста начинает активно проявляться потребность в познавательном общении со взрослыми, о чем свидетельствуют многочисленные вопросы, которые задают дети. Развитие самосознания и выделение образа «Я» стимулируют развитие личности и индивидуальности. Малыш начинает четко осознавать, кто он и какой он.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965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115086_35-p-yarko-zheltii-tsvet-fon-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311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92778" y="642937"/>
            <a:ext cx="10241280" cy="5221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750"/>
              </a:spcAft>
            </a:pPr>
            <a:r>
              <a:rPr lang="ru-RU" sz="32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Возрастные и индивидуальные особенности воспитанников  </a:t>
            </a:r>
          </a:p>
          <a:p>
            <a:pPr algn="just">
              <a:spcAft>
                <a:spcPts val="750"/>
              </a:spcAft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Управлять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своим поведением ребёнок ещё не может, начинает развиваться самооценка, при этом дети ориентируются на мнение взрослого. Продолжает развиваться их половая идентификация, что проявляется в характере выбираемых игрушек.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750"/>
              </a:spcAft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В дошкольный период очень важно, чтобы у ребёнка развивался положительный образ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«Я"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- чувство собственного достоинства, формирование которого зависит от условий жизни и воспитания, прежде всего в семье.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214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115086_35-p-yarko-zheltii-tsvet-fon-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311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20837" y="638492"/>
            <a:ext cx="10489474" cy="5468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750"/>
              </a:spcAft>
            </a:pPr>
            <a:r>
              <a:rPr lang="ru-RU" sz="2800" b="1" u="sng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Возрастные и индивидуальные особенности воспитанников  </a:t>
            </a:r>
          </a:p>
          <a:p>
            <a:pPr algn="just">
              <a:spcAft>
                <a:spcPts val="75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В </a:t>
            </a: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играх ребенок самостоятельно передает несложный сюжет, пользуется предметами-заместителями, охотно играет вместе со взрослым и детьми, у него есть любимые игры и игрушки.    Ребенка отличает высокая речевая активность; его словарь содержит все части речи. Он знает наизусть несколько стихов, </a:t>
            </a:r>
            <a:r>
              <a:rPr lang="ru-RU" sz="2800" b="1" dirty="0" err="1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потешек</a:t>
            </a: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, песенок и с удовольствием их повторяет.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750"/>
              </a:spcAft>
            </a:pP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Helvetica" panose="020B0604020202020204" pitchFamily="34" charset="0"/>
              </a:rPr>
              <a:t>В этом возрасте начинает развиваться воображение, когда одни предметы заменяются другими, и дети способны устанавливать некоторые скрытые связи и отношения между предметами. Взаимоотношения детей ярко проявляются в играх. Они скорее играют рядом, чем активно вступают во взаимодействие. Конфликты возникают преимущественно по поводу игрушек. 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971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</TotalTime>
  <Words>2257</Words>
  <Application>Microsoft Office PowerPoint</Application>
  <PresentationFormat>Широкоэкранный</PresentationFormat>
  <Paragraphs>107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6" baseType="lpstr">
      <vt:lpstr>Arial</vt:lpstr>
      <vt:lpstr>Calibri</vt:lpstr>
      <vt:lpstr>Calibri Light</vt:lpstr>
      <vt:lpstr>Helvetica</vt:lpstr>
      <vt:lpstr>Monotype Corsiva</vt:lpstr>
      <vt:lpstr>Tahoma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8842</dc:creator>
  <cp:lastModifiedBy>8842</cp:lastModifiedBy>
  <cp:revision>45</cp:revision>
  <dcterms:created xsi:type="dcterms:W3CDTF">2022-10-14T07:53:44Z</dcterms:created>
  <dcterms:modified xsi:type="dcterms:W3CDTF">2022-11-06T09:31:26Z</dcterms:modified>
</cp:coreProperties>
</file>