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7"/>
  </p:notesMasterIdLst>
  <p:sldIdLst>
    <p:sldId id="256" r:id="rId3"/>
    <p:sldId id="258" r:id="rId4"/>
    <p:sldId id="261" r:id="rId5"/>
    <p:sldId id="263" r:id="rId6"/>
    <p:sldId id="268" r:id="rId7"/>
    <p:sldId id="276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AE1C"/>
    <a:srgbClr val="349655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8" d="100"/>
          <a:sy n="88" d="100"/>
        </p:scale>
        <p:origin x="1334" y="18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988F3-64DE-4E7D-9704-5E841DF23E61}" type="datetimeFigureOut">
              <a:rPr lang="ru-RU" smtClean="0"/>
              <a:pPr/>
              <a:t>25.01.2020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24F90-DFD8-4D7B-8209-73CAD0AA87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 userDrawn="1"/>
        </p:nvSpPr>
        <p:spPr>
          <a:xfrm rot="167672">
            <a:off x="2698853" y="-42529"/>
            <a:ext cx="842113" cy="6868632"/>
          </a:xfrm>
          <a:custGeom>
            <a:avLst/>
            <a:gdLst>
              <a:gd name="connsiteX0" fmla="*/ 829339 w 829339"/>
              <a:gd name="connsiteY0" fmla="*/ 0 h 6804837"/>
              <a:gd name="connsiteX1" fmla="*/ 531628 w 829339"/>
              <a:gd name="connsiteY1" fmla="*/ 3211033 h 6804837"/>
              <a:gd name="connsiteX2" fmla="*/ 0 w 829339"/>
              <a:gd name="connsiteY2" fmla="*/ 6804837 h 6804837"/>
              <a:gd name="connsiteX3" fmla="*/ 0 w 829339"/>
              <a:gd name="connsiteY3" fmla="*/ 6804837 h 6804837"/>
              <a:gd name="connsiteX0" fmla="*/ 829339 w 906100"/>
              <a:gd name="connsiteY0" fmla="*/ 0 h 6804837"/>
              <a:gd name="connsiteX1" fmla="*/ 531628 w 906100"/>
              <a:gd name="connsiteY1" fmla="*/ 3211033 h 6804837"/>
              <a:gd name="connsiteX2" fmla="*/ 0 w 906100"/>
              <a:gd name="connsiteY2" fmla="*/ 6804837 h 6804837"/>
              <a:gd name="connsiteX3" fmla="*/ 0 w 906100"/>
              <a:gd name="connsiteY3" fmla="*/ 6804837 h 6804837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65545 w 765545"/>
              <a:gd name="connsiteY0" fmla="*/ 0 h 6868632"/>
              <a:gd name="connsiteX1" fmla="*/ 531628 w 765545"/>
              <a:gd name="connsiteY1" fmla="*/ 3274828 h 6868632"/>
              <a:gd name="connsiteX2" fmla="*/ 0 w 765545"/>
              <a:gd name="connsiteY2" fmla="*/ 6868632 h 6868632"/>
              <a:gd name="connsiteX3" fmla="*/ 0 w 765545"/>
              <a:gd name="connsiteY3" fmla="*/ 6868632 h 6868632"/>
              <a:gd name="connsiteX0" fmla="*/ 765545 w 842113"/>
              <a:gd name="connsiteY0" fmla="*/ 0 h 6868632"/>
              <a:gd name="connsiteX1" fmla="*/ 531628 w 842113"/>
              <a:gd name="connsiteY1" fmla="*/ 3274828 h 6868632"/>
              <a:gd name="connsiteX2" fmla="*/ 0 w 842113"/>
              <a:gd name="connsiteY2" fmla="*/ 6868632 h 6868632"/>
              <a:gd name="connsiteX3" fmla="*/ 0 w 842113"/>
              <a:gd name="connsiteY3" fmla="*/ 6868632 h 68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113" h="6868632">
                <a:moveTo>
                  <a:pt x="765545" y="0"/>
                </a:moveTo>
                <a:cubicBezTo>
                  <a:pt x="441252" y="464289"/>
                  <a:pt x="-262269" y="714154"/>
                  <a:pt x="531628" y="3274828"/>
                </a:cubicBezTo>
                <a:cubicBezTo>
                  <a:pt x="1463748" y="6090683"/>
                  <a:pt x="0" y="6868632"/>
                  <a:pt x="0" y="6868632"/>
                </a:cubicBezTo>
                <a:lnTo>
                  <a:pt x="0" y="6868632"/>
                </a:lnTo>
              </a:path>
            </a:pathLst>
          </a:custGeom>
          <a:ln w="38100">
            <a:solidFill>
              <a:schemeClr val="accent3">
                <a:lumMod val="50000"/>
              </a:schemeClr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 userDrawn="1"/>
        </p:nvSpPr>
        <p:spPr>
          <a:xfrm rot="189704">
            <a:off x="1976195" y="64026"/>
            <a:ext cx="1471695" cy="6858000"/>
          </a:xfrm>
          <a:custGeom>
            <a:avLst/>
            <a:gdLst>
              <a:gd name="connsiteX0" fmla="*/ 350874 w 350874"/>
              <a:gd name="connsiteY0" fmla="*/ 0 h 6858000"/>
              <a:gd name="connsiteX1" fmla="*/ 0 w 350874"/>
              <a:gd name="connsiteY1" fmla="*/ 6858000 h 6858000"/>
              <a:gd name="connsiteX2" fmla="*/ 350874 w 350874"/>
              <a:gd name="connsiteY2" fmla="*/ 0 h 6858000"/>
              <a:gd name="connsiteX0" fmla="*/ 981778 w 1393284"/>
              <a:gd name="connsiteY0" fmla="*/ 0 h 6859149"/>
              <a:gd name="connsiteX1" fmla="*/ 630904 w 1393284"/>
              <a:gd name="connsiteY1" fmla="*/ 6858000 h 6859149"/>
              <a:gd name="connsiteX2" fmla="*/ 981778 w 1393284"/>
              <a:gd name="connsiteY2" fmla="*/ 0 h 685914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132877 w 1773156"/>
              <a:gd name="connsiteY0" fmla="*/ 140562 h 6999465"/>
              <a:gd name="connsiteX1" fmla="*/ 782003 w 1773156"/>
              <a:gd name="connsiteY1" fmla="*/ 6998562 h 6999465"/>
              <a:gd name="connsiteX2" fmla="*/ 1132877 w 1773156"/>
              <a:gd name="connsiteY2" fmla="*/ 140562 h 6999465"/>
              <a:gd name="connsiteX0" fmla="*/ 1088002 w 1728281"/>
              <a:gd name="connsiteY0" fmla="*/ 88726 h 6947629"/>
              <a:gd name="connsiteX1" fmla="*/ 737128 w 1728281"/>
              <a:gd name="connsiteY1" fmla="*/ 6946726 h 6947629"/>
              <a:gd name="connsiteX2" fmla="*/ 1088002 w 1728281"/>
              <a:gd name="connsiteY2" fmla="*/ 88726 h 6947629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625032"/>
              <a:gd name="connsiteY0" fmla="*/ 0 h 6858831"/>
              <a:gd name="connsiteX1" fmla="*/ 734611 w 1625032"/>
              <a:gd name="connsiteY1" fmla="*/ 6858000 h 6858831"/>
              <a:gd name="connsiteX2" fmla="*/ 1085485 w 1625032"/>
              <a:gd name="connsiteY2" fmla="*/ 0 h 6858831"/>
              <a:gd name="connsiteX0" fmla="*/ 1157562 w 1697109"/>
              <a:gd name="connsiteY0" fmla="*/ 0 h 6858831"/>
              <a:gd name="connsiteX1" fmla="*/ 806688 w 1697109"/>
              <a:gd name="connsiteY1" fmla="*/ 6858000 h 6858831"/>
              <a:gd name="connsiteX2" fmla="*/ 1157562 w 1697109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531348 w 1070895"/>
              <a:gd name="connsiteY0" fmla="*/ 0 h 6858831"/>
              <a:gd name="connsiteX1" fmla="*/ 180474 w 1070895"/>
              <a:gd name="connsiteY1" fmla="*/ 6858000 h 6858831"/>
              <a:gd name="connsiteX2" fmla="*/ 531348 w 1070895"/>
              <a:gd name="connsiteY2" fmla="*/ 0 h 6858831"/>
              <a:gd name="connsiteX0" fmla="*/ 884142 w 1423689"/>
              <a:gd name="connsiteY0" fmla="*/ 0 h 6858831"/>
              <a:gd name="connsiteX1" fmla="*/ 533268 w 1423689"/>
              <a:gd name="connsiteY1" fmla="*/ 6858000 h 6858831"/>
              <a:gd name="connsiteX2" fmla="*/ 884142 w 1423689"/>
              <a:gd name="connsiteY2" fmla="*/ 0 h 6858831"/>
              <a:gd name="connsiteX0" fmla="*/ 853263 w 1392810"/>
              <a:gd name="connsiteY0" fmla="*/ 0 h 6858831"/>
              <a:gd name="connsiteX1" fmla="*/ 502389 w 1392810"/>
              <a:gd name="connsiteY1" fmla="*/ 6858000 h 6858831"/>
              <a:gd name="connsiteX2" fmla="*/ 853263 w 1392810"/>
              <a:gd name="connsiteY2" fmla="*/ 0 h 6858831"/>
              <a:gd name="connsiteX0" fmla="*/ 925239 w 1464786"/>
              <a:gd name="connsiteY0" fmla="*/ 0 h 6858831"/>
              <a:gd name="connsiteX1" fmla="*/ 574365 w 1464786"/>
              <a:gd name="connsiteY1" fmla="*/ 6858000 h 6858831"/>
              <a:gd name="connsiteX2" fmla="*/ 925239 w 1464786"/>
              <a:gd name="connsiteY2" fmla="*/ 0 h 6858831"/>
              <a:gd name="connsiteX0" fmla="*/ 925239 w 1097863"/>
              <a:gd name="connsiteY0" fmla="*/ 0 h 6859035"/>
              <a:gd name="connsiteX1" fmla="*/ 574365 w 1097863"/>
              <a:gd name="connsiteY1" fmla="*/ 6858000 h 6859035"/>
              <a:gd name="connsiteX2" fmla="*/ 925239 w 1097863"/>
              <a:gd name="connsiteY2" fmla="*/ 0 h 6859035"/>
              <a:gd name="connsiteX0" fmla="*/ 925239 w 1198039"/>
              <a:gd name="connsiteY0" fmla="*/ 0 h 6858000"/>
              <a:gd name="connsiteX1" fmla="*/ 574365 w 1198039"/>
              <a:gd name="connsiteY1" fmla="*/ 6858000 h 6858000"/>
              <a:gd name="connsiteX2" fmla="*/ 925239 w 1198039"/>
              <a:gd name="connsiteY2" fmla="*/ 0 h 6858000"/>
              <a:gd name="connsiteX0" fmla="*/ 925239 w 1193849"/>
              <a:gd name="connsiteY0" fmla="*/ 0 h 6858000"/>
              <a:gd name="connsiteX1" fmla="*/ 574365 w 1193849"/>
              <a:gd name="connsiteY1" fmla="*/ 6858000 h 6858000"/>
              <a:gd name="connsiteX2" fmla="*/ 925239 w 1193849"/>
              <a:gd name="connsiteY2" fmla="*/ 0 h 6858000"/>
              <a:gd name="connsiteX0" fmla="*/ 925239 w 1345409"/>
              <a:gd name="connsiteY0" fmla="*/ 0 h 6858000"/>
              <a:gd name="connsiteX1" fmla="*/ 574365 w 1345409"/>
              <a:gd name="connsiteY1" fmla="*/ 6858000 h 6858000"/>
              <a:gd name="connsiteX2" fmla="*/ 925239 w 1345409"/>
              <a:gd name="connsiteY2" fmla="*/ 0 h 6858000"/>
              <a:gd name="connsiteX0" fmla="*/ 925239 w 1327679"/>
              <a:gd name="connsiteY0" fmla="*/ 0 h 6858000"/>
              <a:gd name="connsiteX1" fmla="*/ 574365 w 1327679"/>
              <a:gd name="connsiteY1" fmla="*/ 6858000 h 6858000"/>
              <a:gd name="connsiteX2" fmla="*/ 925239 w 1327679"/>
              <a:gd name="connsiteY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7679" h="6858000">
                <a:moveTo>
                  <a:pt x="925239" y="0"/>
                </a:moveTo>
                <a:cubicBezTo>
                  <a:pt x="-967356" y="2498651"/>
                  <a:pt x="2860365" y="4901609"/>
                  <a:pt x="574365" y="6858000"/>
                </a:cubicBezTo>
                <a:cubicBezTo>
                  <a:pt x="2520123" y="4444409"/>
                  <a:pt x="-1786063" y="2870791"/>
                  <a:pt x="925239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 userDrawn="1"/>
        </p:nvSpPr>
        <p:spPr>
          <a:xfrm>
            <a:off x="1367830" y="-20782"/>
            <a:ext cx="1764010" cy="6889173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8296" h="6889173">
                <a:moveTo>
                  <a:pt x="1543718" y="10391"/>
                </a:moveTo>
                <a:lnTo>
                  <a:pt x="1450199" y="0"/>
                </a:lnTo>
                <a:cubicBezTo>
                  <a:pt x="303735" y="1423554"/>
                  <a:pt x="-562173" y="3834246"/>
                  <a:pt x="442281" y="5081155"/>
                </a:cubicBezTo>
                <a:cubicBezTo>
                  <a:pt x="1467518" y="6182591"/>
                  <a:pt x="1713435" y="6057900"/>
                  <a:pt x="1055345" y="6889173"/>
                </a:cubicBezTo>
                <a:lnTo>
                  <a:pt x="1107299" y="6889173"/>
                </a:lnTo>
                <a:cubicBezTo>
                  <a:pt x="1862372" y="6096001"/>
                  <a:pt x="1910862" y="5739246"/>
                  <a:pt x="909872" y="4073237"/>
                </a:cubicBezTo>
                <a:cubicBezTo>
                  <a:pt x="102845" y="2635828"/>
                  <a:pt x="636246" y="1042555"/>
                  <a:pt x="1543718" y="1039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 userDrawn="1"/>
        </p:nvSpPr>
        <p:spPr>
          <a:xfrm>
            <a:off x="1259632" y="-13855"/>
            <a:ext cx="1726742" cy="7034646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926976 w 1926976"/>
              <a:gd name="connsiteY0" fmla="*/ 0 h 7034646"/>
              <a:gd name="connsiteX1" fmla="*/ 1450199 w 1926976"/>
              <a:gd name="connsiteY1" fmla="*/ 145473 h 7034646"/>
              <a:gd name="connsiteX2" fmla="*/ 442281 w 1926976"/>
              <a:gd name="connsiteY2" fmla="*/ 5226628 h 7034646"/>
              <a:gd name="connsiteX3" fmla="*/ 1055345 w 1926976"/>
              <a:gd name="connsiteY3" fmla="*/ 7034646 h 7034646"/>
              <a:gd name="connsiteX4" fmla="*/ 1107299 w 1926976"/>
              <a:gd name="connsiteY4" fmla="*/ 7034646 h 7034646"/>
              <a:gd name="connsiteX5" fmla="*/ 909872 w 1926976"/>
              <a:gd name="connsiteY5" fmla="*/ 4218710 h 7034646"/>
              <a:gd name="connsiteX6" fmla="*/ 1926976 w 1926976"/>
              <a:gd name="connsiteY6" fmla="*/ 0 h 7034646"/>
              <a:gd name="connsiteX0" fmla="*/ 1862534 w 1862534"/>
              <a:gd name="connsiteY0" fmla="*/ 0 h 7034646"/>
              <a:gd name="connsiteX1" fmla="*/ 1710051 w 1862534"/>
              <a:gd name="connsiteY1" fmla="*/ 10391 h 7034646"/>
              <a:gd name="connsiteX2" fmla="*/ 377839 w 1862534"/>
              <a:gd name="connsiteY2" fmla="*/ 5226628 h 7034646"/>
              <a:gd name="connsiteX3" fmla="*/ 990903 w 1862534"/>
              <a:gd name="connsiteY3" fmla="*/ 7034646 h 7034646"/>
              <a:gd name="connsiteX4" fmla="*/ 1042857 w 1862534"/>
              <a:gd name="connsiteY4" fmla="*/ 7034646 h 7034646"/>
              <a:gd name="connsiteX5" fmla="*/ 845430 w 1862534"/>
              <a:gd name="connsiteY5" fmla="*/ 4218710 h 7034646"/>
              <a:gd name="connsiteX6" fmla="*/ 1862534 w 1862534"/>
              <a:gd name="connsiteY6" fmla="*/ 0 h 7034646"/>
              <a:gd name="connsiteX0" fmla="*/ 1542590 w 1542590"/>
              <a:gd name="connsiteY0" fmla="*/ 0 h 7034646"/>
              <a:gd name="connsiteX1" fmla="*/ 1390107 w 1542590"/>
              <a:gd name="connsiteY1" fmla="*/ 10391 h 7034646"/>
              <a:gd name="connsiteX2" fmla="*/ 460806 w 1542590"/>
              <a:gd name="connsiteY2" fmla="*/ 4312228 h 7034646"/>
              <a:gd name="connsiteX3" fmla="*/ 670959 w 1542590"/>
              <a:gd name="connsiteY3" fmla="*/ 7034646 h 7034646"/>
              <a:gd name="connsiteX4" fmla="*/ 722913 w 1542590"/>
              <a:gd name="connsiteY4" fmla="*/ 7034646 h 7034646"/>
              <a:gd name="connsiteX5" fmla="*/ 525486 w 1542590"/>
              <a:gd name="connsiteY5" fmla="*/ 4218710 h 7034646"/>
              <a:gd name="connsiteX6" fmla="*/ 1542590 w 1542590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585578 w 1602682"/>
              <a:gd name="connsiteY5" fmla="*/ 4218710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1185032 w 1602682"/>
              <a:gd name="connsiteY5" fmla="*/ 5673438 h 7034646"/>
              <a:gd name="connsiteX6" fmla="*/ 1602682 w 1602682"/>
              <a:gd name="connsiteY6" fmla="*/ 0 h 7034646"/>
              <a:gd name="connsiteX0" fmla="*/ 1602682 w 1633050"/>
              <a:gd name="connsiteY0" fmla="*/ 0 h 7034646"/>
              <a:gd name="connsiteX1" fmla="*/ 1450199 w 1633050"/>
              <a:gd name="connsiteY1" fmla="*/ 10391 h 7034646"/>
              <a:gd name="connsiteX2" fmla="*/ 442281 w 1633050"/>
              <a:gd name="connsiteY2" fmla="*/ 5185065 h 7034646"/>
              <a:gd name="connsiteX3" fmla="*/ 731051 w 1633050"/>
              <a:gd name="connsiteY3" fmla="*/ 7034646 h 7034646"/>
              <a:gd name="connsiteX4" fmla="*/ 783005 w 1633050"/>
              <a:gd name="connsiteY4" fmla="*/ 7034646 h 7034646"/>
              <a:gd name="connsiteX5" fmla="*/ 1185032 w 1633050"/>
              <a:gd name="connsiteY5" fmla="*/ 5673438 h 7034646"/>
              <a:gd name="connsiteX6" fmla="*/ 1602682 w 1633050"/>
              <a:gd name="connsiteY6" fmla="*/ 0 h 703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3050" h="7034646">
                <a:moveTo>
                  <a:pt x="1602682" y="0"/>
                </a:moveTo>
                <a:lnTo>
                  <a:pt x="1450199" y="10391"/>
                </a:lnTo>
                <a:cubicBezTo>
                  <a:pt x="303735" y="1433945"/>
                  <a:pt x="-562173" y="3938156"/>
                  <a:pt x="442281" y="5185065"/>
                </a:cubicBezTo>
                <a:cubicBezTo>
                  <a:pt x="1467518" y="6286501"/>
                  <a:pt x="1389141" y="6203373"/>
                  <a:pt x="731051" y="7034646"/>
                </a:cubicBezTo>
                <a:lnTo>
                  <a:pt x="783005" y="7034646"/>
                </a:lnTo>
                <a:cubicBezTo>
                  <a:pt x="1066676" y="6771410"/>
                  <a:pt x="2276283" y="6473537"/>
                  <a:pt x="1185032" y="5673438"/>
                </a:cubicBezTo>
                <a:cubicBezTo>
                  <a:pt x="-850384" y="3893129"/>
                  <a:pt x="695210" y="1032164"/>
                  <a:pt x="16026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 userDrawn="1"/>
        </p:nvSpPr>
        <p:spPr>
          <a:xfrm>
            <a:off x="0" y="0"/>
            <a:ext cx="2795155" cy="6878782"/>
          </a:xfrm>
          <a:custGeom>
            <a:avLst/>
            <a:gdLst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22318 w 2795155"/>
              <a:gd name="connsiteY4" fmla="*/ 5288973 h 6878782"/>
              <a:gd name="connsiteX5" fmla="*/ 2795155 w 2795155"/>
              <a:gd name="connsiteY5" fmla="*/ 0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5155" h="6878782">
                <a:moveTo>
                  <a:pt x="2795155" y="0"/>
                </a:moveTo>
                <a:lnTo>
                  <a:pt x="0" y="0"/>
                </a:lnTo>
                <a:lnTo>
                  <a:pt x="0" y="6858000"/>
                </a:lnTo>
                <a:lnTo>
                  <a:pt x="2337955" y="6878782"/>
                </a:lnTo>
                <a:cubicBezTo>
                  <a:pt x="3141519" y="6255328"/>
                  <a:pt x="2635827" y="5912427"/>
                  <a:pt x="1922318" y="5288973"/>
                </a:cubicBezTo>
                <a:cubicBezTo>
                  <a:pt x="606137" y="4201392"/>
                  <a:pt x="1575955" y="1409700"/>
                  <a:pt x="2795155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3111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340768"/>
            <a:ext cx="4030216" cy="1373043"/>
          </a:xfrm>
        </p:spPr>
        <p:txBody>
          <a:bodyPr/>
          <a:lstStyle>
            <a:lvl1pPr>
              <a:defRPr b="1" cap="none" spc="300">
                <a:ln w="11430" cmpd="sng">
                  <a:noFill/>
                  <a:prstDash val="solid"/>
                  <a:miter lim="800000"/>
                </a:ln>
                <a:gradFill>
                  <a:gsLst>
                    <a:gs pos="53000">
                      <a:schemeClr val="accent3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383899"/>
            <a:ext cx="4049037" cy="1849617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84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8" name="Полилиния 7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Полилиния 21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" name="Группа 12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4" name="Группа 13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" name="Полилиния 14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948" y="2231840"/>
            <a:ext cx="8229600" cy="4234233"/>
          </a:xfrm>
          <a:solidFill>
            <a:schemeClr val="bg1">
              <a:alpha val="69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27" name="Группа 26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8" name="Овал 2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9" idx="0"/>
              <a:endCxn id="2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Овал 3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41" name="Овал 4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единительная линия 42"/>
            <p:cNvCxnSpPr>
              <a:stCxn id="42" idx="0"/>
              <a:endCxn id="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Овал 4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4" name="Овал 53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6" name="Прямая соединительная линия 55"/>
            <p:cNvCxnSpPr>
              <a:stCxn id="55" idx="0"/>
              <a:endCxn id="55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Овал 5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4096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8" name="Полилиния 7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Полилиния 11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470" y="5447383"/>
            <a:ext cx="6249293" cy="13620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260649"/>
            <a:ext cx="6884924" cy="170115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pPr marL="0" lvl="0" indent="0" algn="ctr">
              <a:buNone/>
            </a:pPr>
            <a:r>
              <a:rPr lang="ru-RU" smtClean="0"/>
              <a:t>Образец текста</a:t>
            </a:r>
          </a:p>
        </p:txBody>
      </p:sp>
      <p:grpSp>
        <p:nvGrpSpPr>
          <p:cNvPr id="21" name="Группа 20"/>
          <p:cNvGrpSpPr/>
          <p:nvPr userDrawn="1"/>
        </p:nvGrpSpPr>
        <p:grpSpPr>
          <a:xfrm rot="4495045">
            <a:off x="7750986" y="2100643"/>
            <a:ext cx="307901" cy="450659"/>
            <a:chOff x="2857488" y="4883951"/>
            <a:chExt cx="571504" cy="903297"/>
          </a:xfrm>
        </p:grpSpPr>
        <p:sp>
          <p:nvSpPr>
            <p:cNvPr id="22" name="Овал 2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3" idx="0"/>
              <a:endCxn id="2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 userDrawn="1"/>
        </p:nvGrpSpPr>
        <p:grpSpPr>
          <a:xfrm rot="13759740">
            <a:off x="6442905" y="4835439"/>
            <a:ext cx="307901" cy="450659"/>
            <a:chOff x="2857488" y="4883951"/>
            <a:chExt cx="571504" cy="903297"/>
          </a:xfrm>
        </p:grpSpPr>
        <p:sp>
          <p:nvSpPr>
            <p:cNvPr id="35" name="Овал 34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36" idx="0"/>
              <a:endCxn id="36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 userDrawn="1"/>
        </p:nvGrpSpPr>
        <p:grpSpPr>
          <a:xfrm rot="16758158">
            <a:off x="1276616" y="130200"/>
            <a:ext cx="307901" cy="450659"/>
            <a:chOff x="2857488" y="4883951"/>
            <a:chExt cx="571504" cy="90329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8" name="Овал 4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49" idx="0"/>
              <a:endCxn id="4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Овал 5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8457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9" name="Полилиния 8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Полилиния 22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Полилиния 20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116632"/>
            <a:ext cx="5916019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1" y="2348880"/>
            <a:ext cx="4038600" cy="4156529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4947" y="2361713"/>
            <a:ext cx="4038600" cy="4104360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25" name="Группа 24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6" name="Овал 2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>
              <a:stCxn id="27" idx="0"/>
              <a:endCxn id="2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9" name="Овал 3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/>
            <p:cNvCxnSpPr>
              <a:stCxn id="40" idx="0"/>
              <a:endCxn id="4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Овал 4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2" name="Овал 5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stCxn id="53" idx="0"/>
              <a:endCxn id="5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Овал 5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3834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6" name="Полилиния 5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Полилиния 17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2" name="Группа 21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2644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9" name="Полилиния 8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" name="Группа 14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6" name="Группа 15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7" name="Полилиния 16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Полилиния 12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" y="5568676"/>
            <a:ext cx="6132883" cy="10286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3528" y="32231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139935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 userDrawn="1"/>
        </p:nvGrpSpPr>
        <p:grpSpPr>
          <a:xfrm rot="7987570">
            <a:off x="7841083" y="4568725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6215520" y="507042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607831" y="6294716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6731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bg1"/>
            </a:gs>
            <a:gs pos="99000">
              <a:schemeClr val="accent3">
                <a:lumMod val="86000"/>
                <a:lumOff val="14000"/>
              </a:schemeClr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5292F-CDC4-4C2A-91D3-FE4AEA0F8F35}" type="datetimeFigureOut">
              <a:rPr lang="ru-RU" smtClean="0"/>
              <a:pPr/>
              <a:t>25.01.2020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4FA0-DE96-4D37-9B96-70834AE17C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75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</p:sldLayoutIdLst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0496" y="1142984"/>
            <a:ext cx="4248472" cy="1872208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47964" y="3356992"/>
            <a:ext cx="4049037" cy="184961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На тему: «</a:t>
            </a:r>
            <a:r>
              <a:rPr lang="ru-RU" dirty="0" smtClean="0"/>
              <a:t>Формирование здорового образа жизни детей дошкольного возраста». </a:t>
            </a:r>
          </a:p>
        </p:txBody>
      </p:sp>
    </p:spTree>
    <p:extLst>
      <p:ext uri="{BB962C8B-B14F-4D97-AF65-F5344CB8AC3E}">
        <p14:creationId xmlns:p14="http://schemas.microsoft.com/office/powerpoint/2010/main" val="101968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lioznonews.by/wp-content/uploads/2011/07/39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0" name="Picture 4" descr="http://www.lioznonews.by/wp-content/uploads/2011/07/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6336704" cy="489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48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allwomens.ru/uploads/posts/2012-12/1355491178_166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91276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9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Соблюдение  режима дня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http://900igr.net/up/datas/123342/002.jpg"/>
          <p:cNvPicPr>
            <a:picLocks noGrp="1"/>
          </p:cNvPicPr>
          <p:nvPr>
            <p:ph idx="1"/>
          </p:nvPr>
        </p:nvPicPr>
        <p:blipFill>
          <a:blip r:embed="rId2"/>
          <a:srcRect l="11622" t="5125" r="5862" b="7298"/>
          <a:stretch>
            <a:fillRect/>
          </a:stretch>
        </p:blipFill>
        <p:spPr bwMode="auto">
          <a:xfrm>
            <a:off x="395536" y="2204864"/>
            <a:ext cx="6768752" cy="4151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391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5730" y="0"/>
            <a:ext cx="6060035" cy="24928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Каждый родитель хочет видеть своих детей здоровыми и счастливыми.</a:t>
            </a:r>
            <a:br>
              <a:rPr lang="ru-RU" sz="32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90948" y="2492896"/>
            <a:ext cx="8229600" cy="43651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Воспитать </a:t>
            </a:r>
            <a:r>
              <a:rPr lang="ru-RU" dirty="0" smtClean="0"/>
              <a:t>ребенка здоровым — это значит с самого детства научить его вести здоровый образ жизни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Компоненты здорового образа жизни :</a:t>
            </a:r>
          </a:p>
          <a:p>
            <a:pPr lvl="0"/>
            <a:r>
              <a:rPr lang="ru-RU" dirty="0" smtClean="0"/>
              <a:t>рациональный режим ;</a:t>
            </a:r>
          </a:p>
          <a:p>
            <a:pPr lvl="0"/>
            <a:r>
              <a:rPr lang="ru-RU" dirty="0" smtClean="0"/>
              <a:t>систематические физкультурные занятия ;</a:t>
            </a:r>
          </a:p>
          <a:p>
            <a:pPr lvl="0"/>
            <a:r>
              <a:rPr lang="ru-RU" dirty="0" smtClean="0"/>
              <a:t>закаливание ;</a:t>
            </a:r>
          </a:p>
          <a:p>
            <a:pPr lvl="0"/>
            <a:r>
              <a:rPr lang="ru-RU" dirty="0" smtClean="0"/>
              <a:t>правильное питание;</a:t>
            </a:r>
          </a:p>
          <a:p>
            <a:pPr lvl="0"/>
            <a:r>
              <a:rPr lang="ru-RU" dirty="0" smtClean="0"/>
              <a:t>благоприятная психологическая обстановка в семье-хорошие дружеские отношения, доверие и взаимопонимание, желание поделиться своими проблемами с близкими людьми, возможность найти поддержку и помощь , совместное проведение досуга.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08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ru-RU" sz="5400" dirty="0" smtClean="0">
                <a:solidFill>
                  <a:srgbClr val="FF0000"/>
                </a:solidFill>
              </a:rPr>
              <a:t>Будьте здоровы 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Здоровый образ жизни – что это такое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2844" y="2285992"/>
            <a:ext cx="4152487" cy="3948481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ЗОЖ - деятельность, направленная на сохранение, укрепление и улучшение  здоровья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3314" name="Picture 2" descr="http://900igr.net/datas/fizkultura/Okhrana-zdorovja-detej/0009-009-Komponenty-zdorovogo-obraza-zhizni.jpg"/>
          <p:cNvPicPr>
            <a:picLocks noChangeAspect="1" noChangeArrowheads="1"/>
          </p:cNvPicPr>
          <p:nvPr/>
        </p:nvPicPr>
        <p:blipFill>
          <a:blip r:embed="rId2"/>
          <a:srcRect l="15000" r="4999"/>
          <a:stretch>
            <a:fillRect/>
          </a:stretch>
        </p:blipFill>
        <p:spPr bwMode="auto">
          <a:xfrm>
            <a:off x="4357686" y="2214554"/>
            <a:ext cx="4572000" cy="4286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236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21872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О ком можно сказать: «Он ведёт здоровый образ жизни»?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Отсутствие вредных привычек.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Рациональное питание.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Систематические занятия физкультурой.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Профилактика заболеваний: (закаливание; соблюдение элементарных гигиенических санитарных правил; </a:t>
            </a:r>
            <a:r>
              <a:rPr lang="ru-RU" sz="2800" smtClean="0">
                <a:solidFill>
                  <a:srgbClr val="002060"/>
                </a:solidFill>
              </a:rPr>
              <a:t>приём профилактических препаратов </a:t>
            </a:r>
            <a:r>
              <a:rPr lang="ru-RU" sz="2800" dirty="0" smtClean="0">
                <a:solidFill>
                  <a:srgbClr val="002060"/>
                </a:solidFill>
              </a:rPr>
              <a:t>в период подъёма заболеваний.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Соблюдение режима дня и ответственное отношение к своему здоровью и здоровью близких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72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Вредные привычки взрослых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joinfo.com/images/mpa/2013/08/28/09/1454562369.jpg&amp;prefix=slider310&amp;a=310&amp;b=25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0" b="35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536504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Удар по здоровью ребенка наносят </a:t>
            </a:r>
            <a:r>
              <a:rPr lang="ru-RU" sz="2400" b="1" dirty="0"/>
              <a:t>вредные наклонности родителей.</a:t>
            </a:r>
            <a:r>
              <a:rPr lang="ru-RU" sz="2400" dirty="0"/>
              <a:t> </a:t>
            </a:r>
            <a:r>
              <a:rPr lang="ru-RU" sz="2400" dirty="0" smtClean="0"/>
              <a:t>Не секрет</a:t>
            </a:r>
            <a:r>
              <a:rPr lang="ru-RU" sz="2400" dirty="0"/>
              <a:t>, что дети курящих отцов и матерей болеют бронхолегочными заболеваниями чаще, чем дети не курящих.</a:t>
            </a:r>
          </a:p>
          <a:p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948" y="44624"/>
            <a:ext cx="5593220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     Рациональное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ru-RU" dirty="0" smtClean="0">
                <a:solidFill>
                  <a:srgbClr val="FFFF00"/>
                </a:solidFill>
              </a:rPr>
              <a:t>питание</a:t>
            </a:r>
            <a:r>
              <a:rPr lang="ru-RU" dirty="0" smtClean="0">
                <a:solidFill>
                  <a:srgbClr val="FFFF00"/>
                </a:solidFill>
              </a:rPr>
              <a:t>            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Чтобы дать правильные советы относительно рациона и режима питания, следует говорить не столько о химических компонентах, сколько о наборе продуктов. 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Необходимое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для здорового питания соотношение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продуктов,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американские ученые представляют в виде пирамиды   разделенной на четыре равные по высоте части. Нижняя, наиболее широкая, часть пирамиды — зерновые продукты (хлеб, каши и т. д.), следующая — овощи и фрукты, затем молочные продукты, мясо и рыба. Самая маленькая часть пирамиды — сахар и жир. 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рационе современного человека часто оказывается слишком много животного жира и сахара, мало овощей и фруктов, мало растительных жиров 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4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loveschoolonline.ru/wp-content/uploads/2014/10/49944_html_7f3ecf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285860"/>
            <a:ext cx="5494119" cy="5381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191" y="188640"/>
            <a:ext cx="6078977" cy="17281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Принципы рационального питания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Для организации питания в повседневной жизни следует соблюдать следующие принципы:</a:t>
            </a:r>
          </a:p>
          <a:p>
            <a:pPr lvl="0"/>
            <a:r>
              <a:rPr lang="ru-RU" dirty="0"/>
              <a:t>не переедать;</a:t>
            </a:r>
          </a:p>
          <a:p>
            <a:pPr lvl="0"/>
            <a:r>
              <a:rPr lang="ru-RU" dirty="0"/>
              <a:t>питание должно быть разнообразным, т. е. ежедневно желательно употреблять в пищу рыбу, мясо, молочные продукты, овощи и фрукты, хлеб грубого помола и т. д.;</a:t>
            </a:r>
          </a:p>
          <a:p>
            <a:pPr lvl="0"/>
            <a:r>
              <a:rPr lang="ru-RU" dirty="0"/>
              <a:t>в способах приготовления предпочтение следует отдавать отварному;</a:t>
            </a:r>
          </a:p>
          <a:p>
            <a:pPr lvl="0"/>
            <a:r>
              <a:rPr lang="ru-RU" dirty="0"/>
              <a:t>знать калорийность и химический состав пищи.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69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0170" y="-24468"/>
            <a:ext cx="6060035" cy="17252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Систематические занятия физической культурой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http://goodlifeclub.lt/assets/Seima-sportuoj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9941" y="2232025"/>
            <a:ext cx="6350794" cy="423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70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-565235" y="5837149"/>
            <a:ext cx="8229600" cy="329818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mtClean="0"/>
          </a:p>
          <a:p>
            <a:endParaRPr lang="ru-RU" dirty="0"/>
          </a:p>
        </p:txBody>
      </p:sp>
      <p:sp>
        <p:nvSpPr>
          <p:cNvPr id="9" name="AutoShape 2" descr="http://afamily1.vcmedia.vn/thumb_w/600/BbnKCSyXiBaccccccccccccFlVeI2z/Image/2012/11/beruatay-7009b.jpg"/>
          <p:cNvSpPr>
            <a:spLocks noChangeAspect="1" noChangeArrowheads="1"/>
          </p:cNvSpPr>
          <p:nvPr/>
        </p:nvSpPr>
        <p:spPr bwMode="auto">
          <a:xfrm>
            <a:off x="467544" y="188640"/>
            <a:ext cx="518457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Профилактика заболеваний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196" name="Picture 4" descr="http://www.detskaya-mebel.com/upload/information_system_1/1/5/4/item_154/information_items_1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57264"/>
            <a:ext cx="3395072" cy="460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im3-tub-ru.yandex.net/i?id=396813783-02-72&amp;n=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57265"/>
            <a:ext cx="3513717" cy="460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19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2B83829-F2B3-479F-8406-B66CE293D4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</TotalTime>
  <Words>379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</vt:lpstr>
      <vt:lpstr>Здоровый образ жизни – что это такое</vt:lpstr>
      <vt:lpstr>О ком можно сказать: «Он ведёт здоровый образ жизни»?</vt:lpstr>
      <vt:lpstr>Вредные привычки взрослых </vt:lpstr>
      <vt:lpstr>      Рациональное    питание             </vt:lpstr>
      <vt:lpstr>Презентация PowerPoint</vt:lpstr>
      <vt:lpstr>Принципы рационального питания</vt:lpstr>
      <vt:lpstr>Систематические занятия физической культурой</vt:lpstr>
      <vt:lpstr>Профилактика заболеваний</vt:lpstr>
      <vt:lpstr>Презентация PowerPoint</vt:lpstr>
      <vt:lpstr>Презентация PowerPoint</vt:lpstr>
      <vt:lpstr>Соблюдение  режима дня</vt:lpstr>
      <vt:lpstr>Каждый родитель хочет видеть своих детей здоровыми и счастливыми.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AndreyPC</dc:creator>
  <cp:lastModifiedBy>79379587088</cp:lastModifiedBy>
  <cp:revision>53</cp:revision>
  <dcterms:created xsi:type="dcterms:W3CDTF">2014-02-23T06:22:58Z</dcterms:created>
  <dcterms:modified xsi:type="dcterms:W3CDTF">2020-01-25T16:19:04Z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TC020236269991</vt:lpwstr>
  </property>
</Properties>
</file>