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1" r:id="rId7"/>
    <p:sldId id="265" r:id="rId8"/>
    <p:sldId id="264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A922F-FFDD-4739-AF48-408DD3FBE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CB89F7-4E7E-4089-A07E-964BDA45B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DA84FF-FC6D-4785-AE1A-A3661B01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775600-5486-4CCB-A559-7353F3450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34B78D-43A9-4E11-A1AD-6E3F8BEE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95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3A3134-7B4E-421B-A6B1-0BA5AC563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7E661BD-61E5-4AB5-A272-D67C4887B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99D2A2-D595-4041-8D4F-D394C7B5A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F0C35-EE0C-4EF1-99E9-628056986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3D27F2-1331-459E-8CAF-A1CB601F4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8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5AE687D-81D5-43D6-938D-B393D4A6E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1E093C-B13C-4DF3-ACAB-C01F707D4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575937-681E-42C8-873A-EB159C7EC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BB9E4E-95A1-4583-AA44-81C5DE07F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E46C6-CCD0-4AC6-AD59-79ACB6FA6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89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543A2-2827-4CF9-BE42-8FC9AC023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9563F5-CF42-4761-8273-894D03318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71DE9D-E78A-4831-8010-FC4198ED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03487D-AA63-4011-9C85-14E54C8D2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A66E1B-CEC7-4F5C-B3C4-7FD6D334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EC6685-3528-4287-902C-D33356908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B0D9D0-33AD-4523-AB9F-35C81580F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8DA80C-B321-4332-8A20-BB0AAA040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08A07E-D35D-489F-8BDD-9E6FBEE03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11D521-1F20-43F4-8EA6-9853B67E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605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59185-3E55-470F-819F-0A555C4DA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46FA0F-6B5A-414F-87AE-8057AC788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533EF9-5627-4922-B6DC-D0E96D8EA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20334C-2226-4FC5-B557-0F98279B7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DB3569-FB75-4166-BE1D-2E70F01E5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EFC6FF-67ED-40DA-A544-6D6231DD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8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222B5E-B027-4DBE-B5D6-9D9DEA21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382583-061B-4C8B-BFAB-3293273FE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AA46FE-5CF2-4A61-90C8-746F20BBA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C5F8F4-9A2F-42BF-BA53-D53595B3D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A7F7FDA-BCB5-44CB-A656-73661DE3B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70BD179-50CB-4DF1-832C-C9F83A648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A023CBA-2EE2-4A76-94B7-927750FB8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E7134B-6E62-40AE-91E1-4E057028B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6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7157A-2D22-401E-B295-B9135F518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59B6736-54B6-4684-B9AE-624360F1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7E9ABE-EF5C-4F3A-8E3C-C402029A6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174070-8A91-4E4C-ADE2-0C6E9D55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5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7B569E-9930-4FE0-9A01-F2588DB68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F0BAA9E-3A8F-43B6-81FD-8B395F69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1F07B3F-BE94-4CC8-A5B4-2318F914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06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7284A-35C3-4775-BD69-8C9C0A91F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1DB910-8CEE-45AC-A278-AC24FFCB7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8E98B5-7484-4D5E-91B4-DCD33EC62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63D001-4469-4856-9F53-4AA22B5DF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6CC852-BBD4-47ED-A969-384F6E7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F4C5DF-1E4A-4A14-8678-EDA9F882A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78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6E0C2-AFF9-41C2-B143-5676F3F03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6D874A3-E3CF-48DD-AD9D-A53BC4FFDF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845ABC-8EBF-493E-8DF1-78D7EC6C4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F00529-BD9A-456A-AC93-41A616AC4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748053-82CE-4321-909F-B31502D2E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E9D83-DCFD-4ECA-8D80-2BCC3E961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2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9459DA-E9B5-4580-9E31-C7414A739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3C051F-F7F3-495A-A9B8-DBD9499A1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09CE7C-97D0-49EB-B944-592766F48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65-F215-40B0-AF77-EA22789DB74A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06C657-EBED-4CC8-AF2C-462D72FA13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4DCCB5-02B1-4442-8855-584544B82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CF172-53D8-4989-A200-A08F3BDC3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6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02045-AAFE-46BA-B43C-6F12CB3BD1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DC3937-9318-4594-9AC6-176AD808A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FCE44E-FF70-4025-B00C-E7A5BE380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AFBBB1-3418-4076-97E3-882D246C3435}"/>
              </a:ext>
            </a:extLst>
          </p:cNvPr>
          <p:cNvSpPr txBox="1"/>
          <p:nvPr/>
        </p:nvSpPr>
        <p:spPr>
          <a:xfrm>
            <a:off x="2186609" y="172278"/>
            <a:ext cx="9899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20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Вичуга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D003326-BCA3-4FF0-BE46-EFFC329DA934}"/>
              </a:ext>
            </a:extLst>
          </p:cNvPr>
          <p:cNvSpPr/>
          <p:nvPr/>
        </p:nvSpPr>
        <p:spPr>
          <a:xfrm>
            <a:off x="2027583" y="1122363"/>
            <a:ext cx="10058400" cy="10833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>
                <a:gd name="adj" fmla="val 22148"/>
              </a:avLst>
            </a:prstTxWarp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«Использование малых форм фольклора в развитии речи </a:t>
            </a:r>
          </a:p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детей младшего дошкольного возраста»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08603A8-56C5-4487-AB84-FB4B2D828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5" y="2653145"/>
            <a:ext cx="5539408" cy="333382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AB67A8-684F-4253-8FBC-2E0BD5C892BA}"/>
              </a:ext>
            </a:extLst>
          </p:cNvPr>
          <p:cNvSpPr txBox="1"/>
          <p:nvPr/>
        </p:nvSpPr>
        <p:spPr>
          <a:xfrm>
            <a:off x="7633252" y="6308035"/>
            <a:ext cx="432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Воспитатель: Гусева Ольга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681858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E85B2AB-4553-4C0D-A64F-A9847385CA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870" y="225286"/>
            <a:ext cx="9700591" cy="64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0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746ACF-6E85-4CB5-B592-763527B43A6C}"/>
              </a:ext>
            </a:extLst>
          </p:cNvPr>
          <p:cNvSpPr txBox="1"/>
          <p:nvPr/>
        </p:nvSpPr>
        <p:spPr>
          <a:xfrm>
            <a:off x="2345634" y="365125"/>
            <a:ext cx="959457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Младший дошкольный возраст является самый благоприятным для развития речи ребенка. Но в последнее время наблюдается то, что дети плохо говорят. С чем это связано? Может потому, что мы разучились с ними разговаривать? Заменили общение гаджетами? </a:t>
            </a: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Общаясь со своими детьми, родители редко используют поговорки и пословицы, а ведь в них заключается суть разрешения любого конфликта. Устное народное творчество обладает удивительной способностью пробуждать в людях доброе начало. Использование малых фольклорных жанров помогает развить речь ребенка, мышление, устанавливать межличностные взаимоотношения, создает доброжелательную атмосферу.</a:t>
            </a: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Основная задача развития речи детей- овладение нормами и правилами родного для</a:t>
            </a: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него языка. А устное народное творчество таит в себе неисчерпаемые возможности для пробуждения познавательной активности, самостоятельности, яркой индивидуальности малыша, и самое главное -для развития речевых навыков.</a:t>
            </a: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Поэтому в течение дня мы стараемся использовать различные виды малых форм русского народного фольклора. Результатом нашей работы являются положительные эмоции, веселое, бодрое настроение наших детей. А самое главное то, что дети уже сами начинают активно использовать малые формы русского фольклора в повседневной жизни.</a:t>
            </a:r>
          </a:p>
          <a:p>
            <a:endParaRPr lang="ru-RU" sz="1600" b="1" dirty="0">
              <a:solidFill>
                <a:srgbClr val="FF0000"/>
              </a:solidFill>
              <a:latin typeface="Comic Sans MS" panose="030F0702030302020204" pitchFamily="66" charset="0"/>
              <a:ea typeface="Segoe UI Black" panose="020B0A02040204020203" pitchFamily="34" charset="0"/>
            </a:endParaRP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Цель:</a:t>
            </a:r>
            <a:r>
              <a:rPr lang="ru-RU" sz="1600" b="1" dirty="0">
                <a:latin typeface="Comic Sans MS" panose="030F0702030302020204" pitchFamily="66" charset="0"/>
                <a:ea typeface="Segoe UI Black" panose="020B0A02040204020203" pitchFamily="34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использование произведений русского народного фольклора как средства развития речи у детей дошкольного возраста в повседневной жизни.</a:t>
            </a:r>
          </a:p>
          <a:p>
            <a:r>
              <a:rPr lang="ru-RU" sz="16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Задачи:</a:t>
            </a:r>
          </a:p>
          <a:p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- формировать связную речь;</a:t>
            </a:r>
          </a:p>
          <a:p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- расширять представления детей о разных формах фольклора;</a:t>
            </a:r>
          </a:p>
          <a:p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- воспитывать звуковую культуру речи;</a:t>
            </a:r>
          </a:p>
          <a:p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- воспитывать любовь к народному    искусству и традициям;</a:t>
            </a:r>
          </a:p>
          <a:p>
            <a:r>
              <a:rPr lang="ru-RU" sz="1600" b="1" dirty="0">
                <a:solidFill>
                  <a:srgbClr val="0070C0"/>
                </a:solidFill>
                <a:latin typeface="Comic Sans MS" panose="030F0702030302020204" pitchFamily="66" charset="0"/>
                <a:ea typeface="Segoe UI Black" panose="020B0A02040204020203" pitchFamily="34" charset="0"/>
              </a:rPr>
              <a:t>- обогащать словарный запас детей.</a:t>
            </a:r>
          </a:p>
        </p:txBody>
      </p:sp>
    </p:spTree>
    <p:extLst>
      <p:ext uri="{BB962C8B-B14F-4D97-AF65-F5344CB8AC3E}">
        <p14:creationId xmlns:p14="http://schemas.microsoft.com/office/powerpoint/2010/main" val="279803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1939D0-AA9D-4371-9CF1-0A82CB32EC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060" y="1011456"/>
            <a:ext cx="5668617" cy="5706330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3EE072-3689-4ADC-9F39-7742E5697097}"/>
              </a:ext>
            </a:extLst>
          </p:cNvPr>
          <p:cNvSpPr txBox="1"/>
          <p:nvPr/>
        </p:nvSpPr>
        <p:spPr>
          <a:xfrm>
            <a:off x="8309113" y="1143978"/>
            <a:ext cx="36973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Ой лады, лады, лады,</a:t>
            </a: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Не боимся мы воды!</a:t>
            </a: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Чисто умываемся,</a:t>
            </a: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Друг другу улыбаемся!</a:t>
            </a: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Ты всегда перед едой</a:t>
            </a: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Руки чисто с мылом мой.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9E5AA3-EFBD-47A6-BCD8-D732FE774014}"/>
              </a:ext>
            </a:extLst>
          </p:cNvPr>
          <p:cNvSpPr txBox="1"/>
          <p:nvPr/>
        </p:nvSpPr>
        <p:spPr>
          <a:xfrm>
            <a:off x="3737113" y="132522"/>
            <a:ext cx="6361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Во время умывания:</a:t>
            </a:r>
          </a:p>
        </p:txBody>
      </p:sp>
    </p:spTree>
    <p:extLst>
      <p:ext uri="{BB962C8B-B14F-4D97-AF65-F5344CB8AC3E}">
        <p14:creationId xmlns:p14="http://schemas.microsoft.com/office/powerpoint/2010/main" val="3309584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41E04C-4F36-45D0-8D01-29F6E8A62B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365" y="1276499"/>
            <a:ext cx="5618922" cy="5316458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D5EF9E-0293-4F9C-A9AA-6B25095210BA}"/>
              </a:ext>
            </a:extLst>
          </p:cNvPr>
          <p:cNvSpPr txBox="1"/>
          <p:nvPr/>
        </p:nvSpPr>
        <p:spPr>
          <a:xfrm>
            <a:off x="7977809" y="911374"/>
            <a:ext cx="4068417" cy="589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Глубоко - не мелко,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Корабли в тарелках.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Луку головка,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Красная морковка,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Петрушка, картошка,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Крупки немножко.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Вот кораблик плывет,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Заплывает прямо в рот!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0228B-336A-4392-88A0-26F55091DAE8}"/>
              </a:ext>
            </a:extLst>
          </p:cNvPr>
          <p:cNvSpPr txBox="1"/>
          <p:nvPr/>
        </p:nvSpPr>
        <p:spPr>
          <a:xfrm>
            <a:off x="4638261" y="265043"/>
            <a:ext cx="5618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Comic Sans MS" panose="030F0702030302020204" pitchFamily="66" charset="0"/>
              </a:rPr>
              <a:t>Во время еды:</a:t>
            </a:r>
          </a:p>
        </p:txBody>
      </p:sp>
    </p:spTree>
    <p:extLst>
      <p:ext uri="{BB962C8B-B14F-4D97-AF65-F5344CB8AC3E}">
        <p14:creationId xmlns:p14="http://schemas.microsoft.com/office/powerpoint/2010/main" val="3832102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D5EF9E-0293-4F9C-A9AA-6B25095210BA}"/>
              </a:ext>
            </a:extLst>
          </p:cNvPr>
          <p:cNvSpPr txBox="1"/>
          <p:nvPr/>
        </p:nvSpPr>
        <p:spPr>
          <a:xfrm>
            <a:off x="7911548" y="649357"/>
            <a:ext cx="3723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FE9586-9F9A-491A-A656-EF2CF9B07A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626" y="1338469"/>
            <a:ext cx="5473147" cy="5154405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0152BB-46CF-413F-8550-AD9BF34B463A}"/>
              </a:ext>
            </a:extLst>
          </p:cNvPr>
          <p:cNvSpPr txBox="1"/>
          <p:nvPr/>
        </p:nvSpPr>
        <p:spPr>
          <a:xfrm>
            <a:off x="7911549" y="1456011"/>
            <a:ext cx="42804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Как у нашей Зиночки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Поссорились ботиночки.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Их неправильно надела —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Левый справа, правый слева,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Вот они и отвернулись,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И обиженно надулись.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Их местами поменяла —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Левый влево, правый вправо.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Друг на друга смотрят мило,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Их Зинуля помирила.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DC62F5-8F8B-4780-812F-C9AF1A72A1B7}"/>
              </a:ext>
            </a:extLst>
          </p:cNvPr>
          <p:cNvSpPr txBox="1"/>
          <p:nvPr/>
        </p:nvSpPr>
        <p:spPr>
          <a:xfrm>
            <a:off x="2782957" y="212035"/>
            <a:ext cx="8931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Учимся правильно обуваться:</a:t>
            </a:r>
          </a:p>
        </p:txBody>
      </p:sp>
    </p:spTree>
    <p:extLst>
      <p:ext uri="{BB962C8B-B14F-4D97-AF65-F5344CB8AC3E}">
        <p14:creationId xmlns:p14="http://schemas.microsoft.com/office/powerpoint/2010/main" val="2987761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A6BE03-34EA-4E5A-9D47-914EC9A435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878" y="1391477"/>
            <a:ext cx="5327374" cy="4969566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DC3A30-7F7E-4E68-A58E-95645357DF74}"/>
              </a:ext>
            </a:extLst>
          </p:cNvPr>
          <p:cNvSpPr txBox="1"/>
          <p:nvPr/>
        </p:nvSpPr>
        <p:spPr>
          <a:xfrm>
            <a:off x="8110331" y="1577010"/>
            <a:ext cx="3591338" cy="3678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Баю-баю-баиньки,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В огороде заиньки.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Зайки траву едят,</a:t>
            </a:r>
          </a:p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Малым деткам спать велят.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0A78DE-15C6-428B-BA26-0AB5A45FD697}"/>
              </a:ext>
            </a:extLst>
          </p:cNvPr>
          <p:cNvSpPr txBox="1"/>
          <p:nvPr/>
        </p:nvSpPr>
        <p:spPr>
          <a:xfrm>
            <a:off x="3432313" y="265043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Во время укладывания спать:</a:t>
            </a:r>
          </a:p>
        </p:txBody>
      </p:sp>
    </p:spTree>
    <p:extLst>
      <p:ext uri="{BB962C8B-B14F-4D97-AF65-F5344CB8AC3E}">
        <p14:creationId xmlns:p14="http://schemas.microsoft.com/office/powerpoint/2010/main" val="394845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5C85BB-5E4E-4A94-83B7-674BC4DCEE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318" y="1251721"/>
            <a:ext cx="3641105" cy="3472071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9F4083-6C31-44CE-881F-C7BAABF4A9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609" y="3054723"/>
            <a:ext cx="3641104" cy="3472071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AB81E3-0B16-422F-B73D-556538664EE6}"/>
              </a:ext>
            </a:extLst>
          </p:cNvPr>
          <p:cNvSpPr txBox="1"/>
          <p:nvPr/>
        </p:nvSpPr>
        <p:spPr>
          <a:xfrm>
            <a:off x="5739424" y="1011456"/>
            <a:ext cx="3311812" cy="5571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Глазки открываются,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Глазки просыпаются,</a:t>
            </a:r>
          </a:p>
          <a:p>
            <a:pPr>
              <a:lnSpc>
                <a:spcPct val="150000"/>
              </a:lnSpc>
            </a:pPr>
            <a:r>
              <a:rPr lang="ru-RU" sz="2400" b="1" dirty="0" err="1">
                <a:latin typeface="Comic Sans MS" panose="030F0702030302020204" pitchFamily="66" charset="0"/>
              </a:rPr>
              <a:t>Потягушки</a:t>
            </a:r>
            <a:r>
              <a:rPr lang="ru-RU" sz="2400" b="1" dirty="0">
                <a:latin typeface="Comic Sans MS" panose="030F0702030302020204" pitchFamily="66" charset="0"/>
              </a:rPr>
              <a:t> - ножки,</a:t>
            </a:r>
          </a:p>
          <a:p>
            <a:pPr>
              <a:lnSpc>
                <a:spcPct val="150000"/>
              </a:lnSpc>
            </a:pPr>
            <a:r>
              <a:rPr lang="ru-RU" sz="2400" b="1" dirty="0" err="1">
                <a:latin typeface="Comic Sans MS" panose="030F0702030302020204" pitchFamily="66" charset="0"/>
              </a:rPr>
              <a:t>Потягушки</a:t>
            </a:r>
            <a:r>
              <a:rPr lang="ru-RU" sz="2400" b="1" dirty="0">
                <a:latin typeface="Comic Sans MS" panose="030F0702030302020204" pitchFamily="66" charset="0"/>
              </a:rPr>
              <a:t> - пяточки,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Ручки и ладошки,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Сладкие </a:t>
            </a:r>
            <a:r>
              <a:rPr lang="ru-RU" sz="2400" b="1" dirty="0" err="1">
                <a:latin typeface="Comic Sans MS" panose="030F0702030302020204" pitchFamily="66" charset="0"/>
              </a:rPr>
              <a:t>ребяточки</a:t>
            </a:r>
            <a:r>
              <a:rPr lang="ru-RU" sz="2400" b="1" dirty="0"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536CA8-62CA-4E52-9DC4-3C00DD98581C}"/>
              </a:ext>
            </a:extLst>
          </p:cNvPr>
          <p:cNvSpPr txBox="1"/>
          <p:nvPr/>
        </p:nvSpPr>
        <p:spPr>
          <a:xfrm>
            <a:off x="4518991" y="267991"/>
            <a:ext cx="5115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После сна:</a:t>
            </a:r>
          </a:p>
        </p:txBody>
      </p:sp>
    </p:spTree>
    <p:extLst>
      <p:ext uri="{BB962C8B-B14F-4D97-AF65-F5344CB8AC3E}">
        <p14:creationId xmlns:p14="http://schemas.microsoft.com/office/powerpoint/2010/main" val="284176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A1D7BB-5137-493C-AA60-F009ECC4E2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798" y="1510748"/>
            <a:ext cx="5301698" cy="5075581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D3E9A3-F923-4F82-8CAD-14D5D5EE5A07}"/>
              </a:ext>
            </a:extLst>
          </p:cNvPr>
          <p:cNvSpPr txBox="1"/>
          <p:nvPr/>
        </p:nvSpPr>
        <p:spPr>
          <a:xfrm>
            <a:off x="8044069" y="1690689"/>
            <a:ext cx="3485322" cy="293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>
                <a:latin typeface="Comic Sans MS" panose="030F0702030302020204" pitchFamily="66" charset="0"/>
              </a:rPr>
              <a:t>Баю-бай, баю- бай, ты собачка, не лай, </a:t>
            </a:r>
            <a:r>
              <a:rPr lang="ru-RU" sz="2400" b="1" dirty="0" err="1">
                <a:latin typeface="Comic Sans MS" panose="030F0702030302020204" pitchFamily="66" charset="0"/>
              </a:rPr>
              <a:t>Белолапа</a:t>
            </a:r>
            <a:r>
              <a:rPr lang="ru-RU" sz="2400" b="1" dirty="0">
                <a:latin typeface="Comic Sans MS" panose="030F0702030302020204" pitchFamily="66" charset="0"/>
              </a:rPr>
              <a:t>, не скули, мою Таню не буди!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817DB5-41F1-4A08-9ACA-1C7DFAF426B6}"/>
              </a:ext>
            </a:extLst>
          </p:cNvPr>
          <p:cNvSpPr txBox="1"/>
          <p:nvPr/>
        </p:nvSpPr>
        <p:spPr>
          <a:xfrm>
            <a:off x="5022574" y="365125"/>
            <a:ext cx="4943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Во время игры:</a:t>
            </a:r>
          </a:p>
        </p:txBody>
      </p:sp>
    </p:spTree>
    <p:extLst>
      <p:ext uri="{BB962C8B-B14F-4D97-AF65-F5344CB8AC3E}">
        <p14:creationId xmlns:p14="http://schemas.microsoft.com/office/powerpoint/2010/main" val="1389806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695F-8751-4CE6-92F1-73D6049F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CD10CE-B110-4770-8A22-C603FD06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F24808-0117-45D8-9924-ECCB07807D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059" y="1690688"/>
            <a:ext cx="5143500" cy="4802187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1C317E-1939-4B5E-81F0-9D80DC5A00E2}"/>
              </a:ext>
            </a:extLst>
          </p:cNvPr>
          <p:cNvSpPr txBox="1"/>
          <p:nvPr/>
        </p:nvSpPr>
        <p:spPr>
          <a:xfrm>
            <a:off x="2027583" y="365125"/>
            <a:ext cx="10164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 совместной деятельности взрослого и детей: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A7DD86-094F-4331-819A-38E6FF5E9F70}"/>
              </a:ext>
            </a:extLst>
          </p:cNvPr>
          <p:cNvSpPr txBox="1"/>
          <p:nvPr/>
        </p:nvSpPr>
        <p:spPr>
          <a:xfrm>
            <a:off x="7699513" y="1690688"/>
            <a:ext cx="43202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Сказка, сказка, прибаутка.</a:t>
            </a:r>
          </a:p>
          <a:p>
            <a:endParaRPr lang="ru-RU" sz="2400" b="1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Рассказать её не шутка.</a:t>
            </a:r>
          </a:p>
          <a:p>
            <a:endParaRPr lang="ru-RU" sz="2400" b="1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Чтобы с самого начала</a:t>
            </a:r>
          </a:p>
          <a:p>
            <a:endParaRPr lang="ru-RU" sz="2400" b="1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Сказка реченькой журчала,</a:t>
            </a:r>
          </a:p>
          <a:p>
            <a:endParaRPr lang="ru-RU" sz="2400" b="1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Чтоб к концу ни стар, ни мал</a:t>
            </a:r>
          </a:p>
          <a:p>
            <a:endParaRPr lang="ru-RU" sz="2400" b="1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От неё не задремал.</a:t>
            </a:r>
          </a:p>
        </p:txBody>
      </p:sp>
    </p:spTree>
    <p:extLst>
      <p:ext uri="{BB962C8B-B14F-4D97-AF65-F5344CB8AC3E}">
        <p14:creationId xmlns:p14="http://schemas.microsoft.com/office/powerpoint/2010/main" val="33502604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502</Words>
  <Application>Microsoft Office PowerPoint</Application>
  <PresentationFormat>Широкоэкранный</PresentationFormat>
  <Paragraphs>77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Гусева Ольга</dc:creator>
  <cp:lastModifiedBy>Гусева Ольга</cp:lastModifiedBy>
  <cp:revision>21</cp:revision>
  <dcterms:created xsi:type="dcterms:W3CDTF">2022-08-04T16:46:17Z</dcterms:created>
  <dcterms:modified xsi:type="dcterms:W3CDTF">2022-11-06T11:07:43Z</dcterms:modified>
</cp:coreProperties>
</file>