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8" r:id="rId4"/>
    <p:sldId id="283" r:id="rId5"/>
    <p:sldId id="298" r:id="rId6"/>
    <p:sldId id="284" r:id="rId7"/>
    <p:sldId id="287" r:id="rId8"/>
    <p:sldId id="258" r:id="rId9"/>
    <p:sldId id="264" r:id="rId10"/>
    <p:sldId id="299" r:id="rId11"/>
    <p:sldId id="265" r:id="rId12"/>
    <p:sldId id="288" r:id="rId13"/>
    <p:sldId id="289" r:id="rId14"/>
    <p:sldId id="279" r:id="rId15"/>
    <p:sldId id="280" r:id="rId16"/>
    <p:sldId id="290" r:id="rId17"/>
    <p:sldId id="301" r:id="rId18"/>
    <p:sldId id="291" r:id="rId19"/>
    <p:sldId id="292" r:id="rId20"/>
    <p:sldId id="293" r:id="rId21"/>
    <p:sldId id="266" r:id="rId22"/>
    <p:sldId id="294" r:id="rId23"/>
    <p:sldId id="295" r:id="rId24"/>
    <p:sldId id="296" r:id="rId25"/>
    <p:sldId id="297" r:id="rId26"/>
    <p:sldId id="277" r:id="rId27"/>
    <p:sldId id="302" r:id="rId28"/>
    <p:sldId id="30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4086154833169499E-2"/>
          <c:y val="0.10883808009333515"/>
          <c:w val="0.53369734634280619"/>
          <c:h val="0.80388927037621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BF0F-439E-8CDA-90D6AD401DE4}"/>
              </c:ext>
            </c:extLst>
          </c:dPt>
          <c:dPt>
            <c:idx val="1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0F-439E-8CDA-90D6AD401DE4}"/>
              </c:ext>
            </c:extLst>
          </c:dPt>
          <c:dPt>
            <c:idx val="2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F0F-439E-8CDA-90D6AD401DE4}"/>
              </c:ext>
            </c:extLst>
          </c:dPt>
          <c:dPt>
            <c:idx val="3"/>
            <c:spPr>
              <a:solidFill>
                <a:srgbClr val="7030A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0F-439E-8CDA-90D6AD401DE4}"/>
              </c:ext>
            </c:extLst>
          </c:dPt>
          <c:dLbls>
            <c:dLbl>
              <c:idx val="0"/>
              <c:layout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BF0F-439E-8CDA-90D6AD401DE4}"/>
                </c:ext>
              </c:extLst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F0F-439E-8CDA-90D6AD401DE4}"/>
                </c:ext>
              </c:extLst>
            </c:dLbl>
            <c:dLbl>
              <c:idx val="2"/>
              <c:layout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F0F-439E-8CDA-90D6AD401DE4}"/>
                </c:ext>
              </c:extLst>
            </c:dLbl>
            <c:dLbl>
              <c:idx val="3"/>
              <c:layout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F0F-439E-8CDA-90D6AD401DE4}"/>
                </c:ext>
              </c:extLst>
            </c:dLbl>
            <c:delete val="1"/>
            <c:spPr>
              <a:noFill/>
              <a:ln>
                <a:noFill/>
              </a:ln>
              <a:effectLst/>
            </c:spPr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 состояние здравоохранения </c:v>
                </c:pt>
                <c:pt idx="1">
                  <c:v>наследственность</c:v>
                </c:pt>
                <c:pt idx="2">
                  <c:v>состояние окружающей среды </c:v>
                </c:pt>
                <c:pt idx="3">
                  <c:v>социальные условия, образ жизни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F0F-439E-8CDA-90D6AD401DE4}"/>
            </c:ext>
          </c:extLst>
        </c:ser>
        <c:dLbls/>
      </c:pie3DChart>
    </c:plotArea>
    <c:legend>
      <c:legendPos val="r"/>
      <c:legendEntry>
        <c:idx val="0"/>
        <c:txPr>
          <a:bodyPr/>
          <a:lstStyle/>
          <a:p>
            <a:pPr>
              <a:defRPr sz="2000" b="1">
                <a:solidFill>
                  <a:srgbClr val="7030A0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>
                <a:solidFill>
                  <a:srgbClr val="7030A0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 b="1">
                <a:solidFill>
                  <a:srgbClr val="7030A0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000" b="1">
                <a:solidFill>
                  <a:srgbClr val="7030A0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61715158272005288"/>
          <c:y val="3.5293884093573424E-2"/>
          <c:w val="0.38284841727994795"/>
          <c:h val="0.96470611590642652"/>
        </c:manualLayout>
      </c:layout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avatars.mds.yandex.net/get-pdb/2845613/22f58e1f-f325-4f14-8210-9f0f6829a627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16632"/>
            <a:ext cx="7452320" cy="1080120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i="1" dirty="0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Муниципальное автономное  дошкольное образовательное учреждение  города Нижневартовска детский сад №61 «Соловушка»</a:t>
            </a:r>
            <a:r>
              <a:rPr lang="ru-RU" sz="3600" b="1" i="1" dirty="0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</a:t>
            </a:r>
            <a:r>
              <a:rPr lang="ru-RU" b="1" i="1" dirty="0" smtClean="0">
                <a:latin typeface="Arial Black" pitchFamily="34" charset="0"/>
                <a:ea typeface="BatangChe" pitchFamily="49" charset="-127"/>
                <a:cs typeface="Aharoni" pitchFamily="2" charset="-79"/>
              </a:rPr>
              <a:t/>
            </a:r>
            <a:br>
              <a:rPr lang="ru-RU" b="1" i="1" dirty="0" smtClean="0">
                <a:latin typeface="Arial Black" pitchFamily="34" charset="0"/>
                <a:ea typeface="BatangChe" pitchFamily="49" charset="-127"/>
                <a:cs typeface="Aharoni" pitchFamily="2" charset="-79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/>
              <a:t>   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365104"/>
            <a:ext cx="5182592" cy="1872208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l"/>
            <a:r>
              <a:rPr lang="ru-RU" sz="2800" b="1" i="1" dirty="0" err="1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Лобацевич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Валерия Дмитриевна</a:t>
            </a:r>
            <a:endParaRPr lang="ru-RU" sz="2400" b="1" i="1" dirty="0">
              <a:ln w="12700">
                <a:noFill/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1844824"/>
            <a:ext cx="7992888" cy="310854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n w="19050">
                  <a:solidFill>
                    <a:srgbClr val="FF0000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«Формирование основ здорового образа жизни с использованием </a:t>
            </a:r>
            <a:r>
              <a:rPr lang="ru-RU" sz="4000" b="1" i="1" dirty="0" err="1" smtClean="0">
                <a:ln w="19050">
                  <a:solidFill>
                    <a:srgbClr val="FF0000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4000" b="1" i="1" dirty="0" smtClean="0">
                <a:ln w="19050">
                  <a:solidFill>
                    <a:srgbClr val="FF0000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 технологий» </a:t>
            </a:r>
            <a:r>
              <a:rPr lang="ru-RU" sz="3600" b="1" i="1" dirty="0" smtClean="0">
                <a:solidFill>
                  <a:srgbClr val="7030A0"/>
                </a:solidFill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endParaRPr lang="ru-RU" sz="3600" i="1" dirty="0">
              <a:solidFill>
                <a:srgbClr val="7030A0"/>
              </a:solidFill>
            </a:endParaRPr>
          </a:p>
        </p:txBody>
      </p:sp>
      <p:pic>
        <p:nvPicPr>
          <p:cNvPr id="10" name="Рисунок 9" descr="СОЛОВЕЙ2-ЛОГО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1584176" cy="1512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6" name="Picture 4" descr="IMG_027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9552" y="404664"/>
            <a:ext cx="3744416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 descr="C:\Documents and Settings\Мой компьютер\Рабочий стол\фото дети\IMG_14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716016" y="3429000"/>
            <a:ext cx="4032448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D:\МАМА\ЗОЖ\Копия ПЕДЧАС ОЗДОРОВЛЕНИЕ\Здоровье\IMG_08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404664"/>
            <a:ext cx="3739449" cy="2755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http://festival.1september.ru/articles/601276/image012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9552" y="3501008"/>
            <a:ext cx="3744416" cy="30038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75456"/>
            <a:ext cx="8229600" cy="6754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J:\мое фото\моя группа\IMG-47c46bf61df5b250dfb6a4545c636959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571480"/>
            <a:ext cx="3333699" cy="2500274"/>
          </a:xfrm>
          <a:prstGeom prst="rect">
            <a:avLst/>
          </a:prstGeom>
          <a:noFill/>
        </p:spPr>
      </p:pic>
      <p:pic>
        <p:nvPicPr>
          <p:cNvPr id="4099" name="Picture 3" descr="J:\мое фото\моя группа\IMG-500de9c95211f4de60f89fac4d35c2c9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857232"/>
            <a:ext cx="2714612" cy="2035959"/>
          </a:xfrm>
          <a:prstGeom prst="rect">
            <a:avLst/>
          </a:prstGeom>
          <a:noFill/>
        </p:spPr>
      </p:pic>
      <p:pic>
        <p:nvPicPr>
          <p:cNvPr id="4100" name="Picture 4" descr="J:\мое фото\моя группа\IMG-578251ddc0e649ac39eb83ac2e2a817f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3929066"/>
            <a:ext cx="2762184" cy="2071638"/>
          </a:xfrm>
          <a:prstGeom prst="rect">
            <a:avLst/>
          </a:prstGeom>
          <a:noFill/>
        </p:spPr>
      </p:pic>
      <p:pic>
        <p:nvPicPr>
          <p:cNvPr id="4101" name="Picture 5" descr="J:\мое фото\моя группа\IMG-95891198bb239de42950262af4109883-V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3429000"/>
            <a:ext cx="4000443" cy="3000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Образовательно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организованная деятельность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J:\мое фото\моя группа\IMG-826b0baf32d99bf1958c5af9a91e3770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000241"/>
            <a:ext cx="4000528" cy="3000396"/>
          </a:xfrm>
          <a:prstGeom prst="rect">
            <a:avLst/>
          </a:prstGeom>
          <a:noFill/>
        </p:spPr>
      </p:pic>
      <p:pic>
        <p:nvPicPr>
          <p:cNvPr id="5123" name="Picture 3" descr="J:\мое фото\моя группа\IMG-315de9bfa4d338d83a1aebba8503a381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3714752"/>
            <a:ext cx="3643306" cy="2732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День здоровья  - это здорово!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J:\мое фото\моя группа\IMG-e13fb559feb247f6346b5b34527e069b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643050"/>
            <a:ext cx="3071834" cy="2303876"/>
          </a:xfrm>
          <a:prstGeom prst="rect">
            <a:avLst/>
          </a:prstGeom>
          <a:noFill/>
        </p:spPr>
      </p:pic>
      <p:pic>
        <p:nvPicPr>
          <p:cNvPr id="6147" name="Picture 3" descr="J:\мое фото\моя группа\20191029_1002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8" y="1643050"/>
            <a:ext cx="3242978" cy="2432234"/>
          </a:xfrm>
          <a:prstGeom prst="rect">
            <a:avLst/>
          </a:prstGeom>
          <a:noFill/>
        </p:spPr>
      </p:pic>
      <p:pic>
        <p:nvPicPr>
          <p:cNvPr id="6148" name="Picture 4" descr="J:\мое фото\моя группа\IMG-e33f7c56ca4b2b8fe463cf184eaaae26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86182" y="4071942"/>
            <a:ext cx="1750167" cy="2333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980728"/>
            <a:ext cx="87849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1. Технологии сохранения и стимулирования здоровья.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Динамические паузы (комплексы физ. минуток, которые могут включать          дыхательную, пальчиковую, артикуляционную гимнастику, гимнастику для глаз и т.д.).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Подвижные и спортивные игры.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Контрастная дорожка, тренажеры.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2. Технологии обучения здоровому образу жизни.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Утренняя гимнастика.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Физкультурные занятия.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Точечный массаж.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Спортивные развлечения, праздники.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День здоровья.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СМИ (ситуативные малые игры – ролевая подражательная имитационная.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3. Технологии музыкального воздействия.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Музыкотерапия.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0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Группы здоровье сберегающих </a:t>
            </a:r>
            <a:b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технологий</a:t>
            </a:r>
            <a:endParaRPr lang="ru-RU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Упражнения для коррекции зрения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(по методу В.Базарного)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КАМИЛ\Desktop\проект\gl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2897560"/>
            <a:ext cx="5652120" cy="3483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7" name="Picture 5" descr="MCHM00380_0000[1]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23728" y="1772816"/>
            <a:ext cx="9779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707904" y="148478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Дети «бегают» глазами по нарисованной на листе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ватмана спирали.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7" name="Picture 5" descr="C:\Users\АЛЛА\Desktop\Новая папка\CIMG25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760" y="3466745"/>
            <a:ext cx="4565640" cy="3391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КАМИЛ\Desktop\фОТО ГИМНАСТИКА\111120131027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4572000" y="133238"/>
            <a:ext cx="4572000" cy="3517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C:\Users\КАМИЛ\Desktop\фОТО ГИМНАСТИКА\111120131023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504" y="116632"/>
            <a:ext cx="4376978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6" name="Рисунок 5" descr="http://festival.1september.ru/articles/601276/image01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3719336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Содержимое 3" descr="E:\DCIM\104_PANA\P1040285.JPG"/>
          <p:cNvPicPr>
            <a:picLocks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026758">
            <a:off x="4864782" y="492507"/>
            <a:ext cx="3806752" cy="3052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http://festival.1september.ru/articles/601276/image01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55776" y="3356992"/>
            <a:ext cx="4608512" cy="32918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16632"/>
            <a:ext cx="770485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Виды  пальчиковых игр: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Пальчиковые игры с предметами;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Активные игры со стихотворным сопровождением;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Игры манипуляции;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Пальчиковые игры на основе сказок;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Пальчиковые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игры;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Пальчиковые игры с элементами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Пальчиковые игры с музыкальным сопровождением.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J:\мое фото\моя группа\IMG-35b55142fa586ed609676d810a7ce3d0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5449" y="3717032"/>
            <a:ext cx="3687923" cy="2765943"/>
          </a:xfrm>
          <a:prstGeom prst="rect">
            <a:avLst/>
          </a:prstGeom>
          <a:noFill/>
        </p:spPr>
      </p:pic>
      <p:pic>
        <p:nvPicPr>
          <p:cNvPr id="7172" name="Picture 4" descr="J:\мое фото\моя группа\IMG-04015a6271abae7aa09b2473df21364c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72700" y="3717032"/>
            <a:ext cx="364840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732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Массаж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D:\Земфира\мама фотоаппарат\P220004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908720"/>
            <a:ext cx="427924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 descr="D:\Земфира\мама фотоаппарат\P22000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836712"/>
            <a:ext cx="4290045" cy="2880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D:\Земфира\мама фотоаппарат\P21400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3671646"/>
            <a:ext cx="4248472" cy="3186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1" name="Picture 5" descr="D:\Земфира\мама фотоаппарат\P214001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80112" y="3737653"/>
            <a:ext cx="2808312" cy="3120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noFill/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Что такое здоровье?</a:t>
            </a:r>
            <a:endParaRPr lang="ru-RU" b="1" dirty="0">
              <a:ln w="18000">
                <a:noFill/>
                <a:prstDash val="solid"/>
                <a:miter lim="800000"/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Здоровье 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это полное физическое, духовное, умственное и социальное благополучие.</a:t>
            </a:r>
          </a:p>
          <a:p>
            <a:pPr lvl="0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Здоровье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 динамическое равновесие организма и его функций с окружающей средой. </a:t>
            </a:r>
          </a:p>
          <a:p>
            <a:pPr lvl="0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Здоровье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 нормальная функция организма на всех уровнях его организации.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 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</a:t>
            </a:r>
          </a:p>
          <a:p>
            <a:endParaRPr lang="ru-RU" sz="2000" dirty="0" smtClean="0"/>
          </a:p>
          <a:p>
            <a:endParaRPr lang="ru-RU" sz="20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00809"/>
            <a:ext cx="4172272" cy="4547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</a:t>
            </a:r>
          </a:p>
          <a:p>
            <a:pPr>
              <a:buNone/>
            </a:pP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6" name="Picture 3" descr="D:\Земфира\мама фотоаппарат\P21400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3429000"/>
            <a:ext cx="3456384" cy="2952328"/>
          </a:xfrm>
          <a:prstGeom prst="roundRect">
            <a:avLst>
              <a:gd name="adj" fmla="val 24418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3" descr="H:\фото флешка\CIMG976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548680"/>
            <a:ext cx="3456384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D:\Земфира\мама фотоаппарат\P21400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620688"/>
            <a:ext cx="3350114" cy="2615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7494"/>
            <a:ext cx="8507288" cy="139903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Центр релаксации помогает детям успокоиться, восстанавливать силы.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:\фото флешка\CIMG97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1403648" y="1916832"/>
            <a:ext cx="6408712" cy="4805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Солнце, воздух и вода – наши верные друзья!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72816"/>
            <a:ext cx="8964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утреннее умывание;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мытье рук перед едой;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полоскание полости рта;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босохождение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облегченная форма одежды;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сон при открытых форточках в теплый период года;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воздушно-солнечные ванны;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проветривание помещений.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Прогулки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J:\мое фото\моя группа\20180531_1045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714348" y="1000108"/>
            <a:ext cx="2546812" cy="2546812"/>
          </a:xfrm>
          <a:prstGeom prst="rect">
            <a:avLst/>
          </a:prstGeom>
          <a:noFill/>
        </p:spPr>
      </p:pic>
      <p:pic>
        <p:nvPicPr>
          <p:cNvPr id="8196" name="Picture 4" descr="J:\мое фото\моя группа\IMG_20200311_1113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00496" y="1071546"/>
            <a:ext cx="4667048" cy="2625215"/>
          </a:xfrm>
          <a:prstGeom prst="rect">
            <a:avLst/>
          </a:prstGeom>
          <a:noFill/>
        </p:spPr>
      </p:pic>
      <p:pic>
        <p:nvPicPr>
          <p:cNvPr id="8197" name="Picture 5" descr="J:\мое фото\моя группа\лето 2019\20190607_1023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714348" y="3714752"/>
            <a:ext cx="2943152" cy="2943152"/>
          </a:xfrm>
          <a:prstGeom prst="rect">
            <a:avLst/>
          </a:prstGeom>
          <a:noFill/>
        </p:spPr>
      </p:pic>
      <p:pic>
        <p:nvPicPr>
          <p:cNvPr id="8198" name="Picture 6" descr="J:\мое фото\моя группа\лето 2019\20190607_10275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9256" y="3929066"/>
            <a:ext cx="2671618" cy="2671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«Минутки здоровья»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459629" y="-33010"/>
            <a:ext cx="224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95536" y="1412776"/>
            <a:ext cx="590465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«Гимнастика мозга»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«Танцы в кругу»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«Волшебный лепесток»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«Каменные секреты»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«Загадочные облака»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«Минутки фантазии»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«Минутки доброго чтения»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«Минутки добра»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«Минутки шалости» и т.д.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Правила здоровье сбережения для детей :</a:t>
            </a:r>
            <a:endParaRPr lang="ru-RU" sz="40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844824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соблюдайте режим;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больше двигайтесь;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обращайте больше внимания на питание;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старайтесь получать как можно больше положительных эмоций;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гоните прочь уныние и тоску;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желайте себе и окружающим только добра.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:\фото для З.Г\Подготовительная А группа 09г\SDC1173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005064"/>
            <a:ext cx="3744416" cy="266429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5602" name="Picture 2" descr="H:\фото для З.Г\спорт\фото сад взрослые\S600636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1340768"/>
            <a:ext cx="3813888" cy="50851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 descr="J:\мое фото\моя группа\20190926_18203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1285860"/>
            <a:ext cx="323852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2214554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Улучшение и сохранение соматических показателей здоровья дошкольников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навыков здорового образа жизни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60648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Результаты внедрения </a:t>
            </a:r>
            <a:r>
              <a:rPr lang="ru-RU" sz="40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здоровьесберегающих</a:t>
            </a:r>
            <a:r>
              <a:rPr lang="ru-RU" sz="4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технологий</a:t>
            </a:r>
            <a:endParaRPr lang="ru-RU" sz="40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pinimg.com/originals/8a/2c/fb/8a2cfbcca3de248bcd6f2c1152f76e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643050"/>
            <a:ext cx="8606760" cy="308209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Будьте здоровы!!!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2395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ln w="18000">
                  <a:noFill/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Факторы, влияющие на здоровье ребенка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8" name="Содержимое 6"/>
          <p:cNvGraphicFramePr>
            <a:graphicFrameLocks/>
          </p:cNvGraphicFramePr>
          <p:nvPr/>
        </p:nvGraphicFramePr>
        <p:xfrm>
          <a:off x="571472" y="2143116"/>
          <a:ext cx="7643866" cy="3929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1026" name="Picture 2" descr="J:\мое фото\моя группа\20190603_1115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500042"/>
            <a:ext cx="3143272" cy="3143272"/>
          </a:xfrm>
          <a:prstGeom prst="rect">
            <a:avLst/>
          </a:prstGeom>
          <a:noFill/>
        </p:spPr>
      </p:pic>
      <p:pic>
        <p:nvPicPr>
          <p:cNvPr id="1027" name="Picture 3" descr="J:\мое фото\моя группа\20190603_1119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429256" y="714356"/>
            <a:ext cx="2818433" cy="2818433"/>
          </a:xfrm>
          <a:prstGeom prst="rect">
            <a:avLst/>
          </a:prstGeom>
          <a:noFill/>
        </p:spPr>
      </p:pic>
      <p:pic>
        <p:nvPicPr>
          <p:cNvPr id="1028" name="Picture 4" descr="J:\мое фото\моя группа\20190603_11163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7554" y="3786190"/>
            <a:ext cx="2671666" cy="267166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16016" y="3861048"/>
            <a:ext cx="4283968" cy="2520280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3600" b="1" dirty="0" smtClean="0">
                <a:ln w="31550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Гиподинамия</a:t>
            </a:r>
          </a:p>
          <a:p>
            <a:r>
              <a:rPr lang="ru-RU" sz="3600" b="1" dirty="0" smtClean="0">
                <a:ln w="31550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Детские стрессы</a:t>
            </a:r>
          </a:p>
          <a:p>
            <a:r>
              <a:rPr lang="ru-RU" sz="3600" b="1" dirty="0" smtClean="0">
                <a:ln w="31550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Тревожность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69269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Актуальные проблемы детского здоровья</a:t>
            </a:r>
            <a:r>
              <a:rPr lang="ru-RU" sz="4000" b="1" dirty="0" smtClean="0">
                <a:ln w="31550" cmpd="sng">
                  <a:noFill/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endParaRPr lang="ru-RU" sz="4000" b="1" dirty="0">
              <a:ln w="31550" cmpd="sng">
                <a:noFill/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J:\мое фото\моя группа\20191216_0939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40514" y="928670"/>
            <a:ext cx="4203486" cy="2364461"/>
          </a:xfrm>
          <a:prstGeom prst="rect">
            <a:avLst/>
          </a:prstGeom>
          <a:noFill/>
        </p:spPr>
      </p:pic>
      <p:pic>
        <p:nvPicPr>
          <p:cNvPr id="2052" name="Picture 4" descr="J:\мое фото\моя группа\20191216_0939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3786190"/>
            <a:ext cx="4060579" cy="2284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980728"/>
            <a:ext cx="835292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сохранение и укрепление физического и психического здоровья детей;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воспитание культурно-гигиенических навыков;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-формирование начальных представлений о здоровом образе жизни.</a:t>
            </a:r>
            <a:r>
              <a:rPr lang="ru-RU" sz="2400" b="1" i="1" dirty="0" smtClean="0">
                <a:solidFill>
                  <a:srgbClr val="7030A0"/>
                </a:solidFill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J:\мое фото\моя группа\IMG-bc40dcb9a7582c2aaae0523fff16bc8d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3717032"/>
            <a:ext cx="3936437" cy="2952328"/>
          </a:xfrm>
          <a:prstGeom prst="rect">
            <a:avLst/>
          </a:prstGeom>
          <a:noFill/>
        </p:spPr>
      </p:pic>
      <p:pic>
        <p:nvPicPr>
          <p:cNvPr id="3075" name="Picture 3" descr="J:\мое фото\моя группа\IMG-3cfe6c84e2130d7eab14948e01b60206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1760" y="3284984"/>
            <a:ext cx="1861948" cy="3310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32856"/>
            <a:ext cx="8640960" cy="396044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100" b="1" i="1" dirty="0" smtClean="0">
                <a:latin typeface="Times New Roman" pitchFamily="18" charset="0"/>
                <a:ea typeface="+mn-ea"/>
                <a:cs typeface="Times New Roman" pitchFamily="18" charset="0"/>
              </a:rPr>
              <a:t>Содействовать сохранению и укреплению здоровья  детей. </a:t>
            </a:r>
            <a:br>
              <a:rPr lang="ru-RU" sz="3100" b="1" i="1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ea typeface="+mn-ea"/>
                <a:cs typeface="Times New Roman" pitchFamily="18" charset="0"/>
              </a:rPr>
              <a:t>- Формировать здоровье сберегающие навыки и привычки.</a:t>
            </a:r>
            <a:br>
              <a:rPr lang="ru-RU" sz="3100" b="1" i="1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100" b="1" i="1" dirty="0" smtClean="0">
                <a:latin typeface="Times New Roman" pitchFamily="18" charset="0"/>
                <a:ea typeface="+mn-ea"/>
                <a:cs typeface="Times New Roman" pitchFamily="18" charset="0"/>
              </a:rPr>
              <a:t>Побуждать желание к умению сочувствовать, сопереживать чужой боли. </a:t>
            </a:r>
            <a:br>
              <a:rPr lang="ru-RU" sz="3100" b="1" i="1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100" b="1" i="1" dirty="0" smtClean="0">
                <a:latin typeface="Times New Roman" pitchFamily="18" charset="0"/>
                <a:ea typeface="+mn-ea"/>
                <a:cs typeface="Times New Roman" pitchFamily="18" charset="0"/>
              </a:rPr>
              <a:t>Воспитывать сознательную установку на ведение здорового образа жизни.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76672"/>
            <a:ext cx="871296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Цель  работы: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Воспитать в детях потребность в здоровом образе жизни.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технологии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ПРИНЦИПЫ: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Возрастной адекватности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Сознательности и активности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Систематичности и последовательности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Доступности и индивидуальности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Системного чередования нагрузок и отдыха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Постепенного наращивания оздоровительных воздействий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СРЕДСТВА: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Оздоровительные силы природы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Средства двигательной направленности( основные  движения, ОРУ, физические упражнения, подвижные игры и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Гигиенические факторы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rot.info/uploads/posts/2020-02/thumbs/1580842203_11-p-nezhno-golubie-foni-dlya-prezentatsi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66652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D:\Мои документы\Мои рисунки\P1010383 (2)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772816"/>
            <a:ext cx="3628206" cy="4683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8435" name="Picture 3" descr="H:\фото флешка\CIMG97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276872"/>
            <a:ext cx="4608512" cy="33870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</TotalTime>
  <Words>472</Words>
  <Application>Microsoft Office PowerPoint</Application>
  <PresentationFormat>Экран (4:3)</PresentationFormat>
  <Paragraphs>107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   Муниципальное автономное  дошкольное образовательное учреждение  города Нижневартовска детский сад №61 «Соловушка»         </vt:lpstr>
      <vt:lpstr>Что такое здоровье?</vt:lpstr>
      <vt:lpstr>   Факторы, влияющие на здоровье ребенка    </vt:lpstr>
      <vt:lpstr>Слайд 4</vt:lpstr>
      <vt:lpstr>Слайд 5</vt:lpstr>
      <vt:lpstr>Задачи:</vt:lpstr>
      <vt:lpstr>  Задачи:  - Содействовать сохранению и укреплению здоровья  детей.  - Формировать здоровье сберегающие навыки и привычки.  - Побуждать желание к умению сочувствовать, сопереживать чужой боли.   - Воспитывать сознательную установку на ведение здорового образа жизни.   </vt:lpstr>
      <vt:lpstr>Здоровьесберегающие технологии</vt:lpstr>
      <vt:lpstr>Предметно-развивающая среда</vt:lpstr>
      <vt:lpstr>Слайд 10</vt:lpstr>
      <vt:lpstr>Слайд 11</vt:lpstr>
      <vt:lpstr>Образовательно организованная деятельность</vt:lpstr>
      <vt:lpstr>День здоровья  - это здорово!</vt:lpstr>
      <vt:lpstr>Слайд 14</vt:lpstr>
      <vt:lpstr>Упражнения для коррекции зрения  (по методу В.Базарного)</vt:lpstr>
      <vt:lpstr>Слайд 16</vt:lpstr>
      <vt:lpstr>Слайд 17</vt:lpstr>
      <vt:lpstr>            </vt:lpstr>
      <vt:lpstr>Массаж</vt:lpstr>
      <vt:lpstr>  </vt:lpstr>
      <vt:lpstr>Центр релаксации помогает детям успокоиться, восстанавливать силы.</vt:lpstr>
      <vt:lpstr>Солнце, воздух и вода – наши верные друзья!</vt:lpstr>
      <vt:lpstr>Прогулки</vt:lpstr>
      <vt:lpstr>«Минутки здоровья»</vt:lpstr>
      <vt:lpstr>            </vt:lpstr>
      <vt:lpstr>Работа с родителями</vt:lpstr>
      <vt:lpstr>Слайд 27</vt:lpstr>
      <vt:lpstr>Спасибо за внимание!!!  Будьте здоровы!!!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основ здорового образа жизни с использованием здоровье сберегающих технологий»</dc:title>
  <dc:creator>КАМИЛ</dc:creator>
  <cp:lastModifiedBy>Вадим</cp:lastModifiedBy>
  <cp:revision>80</cp:revision>
  <dcterms:created xsi:type="dcterms:W3CDTF">2014-01-15T16:22:33Z</dcterms:created>
  <dcterms:modified xsi:type="dcterms:W3CDTF">2022-11-06T08:25:32Z</dcterms:modified>
</cp:coreProperties>
</file>