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8" r:id="rId3"/>
    <p:sldId id="267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6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9кл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сырую воду</c:v>
                </c:pt>
                <c:pt idx="1">
                  <c:v>кипячёную</c:v>
                </c:pt>
                <c:pt idx="2">
                  <c:v>профильтрованную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39</c:v>
                </c:pt>
                <c:pt idx="1">
                  <c:v>0</c:v>
                </c:pt>
                <c:pt idx="2">
                  <c:v>61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10 кл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сырую воду</c:v>
                </c:pt>
                <c:pt idx="1">
                  <c:v>кипячёную</c:v>
                </c:pt>
                <c:pt idx="2">
                  <c:v>профильтрованную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11 кл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сырую воду</c:v>
                </c:pt>
                <c:pt idx="1">
                  <c:v>кипячёную</c:v>
                </c:pt>
                <c:pt idx="2">
                  <c:v>профильтрованную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67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9-11 кл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сырую воду</c:v>
                </c:pt>
                <c:pt idx="1">
                  <c:v>кипячёную</c:v>
                </c:pt>
                <c:pt idx="2">
                  <c:v>профильтрованную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44</c:v>
                </c:pt>
                <c:pt idx="1">
                  <c:v>25</c:v>
                </c:pt>
                <c:pt idx="2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798080"/>
        <c:axId val="215597632"/>
      </c:barChart>
      <c:catAx>
        <c:axId val="138798080"/>
        <c:scaling>
          <c:orientation val="minMax"/>
        </c:scaling>
        <c:delete val="0"/>
        <c:axPos val="b"/>
        <c:majorTickMark val="out"/>
        <c:minorTickMark val="none"/>
        <c:tickLblPos val="nextTo"/>
        <c:crossAx val="215597632"/>
        <c:crosses val="autoZero"/>
        <c:auto val="1"/>
        <c:lblAlgn val="ctr"/>
        <c:lblOffset val="100"/>
        <c:noMultiLvlLbl val="0"/>
      </c:catAx>
      <c:valAx>
        <c:axId val="215597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87980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7076893166132014E-2"/>
          <c:y val="1.4652182239706919E-2"/>
          <c:w val="0.85650408282298041"/>
          <c:h val="0.8838894622523206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9кл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соли</c:v>
                </c:pt>
                <c:pt idx="1">
                  <c:v>железо и кальций</c:v>
                </c:pt>
                <c:pt idx="2">
                  <c:v>загрязнена бактериями и микробами</c:v>
                </c:pt>
                <c:pt idx="3">
                  <c:v>пью очищенную воду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11</c:v>
                </c:pt>
                <c:pt idx="2">
                  <c:v>6</c:v>
                </c:pt>
                <c:pt idx="3">
                  <c:v>77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10кл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соли</c:v>
                </c:pt>
                <c:pt idx="1">
                  <c:v>железо и кальций</c:v>
                </c:pt>
                <c:pt idx="2">
                  <c:v>загрязнена бактериями и микробами</c:v>
                </c:pt>
                <c:pt idx="3">
                  <c:v>пью очищенную воду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11кл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соли</c:v>
                </c:pt>
                <c:pt idx="1">
                  <c:v>железо и кальций</c:v>
                </c:pt>
                <c:pt idx="2">
                  <c:v>загрязнена бактериями и микробами</c:v>
                </c:pt>
                <c:pt idx="3">
                  <c:v>пью очищенную воду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100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9-11кл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соли</c:v>
                </c:pt>
                <c:pt idx="1">
                  <c:v>железо и кальций</c:v>
                </c:pt>
                <c:pt idx="2">
                  <c:v>загрязнена бактериями и микробами</c:v>
                </c:pt>
                <c:pt idx="3">
                  <c:v>пью очищенную воду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2</c:v>
                </c:pt>
                <c:pt idx="3">
                  <c:v>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8800128"/>
        <c:axId val="215597056"/>
        <c:axId val="0"/>
      </c:bar3DChart>
      <c:catAx>
        <c:axId val="138800128"/>
        <c:scaling>
          <c:orientation val="minMax"/>
        </c:scaling>
        <c:delete val="0"/>
        <c:axPos val="b"/>
        <c:majorTickMark val="out"/>
        <c:minorTickMark val="none"/>
        <c:tickLblPos val="nextTo"/>
        <c:crossAx val="215597056"/>
        <c:crosses val="autoZero"/>
        <c:auto val="1"/>
        <c:lblAlgn val="ctr"/>
        <c:lblOffset val="100"/>
        <c:noMultiLvlLbl val="0"/>
      </c:catAx>
      <c:valAx>
        <c:axId val="2155970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88001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9кл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низкое</c:v>
                </c:pt>
                <c:pt idx="1">
                  <c:v>высокое</c:v>
                </c:pt>
                <c:pt idx="2">
                  <c:v>соответствует нормам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44</c:v>
                </c:pt>
                <c:pt idx="1">
                  <c:v>11</c:v>
                </c:pt>
                <c:pt idx="2">
                  <c:v>28</c:v>
                </c:pt>
                <c:pt idx="3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10 кл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низкое</c:v>
                </c:pt>
                <c:pt idx="1">
                  <c:v>высокое</c:v>
                </c:pt>
                <c:pt idx="2">
                  <c:v>соответствует нормам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50</c:v>
                </c:pt>
                <c:pt idx="1">
                  <c:v>25</c:v>
                </c:pt>
                <c:pt idx="2">
                  <c:v>25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11 кл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низкое</c:v>
                </c:pt>
                <c:pt idx="1">
                  <c:v>высокое</c:v>
                </c:pt>
                <c:pt idx="2">
                  <c:v>соответствует нормам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67</c:v>
                </c:pt>
                <c:pt idx="1">
                  <c:v>0</c:v>
                </c:pt>
                <c:pt idx="2">
                  <c:v>33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9-11кл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низкое</c:v>
                </c:pt>
                <c:pt idx="1">
                  <c:v>высокое</c:v>
                </c:pt>
                <c:pt idx="2">
                  <c:v>соответствует нормам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Лист1!$E$2:$E$5</c:f>
              <c:numCache>
                <c:formatCode>0%</c:formatCode>
                <c:ptCount val="4"/>
                <c:pt idx="0" formatCode="General">
                  <c:v>54</c:v>
                </c:pt>
                <c:pt idx="1">
                  <c:v>12</c:v>
                </c:pt>
                <c:pt idx="2" formatCode="General">
                  <c:v>28</c:v>
                </c:pt>
                <c:pt idx="3" formatCode="General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215968256"/>
        <c:axId val="215594624"/>
        <c:axId val="0"/>
      </c:bar3DChart>
      <c:catAx>
        <c:axId val="215968256"/>
        <c:scaling>
          <c:orientation val="minMax"/>
        </c:scaling>
        <c:delete val="0"/>
        <c:axPos val="b"/>
        <c:majorTickMark val="out"/>
        <c:minorTickMark val="none"/>
        <c:tickLblPos val="nextTo"/>
        <c:crossAx val="215594624"/>
        <c:crosses val="autoZero"/>
        <c:auto val="1"/>
        <c:lblAlgn val="ctr"/>
        <c:lblOffset val="100"/>
        <c:noMultiLvlLbl val="0"/>
      </c:catAx>
      <c:valAx>
        <c:axId val="215594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59682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9кл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83</c:v>
                </c:pt>
                <c:pt idx="1">
                  <c:v>11</c:v>
                </c:pt>
                <c:pt idx="2">
                  <c:v>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10кл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100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11 кл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100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9-11кл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94</c:v>
                </c:pt>
                <c:pt idx="1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5974400"/>
        <c:axId val="215604544"/>
      </c:lineChart>
      <c:catAx>
        <c:axId val="215974400"/>
        <c:scaling>
          <c:orientation val="minMax"/>
        </c:scaling>
        <c:delete val="0"/>
        <c:axPos val="b"/>
        <c:majorTickMark val="out"/>
        <c:minorTickMark val="none"/>
        <c:tickLblPos val="nextTo"/>
        <c:crossAx val="215604544"/>
        <c:crosses val="autoZero"/>
        <c:auto val="1"/>
        <c:lblAlgn val="ctr"/>
        <c:lblOffset val="100"/>
        <c:noMultiLvlLbl val="0"/>
      </c:catAx>
      <c:valAx>
        <c:axId val="2156045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5974400"/>
        <c:crosses val="autoZero"/>
        <c:crossBetween val="between"/>
      </c:valAx>
    </c:plotArea>
    <c:legend>
      <c:legendPos val="r"/>
      <c:layout/>
      <c:overlay val="0"/>
    </c:legend>
    <c:plotVisOnly val="1"/>
    <c:dispBlanksAs val="zero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 кл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на почки</c:v>
                </c:pt>
                <c:pt idx="1">
                  <c:v>на пищеварительную систему</c:v>
                </c:pt>
                <c:pt idx="2">
                  <c:v>на сердце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61</c:v>
                </c:pt>
                <c:pt idx="1">
                  <c:v>33</c:v>
                </c:pt>
                <c:pt idx="2">
                  <c:v>6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10 кл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на почки</c:v>
                </c:pt>
                <c:pt idx="1">
                  <c:v>на пищеварительную систему</c:v>
                </c:pt>
                <c:pt idx="2">
                  <c:v>на сердце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25</c:v>
                </c:pt>
                <c:pt idx="1">
                  <c:v>50</c:v>
                </c:pt>
                <c:pt idx="2">
                  <c:v>0</c:v>
                </c:pt>
                <c:pt idx="3">
                  <c:v>25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11кл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на почки</c:v>
                </c:pt>
                <c:pt idx="1">
                  <c:v>на пищеварительную систему</c:v>
                </c:pt>
                <c:pt idx="2">
                  <c:v>на сердце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67</c:v>
                </c:pt>
                <c:pt idx="1">
                  <c:v>0</c:v>
                </c:pt>
                <c:pt idx="2">
                  <c:v>0</c:v>
                </c:pt>
                <c:pt idx="3">
                  <c:v>33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9-11кл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на почки</c:v>
                </c:pt>
                <c:pt idx="1">
                  <c:v>на пищеварительную систему</c:v>
                </c:pt>
                <c:pt idx="2">
                  <c:v>на сердце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51</c:v>
                </c:pt>
                <c:pt idx="1">
                  <c:v>28</c:v>
                </c:pt>
                <c:pt idx="2">
                  <c:v>2</c:v>
                </c:pt>
                <c:pt idx="3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056320"/>
        <c:axId val="215601664"/>
      </c:radarChart>
      <c:catAx>
        <c:axId val="216056320"/>
        <c:scaling>
          <c:orientation val="minMax"/>
        </c:scaling>
        <c:delete val="0"/>
        <c:axPos val="b"/>
        <c:majorGridlines/>
        <c:numFmt formatCode="m/d/yyyy" sourceLinked="1"/>
        <c:majorTickMark val="out"/>
        <c:minorTickMark val="none"/>
        <c:tickLblPos val="nextTo"/>
        <c:crossAx val="215601664"/>
        <c:crosses val="autoZero"/>
        <c:auto val="1"/>
        <c:lblAlgn val="ctr"/>
        <c:lblOffset val="100"/>
        <c:noMultiLvlLbl val="0"/>
      </c:catAx>
      <c:valAx>
        <c:axId val="215601664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2160563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E0CE8-3B34-48D7-B3CE-100E1174E9E5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D99CC-D6C1-4BE8-B955-071AE80AC1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036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04856" cy="2736304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2700" b="1" i="1" dirty="0"/>
              <a:t/>
            </a:r>
            <a:br>
              <a:rPr lang="ru-RU" sz="2700" b="1" i="1" dirty="0"/>
            </a:br>
            <a:r>
              <a:rPr lang="ru-RU" sz="2700" b="1" i="1" dirty="0" smtClean="0"/>
              <a:t>МБОУ </a:t>
            </a:r>
            <a:r>
              <a:rPr lang="ru-RU" sz="2700" b="1" i="1" dirty="0" err="1" smtClean="0"/>
              <a:t>Отрадненская</a:t>
            </a:r>
            <a:r>
              <a:rPr lang="ru-RU" sz="2700" b="1" i="1" dirty="0" smtClean="0"/>
              <a:t> СОШ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Проект-исследование</a:t>
            </a:r>
            <a:r>
              <a:rPr lang="ru-RU" dirty="0"/>
              <a:t/>
            </a:r>
            <a:br>
              <a:rPr lang="ru-RU" dirty="0"/>
            </a:br>
            <a:r>
              <a:rPr lang="ru-RU" b="1" i="1" dirty="0" smtClean="0"/>
              <a:t>«Вода – источник жизни»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                                            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                                              </a:t>
            </a:r>
            <a:r>
              <a:rPr lang="ru-RU" sz="1200" dirty="0"/>
              <a:t> </a:t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3645023"/>
            <a:ext cx="3168352" cy="2808311"/>
          </a:xfrm>
        </p:spPr>
        <p:txBody>
          <a:bodyPr>
            <a:noAutofit/>
          </a:bodyPr>
          <a:lstStyle/>
          <a:p>
            <a:pPr algn="l"/>
            <a:r>
              <a:rPr lang="ru-RU" sz="2400" dirty="0"/>
              <a:t>Автор: </a:t>
            </a:r>
            <a:r>
              <a:rPr lang="ru-RU" sz="2400" dirty="0" smtClean="0"/>
              <a:t>ученица 11 </a:t>
            </a:r>
            <a:r>
              <a:rPr lang="ru-RU" sz="2400" dirty="0"/>
              <a:t>класса </a:t>
            </a:r>
            <a:r>
              <a:rPr lang="ru-RU" sz="2400" dirty="0" err="1" smtClean="0"/>
              <a:t>Ризаева</a:t>
            </a:r>
            <a:r>
              <a:rPr lang="ru-RU" sz="2400" dirty="0" smtClean="0"/>
              <a:t> </a:t>
            </a:r>
            <a:r>
              <a:rPr lang="ru-RU" sz="2400" dirty="0" err="1" smtClean="0"/>
              <a:t>Эбру</a:t>
            </a:r>
            <a:r>
              <a:rPr lang="ru-RU" sz="2400" dirty="0" smtClean="0"/>
              <a:t> </a:t>
            </a:r>
          </a:p>
          <a:p>
            <a:pPr algn="l"/>
            <a:r>
              <a:rPr lang="ru-RU" sz="2400" dirty="0" smtClean="0"/>
              <a:t>Руководитель</a:t>
            </a:r>
            <a:r>
              <a:rPr lang="ru-RU" sz="2400" dirty="0"/>
              <a:t>: учитель химии и биологии</a:t>
            </a:r>
            <a:br>
              <a:rPr lang="ru-RU" sz="2400" dirty="0"/>
            </a:br>
            <a:r>
              <a:rPr lang="ru-RU" sz="2400" dirty="0"/>
              <a:t>         </a:t>
            </a:r>
            <a:r>
              <a:rPr lang="ru-RU" sz="2400" dirty="0" err="1" smtClean="0"/>
              <a:t>Корбукова</a:t>
            </a:r>
            <a:r>
              <a:rPr lang="ru-RU" sz="2400" dirty="0" smtClean="0"/>
              <a:t> </a:t>
            </a:r>
            <a:r>
              <a:rPr lang="ru-RU" sz="2400" dirty="0"/>
              <a:t>Надежда </a:t>
            </a:r>
            <a:r>
              <a:rPr lang="ru-RU" sz="2400" dirty="0" smtClean="0"/>
              <a:t>Михайловна</a:t>
            </a:r>
          </a:p>
          <a:p>
            <a:r>
              <a:rPr lang="ru-RU" sz="2400" dirty="0" smtClean="0"/>
              <a:t>2021-2022 </a:t>
            </a:r>
            <a:r>
              <a:rPr lang="ru-RU" sz="2400" dirty="0" err="1" smtClean="0"/>
              <a:t>уч.год</a:t>
            </a:r>
            <a:endParaRPr lang="ru-RU" sz="2400" dirty="0"/>
          </a:p>
        </p:txBody>
      </p:sp>
      <p:pic>
        <p:nvPicPr>
          <p:cNvPr id="1026" name="Picture 2" descr="C:\Users\79198\Desktop\ПректВода\1картинки о воде1\вода в природе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84985"/>
            <a:ext cx="3852916" cy="31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185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79198\Desktop\ПректВода\1картинки о воде1\виды воды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036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74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79198\Desktop\ПректВода\1картинки о воде1\круговорот воды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40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lvl="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sz="3600" b="1" dirty="0">
                <a:solidFill>
                  <a:prstClr val="black"/>
                </a:solidFill>
                <a:ea typeface="Calibri"/>
                <a:cs typeface="Times New Roman"/>
              </a:rPr>
              <a:t>Анкета «Вода»</a:t>
            </a:r>
            <a:r>
              <a:rPr lang="ru-RU" sz="18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12068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 smtClean="0">
                <a:ea typeface="Calibri"/>
                <a:cs typeface="Times New Roman"/>
              </a:rPr>
              <a:t>1.Какую </a:t>
            </a:r>
            <a:r>
              <a:rPr lang="ru-RU" sz="3600" dirty="0">
                <a:ea typeface="Calibri"/>
                <a:cs typeface="Times New Roman"/>
              </a:rPr>
              <a:t>воду вы пьёте:                                                                                                                                                               а) сырую воду; б) кипячённую;  в) профильтрованную;  г) затрудняюсь ответить.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>
                <a:ea typeface="Calibri"/>
                <a:cs typeface="Times New Roman"/>
              </a:rPr>
              <a:t>2. Какие вредные элементы содержит вода, которую вы пьёте:                                                                                          а) соли;  б) железо и кальций;   в) загрязнена бактериями и микробами; г) пью очищенную воду.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>
                <a:ea typeface="Calibri"/>
                <a:cs typeface="Times New Roman"/>
              </a:rPr>
              <a:t>3. Что вы думаете о качестве питьевой воды в нашем посёлке:                                                                                      а) низкое;   б) высокое;   в) соответствует нормам;  г) затрудняюсь ответить.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>
                <a:ea typeface="Calibri"/>
                <a:cs typeface="Times New Roman"/>
              </a:rPr>
              <a:t>4. Влияет ли вода н здоровье человека?    а) да;   б) нет;   в) затрудняюсь ответить.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>
                <a:ea typeface="Calibri"/>
                <a:cs typeface="Times New Roman"/>
              </a:rPr>
              <a:t>5. На какие органы отрицательно влияет вода, которую вы пьёте:                                                                              а) на почки;   б) на пищеварительную систему;  в) на сердце;   г) затрудняюсь ответить.</a:t>
            </a:r>
          </a:p>
        </p:txBody>
      </p:sp>
    </p:spTree>
    <p:extLst>
      <p:ext uri="{BB962C8B-B14F-4D97-AF65-F5344CB8AC3E}">
        <p14:creationId xmlns:p14="http://schemas.microsoft.com/office/powerpoint/2010/main" val="207887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Результаты анкетирования</a:t>
            </a:r>
            <a:endParaRPr lang="ru-RU" sz="32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0" y="765175"/>
          <a:ext cx="9144000" cy="5688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44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7809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Результаты анкетирования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6957233"/>
              </p:ext>
            </p:extLst>
          </p:nvPr>
        </p:nvGraphicFramePr>
        <p:xfrm>
          <a:off x="683568" y="980728"/>
          <a:ext cx="8229600" cy="5289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6865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Результаты анкетирования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1249803"/>
              </p:ext>
            </p:extLst>
          </p:nvPr>
        </p:nvGraphicFramePr>
        <p:xfrm>
          <a:off x="611560" y="1124744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5711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Результаты </a:t>
            </a:r>
            <a:r>
              <a:rPr lang="ru-RU" sz="3200" dirty="0" err="1" smtClean="0"/>
              <a:t>аанкетирования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052513"/>
          <a:ext cx="8435975" cy="5545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8107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Результаты анкетирования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07950" y="908050"/>
          <a:ext cx="9036050" cy="5834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1233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2792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ea typeface="Calibri"/>
                <a:cs typeface="Times New Roman"/>
              </a:rPr>
              <a:t>Вывод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7715200" cy="5805264"/>
          </a:xfrm>
        </p:spPr>
        <p:txBody>
          <a:bodyPr>
            <a:noAutofit/>
          </a:bodyPr>
          <a:lstStyle/>
          <a:p>
            <a:pPr indent="0" fontAlgn="base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262626"/>
                </a:solidFill>
                <a:ea typeface="Calibri"/>
                <a:cs typeface="Times New Roman"/>
              </a:rPr>
              <a:t>Исходя </a:t>
            </a:r>
            <a:r>
              <a:rPr lang="ru-RU" dirty="0">
                <a:solidFill>
                  <a:srgbClr val="262626"/>
                </a:solidFill>
                <a:ea typeface="Calibri"/>
                <a:cs typeface="Times New Roman"/>
              </a:rPr>
              <a:t>из результатов, проведённого анкетирования, был сделан вывод о том, что многие школьники недостаточно информированы о последствиях воздействия некачественной воды на организм человека, и наносимый такой питьевой водой вред. С     качеством питьевой воды не все обучаемые связывают имеющие заболевания; пьют как сырую воду, так и очищенную воду.</a:t>
            </a:r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2290" name="Picture 2" descr="C:\Users\79198\Desktop\ПректВода\1картинки о воде1\вода в природе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88640"/>
            <a:ext cx="2028280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35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333333"/>
                </a:solidFill>
                <a:latin typeface="Arial"/>
                <a:ea typeface="Times New Roman"/>
              </a:rPr>
              <a:t>Исследование воды.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92696"/>
            <a:ext cx="9036496" cy="6165304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15000"/>
              </a:lnSpc>
              <a:spcAft>
                <a:spcPts val="1500"/>
              </a:spcAft>
              <a:buNone/>
            </a:pPr>
            <a:r>
              <a:rPr lang="ru-RU" b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Определение цветности воды.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500"/>
              </a:spcAft>
            </a:pPr>
            <a:r>
              <a:rPr lang="ru-RU" b="1" dirty="0">
                <a:solidFill>
                  <a:srgbClr val="333333"/>
                </a:solidFill>
                <a:ea typeface="Times New Roman"/>
                <a:cs typeface="Calibri"/>
              </a:rPr>
              <a:t>1</a:t>
            </a:r>
            <a:r>
              <a:rPr lang="ru-RU" dirty="0">
                <a:solidFill>
                  <a:srgbClr val="333333"/>
                </a:solidFill>
                <a:ea typeface="Times New Roman"/>
                <a:cs typeface="Calibri"/>
              </a:rPr>
              <a:t>.Анализ на цветность должен показать, какого цвета вода, прозрачная, замутненная, с каким-либо оттенком. Определяют это с помощью белого листа бумаги. При дневном свете надо поставить лист позади пробирок и внимательно посмотреть на цвет воды.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500"/>
              </a:spcAft>
            </a:pPr>
            <a:r>
              <a:rPr lang="ru-RU" b="1" dirty="0">
                <a:solidFill>
                  <a:srgbClr val="333333"/>
                </a:solidFill>
                <a:ea typeface="Times New Roman"/>
                <a:cs typeface="Calibri"/>
              </a:rPr>
              <a:t>Результат:</a:t>
            </a:r>
            <a:r>
              <a:rPr lang="ru-RU" dirty="0">
                <a:solidFill>
                  <a:srgbClr val="333333"/>
                </a:solidFill>
                <a:ea typeface="Times New Roman"/>
                <a:cs typeface="Calibri"/>
              </a:rPr>
              <a:t> этот анализ показал, что вода во всех пробах </a:t>
            </a:r>
            <a:r>
              <a:rPr lang="ru-RU" dirty="0" smtClean="0">
                <a:solidFill>
                  <a:srgbClr val="333333"/>
                </a:solidFill>
                <a:ea typeface="Times New Roman"/>
                <a:cs typeface="Calibri"/>
              </a:rPr>
              <a:t>прозрачная.</a:t>
            </a:r>
            <a:endParaRPr lang="ru-RU" sz="2800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 smtClean="0">
                <a:ea typeface="Calibri"/>
                <a:cs typeface="Times New Roman"/>
              </a:rPr>
              <a:t>Определение мутности воды.</a:t>
            </a:r>
            <a:endParaRPr lang="ru-RU" sz="28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500"/>
              </a:spcAft>
            </a:pPr>
            <a:r>
              <a:rPr lang="ru-RU" b="1" dirty="0" smtClean="0">
                <a:solidFill>
                  <a:srgbClr val="333333"/>
                </a:solidFill>
                <a:ea typeface="Times New Roman"/>
                <a:cs typeface="Calibri"/>
              </a:rPr>
              <a:t>1</a:t>
            </a:r>
            <a:r>
              <a:rPr lang="ru-RU" dirty="0">
                <a:solidFill>
                  <a:srgbClr val="333333"/>
                </a:solidFill>
                <a:ea typeface="Times New Roman"/>
                <a:cs typeface="Calibri"/>
              </a:rPr>
              <a:t>. Анализ на осадок (мутности воды)  показывает, есть ли в воде какие - либо частицы, хлопья и т.д. Различают как ничтожный, незначительный, заметный, большой.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500"/>
              </a:spcAft>
            </a:pPr>
            <a:r>
              <a:rPr lang="ru-RU" b="1" dirty="0">
                <a:solidFill>
                  <a:srgbClr val="333333"/>
                </a:solidFill>
                <a:ea typeface="Times New Roman"/>
                <a:cs typeface="Calibri"/>
              </a:rPr>
              <a:t>Результат:</a:t>
            </a:r>
            <a:r>
              <a:rPr lang="ru-RU" dirty="0">
                <a:solidFill>
                  <a:srgbClr val="333333"/>
                </a:solidFill>
                <a:ea typeface="Times New Roman"/>
                <a:cs typeface="Calibri"/>
              </a:rPr>
              <a:t> во всех образцах в воде осадка нет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.</a:t>
            </a: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3314" name="Picture 2" descr="C:\Users\79198\Desktop\ПректВода\1картинки о воде1\строение водыПезаж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81128"/>
            <a:ext cx="2865472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15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3754757" cy="1138138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/>
              <a:t>Актуальность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>
                <a:ea typeface="Calibri"/>
                <a:cs typeface="Times New Roman"/>
              </a:rPr>
              <a:t>потребность человека в воде стоит на втором месте после кислорода. 50%  питьевой воды в России не соответствует санитарно-гигиеническим требованиям, а 15% - вода ядовитая. Нам жить в новом тысячелетии, а уже сегодня нас тревожат сведения о том, что мы дышим грязным воздухом, едим загрязнённую посторонними примесями пищу и пьём такую же плохую воду. </a:t>
            </a:r>
            <a:endParaRPr lang="ru-RU" dirty="0"/>
          </a:p>
        </p:txBody>
      </p:sp>
      <p:pic>
        <p:nvPicPr>
          <p:cNvPr id="2050" name="Picture 2" descr="C:\Users\79198\Desktop\ПректВода\1картинки о воде1\вода в природе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211957" y="260648"/>
            <a:ext cx="4032447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81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333333"/>
                </a:solidFill>
                <a:latin typeface="Arial"/>
                <a:ea typeface="Times New Roman"/>
              </a:rPr>
              <a:t>Использование репчатого лука для биотестирования воды.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2776"/>
            <a:ext cx="9036496" cy="525658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500"/>
              </a:spcAft>
            </a:pPr>
            <a:r>
              <a:rPr lang="ru-RU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Цель: 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изучить влияние различных видов вод на прорастание лука.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500"/>
              </a:spcAft>
            </a:pPr>
            <a:r>
              <a:rPr lang="ru-RU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Оборудование: 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3 стаканчика на 100 мл; 3 приблизительно одинаковые луковицы репчатого лука; виды вод: №1 – дождевая вода, №2 – «Прохлада серебряная», вода из скважины.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500"/>
              </a:spcAft>
            </a:pPr>
            <a:r>
              <a:rPr lang="ru-RU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Ход работы:                                                                                                                                                                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1)отобрали три приблизительно одинаковые луковицы;                                                                              2) поместили каждую луковицу в стакан с водой;                                                                           3)проводили проращивания лука репчатого в трёх пробах воды в течении двух недель;                       </a:t>
            </a:r>
            <a:r>
              <a:rPr lang="ru-RU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                     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4) наблюдали скорость проращивания лука репчатого.</a:t>
            </a: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996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25144"/>
            <a:ext cx="8229600" cy="2016224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5000"/>
              </a:lnSpc>
              <a:spcAft>
                <a:spcPts val="1500"/>
              </a:spcAft>
              <a:buNone/>
            </a:pPr>
            <a:r>
              <a:rPr lang="ru-RU" b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1</a:t>
            </a:r>
            <a:r>
              <a:rPr lang="ru-RU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 водопроводная 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вода из скважины МБОУ </a:t>
            </a:r>
            <a:r>
              <a:rPr lang="ru-RU" dirty="0" err="1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Отрадненской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 СОШ</a:t>
            </a:r>
            <a:r>
              <a:rPr lang="ru-RU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,  </a:t>
            </a:r>
            <a:r>
              <a:rPr lang="ru-RU" b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2</a:t>
            </a:r>
            <a:r>
              <a:rPr lang="ru-RU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 дождевая 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вода, </a:t>
            </a:r>
            <a:r>
              <a:rPr lang="ru-RU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                  </a:t>
            </a:r>
            <a:r>
              <a:rPr lang="ru-RU" b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3</a:t>
            </a:r>
            <a:r>
              <a:rPr lang="ru-RU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 питьевая 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негазированная вода «Прохлада </a:t>
            </a:r>
            <a:r>
              <a:rPr lang="ru-RU" dirty="0" err="1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скребряная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».</a:t>
            </a: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4" name="Рисунок 3" descr="C:\Users\79198\Desktop\Индивидуальный проект\ПректВода\практПроектВода\IMG_20210524_08582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509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432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984" cy="1152128"/>
          </a:xfrm>
        </p:spPr>
        <p:txBody>
          <a:bodyPr>
            <a:normAutofit/>
          </a:bodyPr>
          <a:lstStyle/>
          <a:p>
            <a:r>
              <a:rPr lang="ru-RU" sz="3200" b="1" dirty="0">
                <a:ea typeface="Calibri"/>
                <a:cs typeface="Times New Roman"/>
              </a:rPr>
              <a:t>Использование семян гороха для биотестирования воды.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2776"/>
            <a:ext cx="9036496" cy="532859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500"/>
              </a:spcAft>
            </a:pPr>
            <a:r>
              <a:rPr lang="ru-RU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Цель: 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изучить влияние различных видов вод на прорастание семян гороха.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500"/>
              </a:spcAft>
            </a:pPr>
            <a:r>
              <a:rPr lang="ru-RU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Оборудование: 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3 лоточка с водой на донышке;  50 семян гороха посевного сорт Альфа; виды вод: №1 – дождевая вода, №2 -  вода из скважины; №3 – «Прохлада серебряная»,.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500"/>
              </a:spcAft>
            </a:pPr>
            <a:r>
              <a:rPr lang="ru-RU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Ход работы:                                                                                                                                                       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1) отобрали три порции по 50 семян гороха посевного;                                                                                2) поместили каждую порцию в лоточек с водой;                                                                                                             3) проводили проращивание семян гороха посевного в течении месяца;  4) наблюдали скорость проращивания семян гороха посевного.</a:t>
            </a: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209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79198\Desktop\Индивидуальный проект\ПректВода\практПроектВода\IMG_20210524_09181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399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3682752" cy="1440160"/>
          </a:xfrm>
        </p:spPr>
        <p:txBody>
          <a:bodyPr/>
          <a:lstStyle/>
          <a:p>
            <a:r>
              <a:rPr lang="ru-RU" b="1" dirty="0">
                <a:solidFill>
                  <a:srgbClr val="333333"/>
                </a:solidFill>
                <a:latin typeface="Arial"/>
                <a:ea typeface="Times New Roman"/>
              </a:rPr>
              <a:t>Вывод.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579296" cy="4365104"/>
          </a:xfrm>
        </p:spPr>
        <p:txBody>
          <a:bodyPr>
            <a:normAutofit/>
          </a:bodyPr>
          <a:lstStyle/>
          <a:p>
            <a:r>
              <a:rPr lang="ru-RU" dirty="0">
                <a:ea typeface="Calibri"/>
                <a:cs typeface="Times New Roman"/>
              </a:rPr>
              <a:t>Дождевая вода имеет самое высокое качество. Горох посевной (лук репчатый)  прорастает хуже всего в воде из скважины, поэтому можно считать, что в этой воде присутствуют вещества, которые угнетают прорастание семена гороха (лука репчатого). Использовать человеком воду из скважины можно только после очистки.</a:t>
            </a:r>
            <a:endParaRPr lang="ru-RU" dirty="0"/>
          </a:p>
        </p:txBody>
      </p:sp>
      <p:pic>
        <p:nvPicPr>
          <p:cNvPr id="14338" name="Picture 2" descr="C:\Users\79198\Desktop\ПректВода\1картинки о воде1\вода в природе 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248472" cy="2617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06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Спасибо за внимание</a:t>
            </a:r>
            <a:endParaRPr lang="ru-RU" sz="6000" b="1" dirty="0"/>
          </a:p>
        </p:txBody>
      </p:sp>
      <p:pic>
        <p:nvPicPr>
          <p:cNvPr id="1026" name="Picture 2" descr="C:\Users\79198\Desktop\анамации\gif\Люди\WALK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2132856"/>
            <a:ext cx="5454187" cy="397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08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424936" cy="2232248"/>
          </a:xfrm>
        </p:spPr>
        <p:txBody>
          <a:bodyPr>
            <a:noAutofit/>
          </a:bodyPr>
          <a:lstStyle/>
          <a:p>
            <a:pPr marL="457200" lvl="1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effectLst/>
                <a:latin typeface="Calibri"/>
                <a:ea typeface="Calibri"/>
                <a:cs typeface="Times New Roman"/>
              </a:rPr>
              <a:t>Проблема:</a:t>
            </a:r>
            <a:r>
              <a:rPr lang="ru-RU" sz="3200" dirty="0" smtClean="0">
                <a:effectLst/>
                <a:latin typeface="Calibri"/>
                <a:ea typeface="Calibri"/>
                <a:cs typeface="Times New Roman"/>
              </a:rPr>
              <a:t> проблема загрязнения и нехватки чистой воды во всём мире является на данный момент самой актуальной проблемой.</a:t>
            </a:r>
            <a:br>
              <a:rPr lang="ru-RU" sz="3200" dirty="0" smtClean="0">
                <a:effectLst/>
                <a:latin typeface="Calibri"/>
                <a:ea typeface="Calibri"/>
                <a:cs typeface="Times New Roman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437112"/>
            <a:ext cx="8291264" cy="1944216"/>
          </a:xfrm>
        </p:spPr>
        <p:txBody>
          <a:bodyPr>
            <a:normAutofit fontScale="25000" lnSpcReduction="20000"/>
          </a:bodyPr>
          <a:lstStyle/>
          <a:p>
            <a:pPr marL="457200" lvl="1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2800" b="1" dirty="0">
                <a:ea typeface="Calibri"/>
                <a:cs typeface="Times New Roman"/>
              </a:rPr>
              <a:t>Цель:</a:t>
            </a:r>
            <a:r>
              <a:rPr lang="ru-RU" sz="12800" dirty="0">
                <a:ea typeface="Calibri"/>
                <a:cs typeface="Times New Roman"/>
              </a:rPr>
              <a:t> углубить знания о воде и её свойствах; исследовать качество питьевой  воды в нашем посёлке; выявить методы очистки воды в бытовых условиях.</a:t>
            </a:r>
          </a:p>
          <a:p>
            <a:endParaRPr lang="ru-RU" dirty="0"/>
          </a:p>
        </p:txBody>
      </p:sp>
      <p:pic>
        <p:nvPicPr>
          <p:cNvPr id="3074" name="Picture 2" descr="C:\Users\79198\Desktop\ПректВода\1картинки о воде1\строение водыПезаж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39513"/>
            <a:ext cx="7992888" cy="198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85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620688"/>
            <a:ext cx="2736304" cy="936104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/>
              <a:t>Задачи</a:t>
            </a:r>
            <a:endParaRPr lang="ru-RU" sz="3200" b="1" dirty="0"/>
          </a:p>
        </p:txBody>
      </p:sp>
      <p:pic>
        <p:nvPicPr>
          <p:cNvPr id="4098" name="Picture 2" descr="C:\Users\79198\Desktop\ПректВода\1картинки о воде1\вода в природе 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486397" y="2132856"/>
            <a:ext cx="3657597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3418" y="1"/>
            <a:ext cx="4732638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ea typeface="Calibri"/>
                <a:cs typeface="Times New Roman"/>
              </a:rPr>
              <a:t> </a:t>
            </a:r>
            <a:r>
              <a:rPr lang="en-US" sz="3200" dirty="0">
                <a:ea typeface="Calibri"/>
                <a:cs typeface="Times New Roman"/>
              </a:rPr>
              <a:t>c</a:t>
            </a:r>
            <a:r>
              <a:rPr lang="ru-RU" sz="3200" dirty="0" err="1">
                <a:ea typeface="Calibri"/>
                <a:cs typeface="Times New Roman"/>
              </a:rPr>
              <a:t>обрать</a:t>
            </a:r>
            <a:r>
              <a:rPr lang="ru-RU" sz="3200" dirty="0">
                <a:ea typeface="Calibri"/>
                <a:cs typeface="Times New Roman"/>
              </a:rPr>
              <a:t> информационные сведения о воде как источнике жизни; овладеть простейшими методами анализа воды; оформить газету по теме: «Вода»; сделать презентацию по теме: «Вода»; создать и распространить буклет о влиянии качества питьевой воды на здоровье человека.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4983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 fontScale="90000"/>
          </a:bodyPr>
          <a:lstStyle/>
          <a:p>
            <a:pPr marL="457200" lvl="1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effectLst/>
                <a:latin typeface="Calibri"/>
                <a:ea typeface="Calibri"/>
                <a:cs typeface="Times New Roman"/>
              </a:rPr>
              <a:t>Объект исследования:</a:t>
            </a:r>
            <a:r>
              <a:rPr lang="ru-RU" sz="3600" dirty="0" smtClean="0">
                <a:effectLst/>
                <a:latin typeface="Calibri"/>
                <a:ea typeface="Calibri"/>
                <a:cs typeface="Times New Roman"/>
              </a:rPr>
              <a:t> вода водопроводная, вода дождевая,  минеральная вода.</a:t>
            </a:r>
            <a:r>
              <a:rPr lang="ru-RU" sz="1600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 smtClean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1124744"/>
            <a:ext cx="5040560" cy="5616624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115000"/>
              </a:lnSpc>
              <a:buNone/>
            </a:pPr>
            <a:r>
              <a:rPr lang="ru-RU" sz="3200" b="1" dirty="0">
                <a:ea typeface="Calibri"/>
                <a:cs typeface="Times New Roman"/>
              </a:rPr>
              <a:t>Предмет исследования</a:t>
            </a:r>
            <a:r>
              <a:rPr lang="ru-RU" sz="3200" dirty="0">
                <a:ea typeface="Calibri"/>
                <a:cs typeface="Times New Roman"/>
              </a:rPr>
              <a:t>: вода.</a:t>
            </a:r>
          </a:p>
          <a:p>
            <a:pPr marL="457200" lvl="1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b="1" dirty="0">
                <a:ea typeface="Calibri"/>
                <a:cs typeface="Times New Roman"/>
              </a:rPr>
              <a:t>Гипотеза:</a:t>
            </a:r>
            <a:r>
              <a:rPr lang="ru-RU" sz="3200" dirty="0">
                <a:ea typeface="Calibri"/>
                <a:cs typeface="Times New Roman"/>
              </a:rPr>
              <a:t> жизнь на Земле невозможна без воды; использование водопроводной воды без предварительной очистки может нанести вред организму.</a:t>
            </a:r>
          </a:p>
          <a:p>
            <a:endParaRPr lang="ru-RU" dirty="0"/>
          </a:p>
        </p:txBody>
      </p:sp>
      <p:pic>
        <p:nvPicPr>
          <p:cNvPr id="5122" name="Picture 2" descr="C:\Users\79198\Desktop\ПректВода\1картинки о воде1\вода в природе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00808"/>
            <a:ext cx="4211959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09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1603958"/>
            <a:ext cx="5940152" cy="6538686"/>
          </a:xfrm>
        </p:spPr>
        <p:txBody>
          <a:bodyPr>
            <a:normAutofit/>
          </a:bodyPr>
          <a:lstStyle/>
          <a:p>
            <a:pPr marL="457200" lvl="1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effectLst/>
                <a:latin typeface="Calibri"/>
                <a:ea typeface="Calibri"/>
                <a:cs typeface="Times New Roman"/>
              </a:rPr>
              <a:t>Методы исследования:</a:t>
            </a:r>
            <a:r>
              <a:rPr lang="ru-RU" sz="3600" dirty="0" smtClean="0">
                <a:effectLst/>
                <a:latin typeface="Calibri"/>
                <a:ea typeface="Calibri"/>
                <a:cs typeface="Times New Roman"/>
              </a:rPr>
              <a:t> наблюдение, сравнение, эксперимент, анализ, синтез, обобщение.</a:t>
            </a:r>
            <a:r>
              <a:rPr lang="ru-RU" sz="1600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 smtClean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7000"/>
            <a:ext cx="4896544" cy="2899951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115000"/>
              </a:lnSpc>
              <a:buNone/>
            </a:pPr>
            <a:r>
              <a:rPr lang="ru-RU" sz="3200" b="1" dirty="0">
                <a:ea typeface="Calibri"/>
                <a:cs typeface="Times New Roman"/>
              </a:rPr>
              <a:t>Тип проекта:</a:t>
            </a:r>
            <a:r>
              <a:rPr lang="ru-RU" sz="3200" dirty="0">
                <a:ea typeface="Calibri"/>
                <a:cs typeface="Times New Roman"/>
              </a:rPr>
              <a:t> исследовательский.</a:t>
            </a:r>
          </a:p>
          <a:p>
            <a:pPr marL="457200" lvl="1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b="1" dirty="0">
                <a:ea typeface="Calibri"/>
                <a:cs typeface="Times New Roman"/>
              </a:rPr>
              <a:t>Продолжительность:</a:t>
            </a:r>
            <a:r>
              <a:rPr lang="ru-RU" sz="3200" dirty="0">
                <a:ea typeface="Calibri"/>
                <a:cs typeface="Times New Roman"/>
              </a:rPr>
              <a:t> среднесрочный.</a:t>
            </a:r>
          </a:p>
          <a:p>
            <a:endParaRPr lang="ru-RU" dirty="0"/>
          </a:p>
        </p:txBody>
      </p:sp>
      <p:pic>
        <p:nvPicPr>
          <p:cNvPr id="6146" name="Picture 2" descr="C:\Users\79198\Desktop\ПректВода\1картинки о воде1\вода для жизн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74041"/>
            <a:ext cx="3059832" cy="3059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79198\Desktop\ПректВода\1картинки о воде1\формула воды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85" y="3133874"/>
            <a:ext cx="3053171" cy="2959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21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Теоретический этап</a:t>
            </a:r>
            <a:endParaRPr lang="ru-RU" sz="3600" b="1" dirty="0"/>
          </a:p>
        </p:txBody>
      </p:sp>
      <p:pic>
        <p:nvPicPr>
          <p:cNvPr id="7170" name="Picture 2" descr="C:\Users\79198\Desktop\ПректВода\1картинки о воде1\свойства воды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90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79198\Desktop\ПректВода\1картинки о воде1\строение воды (2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1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79198\Desktop\ПректВода\1картинки о воде1\почему воду назвали водой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50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769</Words>
  <Application>Microsoft Office PowerPoint</Application>
  <PresentationFormat>Экран (4:3)</PresentationFormat>
  <Paragraphs>49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      МБОУ Отрадненская СОШ  Проект-исследование «Вода – источник жизни»                                                                                                    </vt:lpstr>
      <vt:lpstr>Актуальность</vt:lpstr>
      <vt:lpstr>Проблема: проблема загрязнения и нехватки чистой воды во всём мире является на данный момент самой актуальной проблемой. </vt:lpstr>
      <vt:lpstr>Задачи</vt:lpstr>
      <vt:lpstr>Объект исследования: вода водопроводная, вода дождевая,  минеральная вода. </vt:lpstr>
      <vt:lpstr>Методы исследования: наблюдение, сравнение, эксперимент, анализ, синтез, обобщение. </vt:lpstr>
      <vt:lpstr>Теоретический этап</vt:lpstr>
      <vt:lpstr>Презентация PowerPoint</vt:lpstr>
      <vt:lpstr>Презентация PowerPoint</vt:lpstr>
      <vt:lpstr>Презентация PowerPoint</vt:lpstr>
      <vt:lpstr>Презентация PowerPoint</vt:lpstr>
      <vt:lpstr>Анкета «Вода» </vt:lpstr>
      <vt:lpstr>Результаты анкетирования</vt:lpstr>
      <vt:lpstr>Результаты анкетирования</vt:lpstr>
      <vt:lpstr>Результаты анкетирования</vt:lpstr>
      <vt:lpstr>Результаты аанкетирования</vt:lpstr>
      <vt:lpstr>Результаты анкетирования</vt:lpstr>
      <vt:lpstr>Вывод</vt:lpstr>
      <vt:lpstr>Исследование воды.</vt:lpstr>
      <vt:lpstr>Использование репчатого лука для биотестирования воды.</vt:lpstr>
      <vt:lpstr>Презентация PowerPoint</vt:lpstr>
      <vt:lpstr>Использование семян гороха для биотестирования воды.</vt:lpstr>
      <vt:lpstr>Презентация PowerPoint</vt:lpstr>
      <vt:lpstr>Вывод.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МБОУ Отрадненская СОШ  Проект-исследование «Плоскостопие – издержки цивилизации»                                                                                                    </dc:title>
  <dc:creator>79198</dc:creator>
  <cp:lastModifiedBy>79198980347</cp:lastModifiedBy>
  <cp:revision>35</cp:revision>
  <dcterms:created xsi:type="dcterms:W3CDTF">2021-03-11T19:40:51Z</dcterms:created>
  <dcterms:modified xsi:type="dcterms:W3CDTF">2022-08-19T13:16:03Z</dcterms:modified>
</cp:coreProperties>
</file>