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application/vnd.openxmlformats-officedocument.spreadsheetml.sheet" Extension="xlsx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chart+xml" PartName="/ppt/charts/chart1.xml"/>
  <Override ContentType="application/vnd.ms-office.chartstyle+xml" PartName="/ppt/charts/style1.xml"/>
  <Override ContentType="application/vnd.ms-office.chartcolorstyle+xml" PartName="/ppt/charts/colors1.xml"/>
  <Override ContentType="application/vnd.openxmlformats-officedocument.drawingml.chart+xml" PartName="/ppt/charts/chart2.xml"/>
  <Override ContentType="application/vnd.ms-office.chartstyle+xml" PartName="/ppt/charts/style2.xml"/>
  <Override ContentType="application/vnd.ms-office.chartcolorstyle+xml" PartName="/ppt/charts/colors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81" r:id="rId10"/>
    <p:sldId id="265" r:id="rId11"/>
    <p:sldId id="266" r:id="rId12"/>
    <p:sldId id="282" r:id="rId13"/>
    <p:sldId id="267" r:id="rId14"/>
    <p:sldId id="268" r:id="rId15"/>
    <p:sldId id="269" r:id="rId16"/>
    <p:sldId id="283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B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1.xml" Type="http://schemas.microsoft.com/office/2011/relationships/chartColorStyle"/><Relationship Id="rId1" Target="style1.xml" Type="http://schemas.microsoft.com/office/2011/relationships/chartStyle"/></Relationships>
</file>

<file path=ppt/charts/_rels/chart2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2.xml" Type="http://schemas.microsoft.com/office/2011/relationships/chartColorStyle"/><Relationship Id="rId1" Target="style2.xml" Type="http://schemas.microsoft.com/office/2011/relationships/chartStyl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1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Могут-ли исторические события отразиться в языке?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938-408B-87D9-17F93D1951D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938-408B-87D9-17F93D1951D2}"/>
              </c:ext>
            </c:extLst>
          </c:dPt>
          <c:dLbls>
            <c:dLbl>
              <c:idx val="0"/>
              <c:layout>
                <c:manualLayout>
                  <c:x val="-0.16860239378814681"/>
                  <c:y val="5.500996666322988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7.6981167784066051E-2"/>
                      <c:h val="0.1397048557411416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938-408B-87D9-17F93D1951D2}"/>
                </c:ext>
              </c:extLst>
            </c:dLbl>
            <c:dLbl>
              <c:idx val="1"/>
              <c:layout>
                <c:manualLayout>
                  <c:x val="0.2042684874527908"/>
                  <c:y val="-8.679617468334729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0" i="0" u="none" strike="noStrike" kern="1200" normalizeH="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>
                        <a:glow>
                          <a:schemeClr val="accent1"/>
                        </a:glo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3502407761392199"/>
                      <c:h val="0.1713490114960305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938-408B-87D9-17F93D1951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46.5</c:v>
                </c:pt>
                <c:pt idx="1">
                  <c:v>53.5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938-408B-87D9-17F93D1951D2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0909175384483154"/>
          <c:y val="0.11346996397105318"/>
          <c:w val="0.18052639253426658"/>
          <c:h val="0.1066472940882389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20" b="0" i="1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5146603397457606"/>
          <c:y val="0.2291039703218461"/>
          <c:w val="0.52727142853760212"/>
          <c:h val="0.7467002258021003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какой стране «чайные» фразеологизмы связаны с распорядком дня?</c:v>
                </c:pt>
              </c:strCache>
            </c:strRef>
          </c:tx>
          <c:explosion val="9"/>
          <c:dPt>
            <c:idx val="0"/>
            <c:bubble3D val="0"/>
            <c:explosion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458-4245-BE3B-B8B266F2AAE9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458-4245-BE3B-B8B266F2AAE9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458-4245-BE3B-B8B266F2AAE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458-4245-BE3B-B8B266F2AAE9}"/>
              </c:ext>
            </c:extLst>
          </c:dPt>
          <c:dLbls>
            <c:dLbl>
              <c:idx val="0"/>
              <c:layout>
                <c:manualLayout>
                  <c:x val="-0.13911874384340331"/>
                  <c:y val="0.1763224569532033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458-4245-BE3B-B8B266F2AAE9}"/>
                </c:ext>
              </c:extLst>
            </c:dLbl>
            <c:dLbl>
              <c:idx val="1"/>
              <c:layout>
                <c:manualLayout>
                  <c:x val="-9.768705794446457E-2"/>
                  <c:y val="-0.1738793773514087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458-4245-BE3B-B8B266F2AAE9}"/>
                </c:ext>
              </c:extLst>
            </c:dLbl>
            <c:dLbl>
              <c:idx val="2"/>
              <c:layout>
                <c:manualLayout>
                  <c:x val="0.16950693124335528"/>
                  <c:y val="6.831397742141001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458-4245-BE3B-B8B266F2AA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Россия</c:v>
                </c:pt>
                <c:pt idx="1">
                  <c:v>Китай</c:v>
                </c:pt>
                <c:pt idx="2">
                  <c:v>Англия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35.700000000000003</c:v>
                </c:pt>
                <c:pt idx="2">
                  <c:v>39.200000000000003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458-4245-BE3B-B8B266F2AAE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326638577354116"/>
          <c:y val="0.14705263404574428"/>
          <c:w val="0.31602573079301127"/>
          <c:h val="9.8800149981252347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874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157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20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72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841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02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65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347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67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194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010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E18A8-8D52-4787-B215-B9398BA9366C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CF032-698F-4849-811C-6079B7E6D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41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Традиции английского чаепития очень схожи с русским. Выясняем причины! -  истории на Tea.ru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75000"/>
                    </a14:imgEffect>
                    <a14:imgEffect>
                      <a14:brightnessContrast bright="-10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3963"/>
            <a:ext cx="12192000" cy="718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5133762"/>
            <a:ext cx="12192000" cy="1862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1500" dirty="0" smtClean="0">
                <a:solidFill>
                  <a:schemeClr val="tx1"/>
                </a:solidFill>
                <a:latin typeface="Gabriola" panose="04040605051002020D02" pitchFamily="82" charset="0"/>
                <a:cs typeface="AngsanaUPC" panose="02020603050405020304" pitchFamily="18" charset="-34"/>
              </a:rPr>
              <a:t>Чаепитие в Англии</a:t>
            </a:r>
            <a:endParaRPr lang="ru-RU" sz="11500" dirty="0">
              <a:solidFill>
                <a:schemeClr val="tx1"/>
              </a:solidFill>
              <a:latin typeface="Gabriola" panose="04040605051002020D02" pitchFamily="82" charset="0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5877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Традиции и искусство английского чаепития. Ч.2. Обсуждение на LiveInternet 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856" y="1160061"/>
            <a:ext cx="8114892" cy="557898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785" y="245659"/>
            <a:ext cx="77792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Gabriola" panose="04040605051002020D02" pitchFamily="82" charset="0"/>
              </a:rPr>
              <a:t>Когда </a:t>
            </a:r>
            <a:r>
              <a:rPr lang="ru-RU" sz="3200" dirty="0">
                <a:latin typeface="Gabriola" panose="04040605051002020D02" pitchFamily="82" charset="0"/>
              </a:rPr>
              <a:t>королева что-то делает, все хотят ей </a:t>
            </a:r>
            <a:r>
              <a:rPr lang="ru-RU" sz="3200" dirty="0" smtClean="0">
                <a:latin typeface="Gabriola" panose="04040605051002020D02" pitchFamily="82" charset="0"/>
              </a:rPr>
              <a:t>подражать… </a:t>
            </a:r>
            <a:endParaRPr lang="ru-RU" sz="3200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66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ecoding The Entrance To Twinings: London&amp;amp;#39;s Oldest Tea Shop - Living London  Hist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96" y="1044730"/>
            <a:ext cx="8278742" cy="620905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47896" y="196323"/>
            <a:ext cx="809312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>
                <a:latin typeface="Gabriola" panose="04040605051002020D02" pitchFamily="82" charset="0"/>
              </a:rPr>
              <a:t>В</a:t>
            </a:r>
            <a:r>
              <a:rPr lang="ru-RU" sz="2900" dirty="0" smtClean="0">
                <a:latin typeface="Gabriola" panose="04040605051002020D02" pitchFamily="82" charset="0"/>
              </a:rPr>
              <a:t> </a:t>
            </a:r>
            <a:r>
              <a:rPr lang="ru-RU" sz="2900" dirty="0">
                <a:latin typeface="Gabriola" panose="04040605051002020D02" pitchFamily="82" charset="0"/>
              </a:rPr>
              <a:t>1717 году в Лондоне, на улице Стрэнд появился </a:t>
            </a:r>
            <a:r>
              <a:rPr lang="ru-RU" sz="2900" b="1" dirty="0">
                <a:latin typeface="Gabriola" panose="04040605051002020D02" pitchFamily="82" charset="0"/>
              </a:rPr>
              <a:t>первый магазин чая под названием "Золотой лев"</a:t>
            </a:r>
            <a:endParaRPr lang="ru-RU" sz="2900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7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5854" y="332509"/>
            <a:ext cx="1054330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latin typeface="Gabriola" panose="04040605051002020D02" pitchFamily="82" charset="0"/>
              </a:rPr>
              <a:t>И</a:t>
            </a:r>
            <a:r>
              <a:rPr lang="ru-RU" sz="3000" dirty="0" smtClean="0">
                <a:latin typeface="Gabriola" panose="04040605051002020D02" pitchFamily="82" charset="0"/>
              </a:rPr>
              <a:t>стория </a:t>
            </a:r>
            <a:r>
              <a:rPr lang="ru-RU" sz="3000" dirty="0">
                <a:latin typeface="Gabriola" panose="04040605051002020D02" pitchFamily="82" charset="0"/>
              </a:rPr>
              <a:t>чая в Англии зародилась еще около трехсот лет назад, но обрел он свою популярность много позже, во многом благодаря королевской семье.</a:t>
            </a:r>
          </a:p>
          <a:p>
            <a:endParaRPr lang="ru-RU" dirty="0"/>
          </a:p>
        </p:txBody>
      </p:sp>
      <p:pic>
        <p:nvPicPr>
          <p:cNvPr id="2050" name="Picture 2" descr="Традиции и искусство английского чаепития. Ч.2. Обсуждение на LiveInternet 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508" y="1625171"/>
            <a:ext cx="7620000" cy="500062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700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Как пишется 茶 (chá) – чай — порядок черт, ключ, примеры и произношение -  YouTube" id="12294" name="Picture 6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" l="80" r="24" t="65"/>
          <a:stretch/>
        </p:blipFill>
        <p:spPr bwMode="auto">
          <a:xfrm>
            <a:off x="2101754" y="1323832"/>
            <a:ext cx="8106770" cy="537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97038" y="54592"/>
            <a:ext cx="8120418" cy="143116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900">
                <a:latin charset="0" panose="04040605051002020D02" pitchFamily="82" typeface="Gabriola"/>
              </a:rPr>
              <a:t>В Россию чай </a:t>
            </a:r>
            <a:r>
              <a:rPr dirty="0" lang="ru-RU" sz="2900">
                <a:latin charset="0" panose="04040605051002020D02" pitchFamily="82" typeface="Gabriola"/>
              </a:rPr>
              <a:t>поставлялся из Пекина, и на «пекинском диалекте» этот благородный напиток называется «</a:t>
            </a:r>
            <a:r>
              <a:rPr dirty="0" err="1" lang="ru-RU" sz="2900">
                <a:latin charset="0" panose="04040605051002020D02" pitchFamily="82" typeface="Gabriola"/>
              </a:rPr>
              <a:t>сha</a:t>
            </a:r>
            <a:r>
              <a:rPr dirty="0" lang="ru-RU" sz="2900">
                <a:latin charset="0" panose="04040605051002020D02" pitchFamily="82" typeface="Gabriola"/>
              </a:rPr>
              <a:t>», отсюда и пошло уже известное каждому школьнику название – «чай»</a:t>
            </a:r>
          </a:p>
        </p:txBody>
      </p:sp>
    </p:spTree>
    <p:extLst>
      <p:ext uri="{BB962C8B-B14F-4D97-AF65-F5344CB8AC3E}">
        <p14:creationId xmlns:p14="http://schemas.microsoft.com/office/powerpoint/2010/main" val="413589655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5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50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500" fill="hold" id="9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10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500" id="12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4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421" y="177421"/>
            <a:ext cx="9553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atin typeface="Gabriola" panose="04040605051002020D02" pitchFamily="82" charset="0"/>
              </a:rPr>
              <a:t>В </a:t>
            </a:r>
            <a:r>
              <a:rPr lang="ru-RU" sz="3000" dirty="0">
                <a:latin typeface="Gabriola" panose="04040605051002020D02" pitchFamily="82" charset="0"/>
              </a:rPr>
              <a:t>Англию чай отправляли из порта </a:t>
            </a:r>
            <a:r>
              <a:rPr lang="ru-RU" sz="3000" dirty="0" err="1">
                <a:latin typeface="Gabriola" panose="04040605051002020D02" pitchFamily="82" charset="0"/>
              </a:rPr>
              <a:t>Амой</a:t>
            </a:r>
            <a:r>
              <a:rPr lang="ru-RU" sz="3000" dirty="0">
                <a:latin typeface="Gabriola" panose="04040605051002020D02" pitchFamily="82" charset="0"/>
              </a:rPr>
              <a:t>, который находится на юге Китая, где говорят на другом языке, и на этом диалекте чай называется «</a:t>
            </a:r>
            <a:r>
              <a:rPr lang="en-US" sz="3000" dirty="0" err="1">
                <a:latin typeface="Gabriola" panose="04040605051002020D02" pitchFamily="82" charset="0"/>
              </a:rPr>
              <a:t>te</a:t>
            </a:r>
            <a:r>
              <a:rPr lang="ru-RU" sz="3000" dirty="0">
                <a:latin typeface="Gabriola" panose="04040605051002020D02" pitchFamily="82" charset="0"/>
              </a:rPr>
              <a:t>», таким образом, в английском языке появилось новое слово «</a:t>
            </a:r>
            <a:r>
              <a:rPr lang="en-US" sz="3000" dirty="0">
                <a:latin typeface="Gabriola" panose="04040605051002020D02" pitchFamily="82" charset="0"/>
              </a:rPr>
              <a:t>tea</a:t>
            </a:r>
            <a:r>
              <a:rPr lang="ru-RU" sz="3000" dirty="0">
                <a:latin typeface="Gabriola" panose="04040605051002020D02" pitchFamily="82" charset="0"/>
              </a:rPr>
              <a:t>» - чай.</a:t>
            </a:r>
          </a:p>
        </p:txBody>
      </p:sp>
      <p:pic>
        <p:nvPicPr>
          <p:cNvPr id="13316" name="Picture 4" descr="Слова я люблю тебя из листьев зеленого чая на фоне дерева | Премиум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629" y="1555845"/>
            <a:ext cx="8103007" cy="5397690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93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hai&amp;amp;#39; vs. &amp;amp;#39;Tea&amp;amp;#39; in Europe - Maps on the We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676" y="218364"/>
            <a:ext cx="6666932" cy="634469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194" y="709683"/>
            <a:ext cx="403973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>
                <a:latin typeface="Gabriola" panose="04040605051002020D02" pitchFamily="82" charset="0"/>
              </a:rPr>
              <a:t>Таким образом можно сделать вывод, что разница в названиях этого напитка в России и в Англии обусловлена тем, что в эти страны чай доставлялся из разных частей Китая, где люди разговаривали на разных языках.</a:t>
            </a:r>
          </a:p>
        </p:txBody>
      </p:sp>
    </p:spTree>
    <p:extLst>
      <p:ext uri="{BB962C8B-B14F-4D97-AF65-F5344CB8AC3E}">
        <p14:creationId xmlns:p14="http://schemas.microsoft.com/office/powerpoint/2010/main" val="89951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2437" y="290946"/>
            <a:ext cx="9144000" cy="55399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3000">
                <a:latin charset="0" panose="04040605051002020D02" pitchFamily="82" typeface="Gabriola"/>
              </a:rPr>
              <a:t>«Чайные» фразеологизмы</a:t>
            </a:r>
            <a:endParaRPr dirty="0" lang="ru-RU" sz="3000">
              <a:latin charset="0" panose="04040605051002020D02" pitchFamily="82" typeface="Gabriol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7928" y="844944"/>
            <a:ext cx="11333018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3000">
                <a:latin charset="0" panose="04040605051002020D02" pitchFamily="82" typeface="Gabriola"/>
              </a:rPr>
              <a:t>Чай так прочно вошел в повседневную жизнь англичан, что это не могло не отразиться в языке, и появились </a:t>
            </a:r>
            <a:r>
              <a:rPr dirty="0" lang="ru-RU" smtClean="0" sz="3000">
                <a:latin charset="0" panose="04040605051002020D02" pitchFamily="82" typeface="Gabriola"/>
              </a:rPr>
              <a:t>новые фразеологизмы</a:t>
            </a:r>
            <a:r>
              <a:rPr dirty="0" lang="ru-RU" sz="3000">
                <a:latin charset="0" panose="04040605051002020D02" pitchFamily="82" typeface="Gabriola"/>
              </a:rPr>
              <a:t>.</a:t>
            </a:r>
          </a:p>
        </p:txBody>
      </p:sp>
      <p:pic>
        <p:nvPicPr>
          <p:cNvPr descr="словарь книги открытый стоковое изображение. изображение насчитывающей  развилки - 7054785" id="3074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"/>
          <a:stretch/>
        </p:blipFill>
        <p:spPr bwMode="auto">
          <a:xfrm>
            <a:off x="2834986" y="2013007"/>
            <a:ext cx="6839803" cy="452633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53448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9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0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2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15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7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18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9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4"/>
      <p:bldP grpId="0" spid="5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t&amp;amp;#39;s Always Tea Time: Blank Lined Notebook Journal, 120 pages: K, Elmira:  9781089568179: Amazon.com: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821" y="-9771"/>
            <a:ext cx="5049672" cy="686777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0376" y="941695"/>
            <a:ext cx="444917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>
                <a:latin typeface="Gabriola" panose="04040605051002020D02" pitchFamily="82" charset="0"/>
              </a:rPr>
              <a:t>Первая группа фразеологизмов связана с распорядком дня в Англии. </a:t>
            </a:r>
            <a:endParaRPr lang="en-US" sz="3000" dirty="0" smtClean="0">
              <a:latin typeface="Gabriola" panose="04040605051002020D02" pitchFamily="82" charset="0"/>
            </a:endParaRPr>
          </a:p>
          <a:p>
            <a:pPr algn="ctr"/>
            <a:endParaRPr lang="en-US" sz="3000" dirty="0" smtClean="0">
              <a:latin typeface="Gabriola" panose="04040605051002020D02" pitchFamily="82" charset="0"/>
            </a:endParaRPr>
          </a:p>
          <a:p>
            <a:pPr algn="ctr"/>
            <a:r>
              <a:rPr lang="ru-RU" sz="3000" dirty="0" smtClean="0">
                <a:latin typeface="Gabriola" panose="04040605051002020D02" pitchFamily="82" charset="0"/>
              </a:rPr>
              <a:t>В </a:t>
            </a:r>
            <a:r>
              <a:rPr lang="ru-RU" sz="3000" dirty="0">
                <a:latin typeface="Gabriola" panose="04040605051002020D02" pitchFamily="82" charset="0"/>
              </a:rPr>
              <a:t>английских традициях пить чай нужно до шести раз в день, и каждое из подобных чаепитий имеет свое название.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84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4275" y="218364"/>
            <a:ext cx="102767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>
                <a:latin typeface="Gabriola" panose="04040605051002020D02" pitchFamily="82" charset="0"/>
              </a:rPr>
              <a:t>«</a:t>
            </a:r>
            <a:r>
              <a:rPr lang="en-US" sz="3000" dirty="0">
                <a:latin typeface="Gabriola" panose="04040605051002020D02" pitchFamily="82" charset="0"/>
              </a:rPr>
              <a:t>English breakfast</a:t>
            </a:r>
            <a:r>
              <a:rPr lang="ru-RU" sz="3000" dirty="0">
                <a:latin typeface="Gabriola" panose="04040605051002020D02" pitchFamily="82" charset="0"/>
              </a:rPr>
              <a:t>» или «Английский </a:t>
            </a:r>
            <a:r>
              <a:rPr lang="ru-RU" sz="3000" dirty="0" smtClean="0">
                <a:latin typeface="Gabriola" panose="04040605051002020D02" pitchFamily="82" charset="0"/>
              </a:rPr>
              <a:t>завтрак» </a:t>
            </a:r>
          </a:p>
          <a:p>
            <a:pPr algn="ctr"/>
            <a:r>
              <a:rPr lang="ru-RU" sz="3000" dirty="0" smtClean="0">
                <a:latin typeface="Gabriola" panose="04040605051002020D02" pitchFamily="82" charset="0"/>
              </a:rPr>
              <a:t>Утро англичанина </a:t>
            </a:r>
            <a:r>
              <a:rPr lang="ru-RU" sz="3000" dirty="0">
                <a:latin typeface="Gabriola" panose="04040605051002020D02" pitchFamily="82" charset="0"/>
              </a:rPr>
              <a:t>всегда начинается с чашечки крепкого, бодрящего чая. Его выпивают рано утром, чтобы взбодриться и набраться сил.</a:t>
            </a:r>
          </a:p>
          <a:p>
            <a:endParaRPr lang="ru-RU" dirty="0"/>
          </a:p>
        </p:txBody>
      </p:sp>
      <p:pic>
        <p:nvPicPr>
          <p:cNvPr id="16386" name="Picture 2" descr="Чем опасен крепкий чай - Русская семер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421" y="1849860"/>
            <a:ext cx="8398472" cy="488531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664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8990" y="245659"/>
            <a:ext cx="102358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>
                <a:latin typeface="Gabriola" panose="04040605051002020D02" pitchFamily="82" charset="0"/>
              </a:rPr>
              <a:t>«</a:t>
            </a:r>
            <a:r>
              <a:rPr lang="en-US" sz="3000" dirty="0">
                <a:latin typeface="Gabriola" panose="04040605051002020D02" pitchFamily="82" charset="0"/>
              </a:rPr>
              <a:t>English tea</a:t>
            </a:r>
            <a:r>
              <a:rPr lang="ru-RU" sz="3000" dirty="0">
                <a:latin typeface="Gabriola" panose="04040605051002020D02" pitchFamily="82" charset="0"/>
              </a:rPr>
              <a:t> №1». </a:t>
            </a:r>
            <a:endParaRPr lang="ru-RU" sz="3000" dirty="0" smtClean="0">
              <a:latin typeface="Gabriola" panose="04040605051002020D02" pitchFamily="82" charset="0"/>
            </a:endParaRPr>
          </a:p>
          <a:p>
            <a:pPr algn="ctr"/>
            <a:r>
              <a:rPr lang="ru-RU" sz="3000" dirty="0" smtClean="0">
                <a:latin typeface="Gabriola" panose="04040605051002020D02" pitchFamily="82" charset="0"/>
              </a:rPr>
              <a:t>Примерно </a:t>
            </a:r>
            <a:r>
              <a:rPr lang="ru-RU" sz="3000" dirty="0">
                <a:latin typeface="Gabriola" panose="04040605051002020D02" pitchFamily="82" charset="0"/>
              </a:rPr>
              <a:t>в полдень жители Англии делают перерыв на чай. В это время они заваривают особый сорт чая и, обязательно подают к столу разные закуски.</a:t>
            </a:r>
          </a:p>
        </p:txBody>
      </p:sp>
      <p:pic>
        <p:nvPicPr>
          <p:cNvPr id="17410" name="Picture 2" descr="Традиции чаепития в Англии: когда и как пьют чай в Соединенном Королевств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739" y="1992573"/>
            <a:ext cx="7449858" cy="465616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20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Лондон Великобритания Коллаж Достопримечательности — стоковые фотографии и  другие картинки Англия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288" y="972697"/>
            <a:ext cx="7301553" cy="6299537"/>
          </a:xfrm>
          <a:prstGeom prst="rect">
            <a:avLst/>
          </a:prstGeom>
          <a:noFill/>
          <a:effectLst>
            <a:softEdge rad="762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05467" y="204716"/>
            <a:ext cx="94851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>
                <a:latin typeface="Gabriola" panose="04040605051002020D02" pitchFamily="82" charset="0"/>
              </a:rPr>
              <a:t>«Язык не просто отражает мир человека и его культуру. Важнейшая функция языка заключается в том, что он хранит культуру и передает ее из поколения в поколение</a:t>
            </a:r>
            <a:r>
              <a:rPr lang="ru-RU" sz="3000" dirty="0" smtClean="0">
                <a:latin typeface="Gabriola" panose="04040605051002020D02" pitchFamily="82" charset="0"/>
              </a:rPr>
              <a:t>» - </a:t>
            </a:r>
            <a:r>
              <a:rPr lang="ru-RU" sz="3000" b="1" dirty="0">
                <a:latin typeface="Gabriola" panose="04040605051002020D02" pitchFamily="82" charset="0"/>
              </a:rPr>
              <a:t>Светлана Григорьевна Тер - </a:t>
            </a:r>
            <a:r>
              <a:rPr lang="ru-RU" sz="3000" b="1" dirty="0" smtClean="0">
                <a:latin typeface="Gabriola" panose="04040605051002020D02" pitchFamily="82" charset="0"/>
              </a:rPr>
              <a:t>Минасова </a:t>
            </a:r>
            <a:endParaRPr lang="ru-RU" sz="3000" b="1" dirty="0" smtClean="0">
              <a:latin typeface="Gabriola" panose="04040605051002020D02" pitchFamily="82" charset="0"/>
            </a:endParaRPr>
          </a:p>
          <a:p>
            <a:endParaRPr lang="ru-RU" dirty="0"/>
          </a:p>
        </p:txBody>
      </p:sp>
      <p:sp>
        <p:nvSpPr>
          <p:cNvPr id="5" name="AutoShape 6" descr="Символы англии картинки, стоковые фото Символы англии | Depositphotos"/>
          <p:cNvSpPr>
            <a:spLocks noChangeAspect="1" noChangeArrowheads="1"/>
          </p:cNvSpPr>
          <p:nvPr/>
        </p:nvSpPr>
        <p:spPr bwMode="auto">
          <a:xfrm flipV="1">
            <a:off x="3035252" y="542475"/>
            <a:ext cx="3865739" cy="386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80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842" y="286603"/>
            <a:ext cx="5527343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>
                <a:latin typeface="Gabriola" panose="04040605051002020D02" pitchFamily="82" charset="0"/>
              </a:rPr>
              <a:t>«</a:t>
            </a:r>
            <a:r>
              <a:rPr lang="en-US" sz="3000" dirty="0">
                <a:latin typeface="Gabriola" panose="04040605051002020D02" pitchFamily="82" charset="0"/>
              </a:rPr>
              <a:t>Afternoon tea</a:t>
            </a:r>
            <a:r>
              <a:rPr lang="ru-RU" sz="3000" dirty="0">
                <a:latin typeface="Gabriola" panose="04040605051002020D02" pitchFamily="82" charset="0"/>
              </a:rPr>
              <a:t>» </a:t>
            </a:r>
          </a:p>
          <a:p>
            <a:pPr algn="ctr"/>
            <a:r>
              <a:rPr lang="ru-RU" sz="2900" dirty="0" smtClean="0">
                <a:latin typeface="Gabriola" panose="04040605051002020D02" pitchFamily="82" charset="0"/>
              </a:rPr>
              <a:t>традиционный </a:t>
            </a:r>
            <a:r>
              <a:rPr lang="ru-RU" sz="2900" dirty="0">
                <a:latin typeface="Gabriola" panose="04040605051002020D02" pitchFamily="82" charset="0"/>
              </a:rPr>
              <a:t>перерыв на чай в самый разгар рабочего дня, чтобы немного передохнуть и собраться с силами</a:t>
            </a:r>
            <a:r>
              <a:rPr lang="ru-RU" sz="2900" dirty="0" smtClean="0">
                <a:latin typeface="Gabriola" panose="04040605051002020D02" pitchFamily="82" charset="0"/>
              </a:rPr>
              <a:t>.</a:t>
            </a:r>
            <a:r>
              <a:rPr lang="ru-RU" sz="2900" dirty="0">
                <a:latin typeface="Gabriola" panose="04040605051002020D02" pitchFamily="82" charset="0"/>
              </a:rPr>
              <a:t> </a:t>
            </a:r>
            <a:r>
              <a:rPr lang="ru-RU" sz="2900" dirty="0" smtClean="0">
                <a:latin typeface="Gabriola" panose="04040605051002020D02" pitchFamily="82" charset="0"/>
              </a:rPr>
              <a:t>Ужин </a:t>
            </a:r>
            <a:r>
              <a:rPr lang="ru-RU" sz="2900" dirty="0">
                <a:latin typeface="Gabriola" panose="04040605051002020D02" pitchFamily="82" charset="0"/>
              </a:rPr>
              <a:t>в Англии подавали достаточно поздно и герцогиня часто чувствовала себя голодной, и тогда она решила устраивать чаепитие с легким перекусом, а позже даже начала приглашать друзей. Эта идея прижилась у англичан, что и дало начало этой традиции и новому фразеологизму – «</a:t>
            </a:r>
            <a:r>
              <a:rPr lang="en-US" sz="2900" dirty="0">
                <a:latin typeface="Gabriola" panose="04040605051002020D02" pitchFamily="82" charset="0"/>
              </a:rPr>
              <a:t>Afternoon tea</a:t>
            </a:r>
            <a:r>
              <a:rPr lang="ru-RU" sz="2900" dirty="0">
                <a:latin typeface="Gabriola" panose="04040605051002020D02" pitchFamily="82" charset="0"/>
              </a:rPr>
              <a:t>».</a:t>
            </a:r>
          </a:p>
          <a:p>
            <a:endParaRPr lang="ru-RU" sz="3000" dirty="0">
              <a:latin typeface="Gabriola" panose="04040605051002020D02" pitchFamily="82" charset="0"/>
            </a:endParaRPr>
          </a:p>
          <a:p>
            <a:endParaRPr lang="ru-RU" dirty="0"/>
          </a:p>
        </p:txBody>
      </p:sp>
      <p:pic>
        <p:nvPicPr>
          <p:cNvPr id="18434" name="Picture 2" descr="Символы Британии. Afternoon Tea |АНГЛОМАН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934" y="3850718"/>
            <a:ext cx="3953323" cy="280686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Afternoon Tea (Break at Five O'Clock) by Various artists on Amazon Music -  Amazon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336" y="122829"/>
            <a:ext cx="3632455" cy="36324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45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25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5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5660" y="559558"/>
            <a:ext cx="54318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>
                <a:latin typeface="Gabriola" panose="04040605051002020D02" pitchFamily="82" charset="0"/>
              </a:rPr>
              <a:t>«5 </a:t>
            </a:r>
            <a:r>
              <a:rPr lang="en-US" sz="3000" dirty="0">
                <a:latin typeface="Gabriola" panose="04040605051002020D02" pitchFamily="82" charset="0"/>
              </a:rPr>
              <a:t>o</a:t>
            </a:r>
            <a:r>
              <a:rPr lang="ru-RU" sz="3000" dirty="0">
                <a:latin typeface="Gabriola" panose="04040605051002020D02" pitchFamily="82" charset="0"/>
              </a:rPr>
              <a:t>’</a:t>
            </a:r>
            <a:r>
              <a:rPr lang="en-US" sz="3000" dirty="0">
                <a:latin typeface="Gabriola" panose="04040605051002020D02" pitchFamily="82" charset="0"/>
              </a:rPr>
              <a:t>clock tea</a:t>
            </a:r>
            <a:r>
              <a:rPr lang="ru-RU" sz="3000" dirty="0" smtClean="0">
                <a:latin typeface="Gabriola" panose="04040605051002020D02" pitchFamily="82" charset="0"/>
              </a:rPr>
              <a:t>»</a:t>
            </a:r>
          </a:p>
          <a:p>
            <a:pPr algn="ctr"/>
            <a:r>
              <a:rPr lang="ru-RU" sz="3000" dirty="0">
                <a:latin typeface="Gabriola" panose="04040605051002020D02" pitchFamily="82" charset="0"/>
              </a:rPr>
              <a:t>Р</a:t>
            </a:r>
            <a:r>
              <a:rPr lang="ru-RU" sz="3000" dirty="0" smtClean="0">
                <a:latin typeface="Gabriola" panose="04040605051002020D02" pitchFamily="82" charset="0"/>
              </a:rPr>
              <a:t>аньше </a:t>
            </a:r>
            <a:r>
              <a:rPr lang="ru-RU" sz="3000" dirty="0">
                <a:latin typeface="Gabriola" panose="04040605051002020D02" pitchFamily="82" charset="0"/>
              </a:rPr>
              <a:t>этот перерыв на чай был даже прописан в законе. Каждый </a:t>
            </a:r>
            <a:r>
              <a:rPr lang="ru-RU" sz="3000" dirty="0" smtClean="0">
                <a:latin typeface="Gabriola" panose="04040605051002020D02" pitchFamily="82" charset="0"/>
              </a:rPr>
              <a:t>работающий </a:t>
            </a:r>
            <a:r>
              <a:rPr lang="ru-RU" sz="3000" dirty="0">
                <a:latin typeface="Gabriola" panose="04040605051002020D02" pitchFamily="82" charset="0"/>
              </a:rPr>
              <a:t>англичанин должен был делать пятнадцатиминутный перерыв на чай ровно в пять часов, отсюда и название – «</a:t>
            </a:r>
            <a:r>
              <a:rPr lang="en-US" sz="3000" dirty="0">
                <a:latin typeface="Gabriola" panose="04040605051002020D02" pitchFamily="82" charset="0"/>
              </a:rPr>
              <a:t>Five o</a:t>
            </a:r>
            <a:r>
              <a:rPr lang="ru-RU" sz="3000" dirty="0">
                <a:latin typeface="Gabriola" panose="04040605051002020D02" pitchFamily="82" charset="0"/>
              </a:rPr>
              <a:t>’</a:t>
            </a:r>
            <a:r>
              <a:rPr lang="en-US" sz="3000" dirty="0">
                <a:latin typeface="Gabriola" panose="04040605051002020D02" pitchFamily="82" charset="0"/>
              </a:rPr>
              <a:t>clock tea</a:t>
            </a:r>
            <a:r>
              <a:rPr lang="ru-RU" sz="3000" dirty="0">
                <a:latin typeface="Gabriola" panose="04040605051002020D02" pitchFamily="82" charset="0"/>
              </a:rPr>
              <a:t>». Закон, конечно, уже исчез, а вот традиция, а вместе с ней и новый фразеологизм остались.</a:t>
            </a:r>
          </a:p>
          <a:p>
            <a:endParaRPr lang="ru-RU" dirty="0"/>
          </a:p>
        </p:txBody>
      </p:sp>
      <p:pic>
        <p:nvPicPr>
          <p:cNvPr id="19458" name="Picture 2" descr="It's five o'clock&quot;- tea time! by Ilinca Georgesc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469" y="559558"/>
            <a:ext cx="6480981" cy="486073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26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697" y="95535"/>
            <a:ext cx="776557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>
                <a:latin typeface="Gabriola" panose="04040605051002020D02" pitchFamily="82" charset="0"/>
              </a:rPr>
              <a:t>«</a:t>
            </a:r>
            <a:r>
              <a:rPr lang="en-US" sz="3000" dirty="0">
                <a:latin typeface="Gabriola" panose="04040605051002020D02" pitchFamily="82" charset="0"/>
              </a:rPr>
              <a:t>High tea</a:t>
            </a:r>
            <a:r>
              <a:rPr lang="ru-RU" sz="3000" dirty="0">
                <a:latin typeface="Gabriola" panose="04040605051002020D02" pitchFamily="82" charset="0"/>
              </a:rPr>
              <a:t>» </a:t>
            </a:r>
          </a:p>
          <a:p>
            <a:pPr algn="ctr"/>
            <a:r>
              <a:rPr lang="ru-RU" sz="3000" dirty="0" smtClean="0">
                <a:latin typeface="Gabriola" panose="04040605051002020D02" pitchFamily="82" charset="0"/>
              </a:rPr>
              <a:t>  </a:t>
            </a:r>
            <a:r>
              <a:rPr lang="ru-RU" sz="3000" dirty="0">
                <a:latin typeface="Gabriola" panose="04040605051002020D02" pitchFamily="82" charset="0"/>
              </a:rPr>
              <a:t>По традиции, вечером после работы англичане собираются за столом, заваривают «Эрл Грэй» и садятся пить чай и ужинать. </a:t>
            </a:r>
          </a:p>
          <a:p>
            <a:endParaRPr lang="ru-RU" dirty="0"/>
          </a:p>
        </p:txBody>
      </p:sp>
      <p:pic>
        <p:nvPicPr>
          <p:cNvPr id="20486" name="Picture 6" descr="Как семейный ужин помогает в воспитании ребенка? | Женский клу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563" y="1982337"/>
            <a:ext cx="6318913" cy="473918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57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4024" y="177420"/>
            <a:ext cx="1123210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atin typeface="Gabriola" panose="04040605051002020D02" pitchFamily="82" charset="0"/>
              </a:rPr>
              <a:t>Исторические </a:t>
            </a:r>
            <a:r>
              <a:rPr lang="ru-RU" sz="3000" dirty="0">
                <a:latin typeface="Gabriola" panose="04040605051002020D02" pitchFamily="82" charset="0"/>
              </a:rPr>
              <a:t>события и традиции, связанные с распорядком дня в Англии, стали основой для возникновения новых фразеологизмов, которые, с течением времени прижились в английском языке. Несмотря на то, что многие традиции уже изжили себя, фразеологизмы прочно закрепились в языке.</a:t>
            </a:r>
          </a:p>
          <a:p>
            <a:endParaRPr lang="ru-RU" dirty="0"/>
          </a:p>
        </p:txBody>
      </p:sp>
      <p:pic>
        <p:nvPicPr>
          <p:cNvPr id="21506" name="Picture 2" descr="7 Tea Cultures And Traditions Around The World - Hummingbird Tea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959" y="2151773"/>
            <a:ext cx="8990998" cy="470622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34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You Are My Cup of Tea SVG Cut file by Creative Fabrica Crafts · Creative  Fabrica" id="22536" name="Picture 8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" l="197" r="110" t="180"/>
          <a:stretch/>
        </p:blipFill>
        <p:spPr bwMode="auto">
          <a:xfrm>
            <a:off x="3125336" y="1748389"/>
            <a:ext cx="4694831" cy="489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01003" y="272956"/>
            <a:ext cx="9648968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3000">
                <a:latin charset="0" panose="04040605051002020D02" pitchFamily="82" typeface="Gabriola"/>
              </a:rPr>
              <a:t>В </a:t>
            </a:r>
            <a:r>
              <a:rPr dirty="0" lang="ru-RU" sz="3000">
                <a:latin charset="0" panose="04040605051002020D02" pitchFamily="82" typeface="Gabriola"/>
              </a:rPr>
              <a:t>30-е годы в Англии появилось выражение - «</a:t>
            </a:r>
            <a:r>
              <a:rPr dirty="0" lang="en-US" sz="3000">
                <a:latin charset="0" panose="04040605051002020D02" pitchFamily="82" typeface="Gabriola"/>
              </a:rPr>
              <a:t>it</a:t>
            </a:r>
            <a:r>
              <a:rPr dirty="0" lang="ru-RU" sz="3000">
                <a:latin charset="0" panose="04040605051002020D02" pitchFamily="82" typeface="Gabriola"/>
              </a:rPr>
              <a:t>’</a:t>
            </a:r>
            <a:r>
              <a:rPr dirty="0" lang="en-US" sz="3000">
                <a:latin charset="0" panose="04040605051002020D02" pitchFamily="82" typeface="Gabriola"/>
              </a:rPr>
              <a:t>s my cup of tea</a:t>
            </a:r>
            <a:r>
              <a:rPr dirty="0" lang="ru-RU" sz="3000">
                <a:latin charset="0" panose="04040605051002020D02" pitchFamily="82" typeface="Gabriola"/>
              </a:rPr>
              <a:t>». Изначально так говорили о том, что нравится, приходится по вкусу. </a:t>
            </a:r>
          </a:p>
        </p:txBody>
      </p:sp>
    </p:spTree>
    <p:extLst>
      <p:ext uri="{BB962C8B-B14F-4D97-AF65-F5344CB8AC3E}">
        <p14:creationId xmlns:p14="http://schemas.microsoft.com/office/powerpoint/2010/main" val="379636568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25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25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250" fill="hold" id="9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10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250" id="12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250" fill="hold" id="13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250" fill="hold" id="14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4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1569" y="163773"/>
            <a:ext cx="106725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>
                <a:latin typeface="Gabriola" panose="04040605051002020D02" pitchFamily="82" charset="0"/>
              </a:rPr>
              <a:t>В современном английском эту фразу чаще можно встретить в отрицательном контексте: «</a:t>
            </a:r>
            <a:r>
              <a:rPr lang="en-US" sz="2900" dirty="0">
                <a:latin typeface="Gabriola" panose="04040605051002020D02" pitchFamily="82" charset="0"/>
              </a:rPr>
              <a:t>It</a:t>
            </a:r>
            <a:r>
              <a:rPr lang="ru-RU" sz="2900" dirty="0">
                <a:latin typeface="Gabriola" panose="04040605051002020D02" pitchFamily="82" charset="0"/>
              </a:rPr>
              <a:t>’</a:t>
            </a:r>
            <a:r>
              <a:rPr lang="en-US" sz="2900" dirty="0">
                <a:latin typeface="Gabriola" panose="04040605051002020D02" pitchFamily="82" charset="0"/>
              </a:rPr>
              <a:t>s not my cup of tea</a:t>
            </a:r>
            <a:r>
              <a:rPr lang="ru-RU" sz="2900" dirty="0">
                <a:latin typeface="Gabriola" panose="04040605051002020D02" pitchFamily="82" charset="0"/>
              </a:rPr>
              <a:t>». Так говорят о чем-то неприятном, или о том, что не удается.</a:t>
            </a:r>
          </a:p>
          <a:p>
            <a:pPr algn="ctr"/>
            <a:r>
              <a:rPr lang="en-US" sz="2900" dirty="0">
                <a:latin typeface="Gabriola" panose="04040605051002020D02" pitchFamily="82" charset="0"/>
              </a:rPr>
              <a:t>«Literature is not my cup of tea» - «</a:t>
            </a:r>
            <a:r>
              <a:rPr lang="ru-RU" sz="2900" dirty="0">
                <a:latin typeface="Gabriola" panose="04040605051002020D02" pitchFamily="82" charset="0"/>
              </a:rPr>
              <a:t>Литература</a:t>
            </a:r>
            <a:r>
              <a:rPr lang="en-US" sz="2900" dirty="0">
                <a:latin typeface="Gabriola" panose="04040605051002020D02" pitchFamily="82" charset="0"/>
              </a:rPr>
              <a:t> –  </a:t>
            </a:r>
            <a:r>
              <a:rPr lang="ru-RU" sz="2900" dirty="0">
                <a:latin typeface="Gabriola" panose="04040605051002020D02" pitchFamily="82" charset="0"/>
              </a:rPr>
              <a:t>не мой конек</a:t>
            </a:r>
            <a:r>
              <a:rPr lang="en-US" sz="2900" dirty="0">
                <a:latin typeface="Gabriola" panose="04040605051002020D02" pitchFamily="82" charset="0"/>
              </a:rPr>
              <a:t>». </a:t>
            </a:r>
            <a:r>
              <a:rPr lang="ru-RU" sz="2900" dirty="0">
                <a:latin typeface="Gabriola" panose="04040605051002020D02" pitchFamily="82" charset="0"/>
              </a:rPr>
              <a:t>Или</a:t>
            </a:r>
            <a:r>
              <a:rPr lang="en-US" sz="2900" dirty="0">
                <a:latin typeface="Gabriola" panose="04040605051002020D02" pitchFamily="82" charset="0"/>
              </a:rPr>
              <a:t> «Tommy is not my cup of tea» - «</a:t>
            </a:r>
            <a:r>
              <a:rPr lang="ru-RU" sz="2900" dirty="0">
                <a:latin typeface="Gabriola" panose="04040605051002020D02" pitchFamily="82" charset="0"/>
              </a:rPr>
              <a:t>Томми мне не по душе</a:t>
            </a:r>
            <a:r>
              <a:rPr lang="en-US" sz="2900" dirty="0">
                <a:latin typeface="Gabriola" panose="04040605051002020D02" pitchFamily="82" charset="0"/>
              </a:rPr>
              <a:t>».</a:t>
            </a:r>
            <a:endParaRPr lang="ru-RU" sz="2900" dirty="0">
              <a:latin typeface="Gabriola" panose="04040605051002020D02" pitchFamily="82" charset="0"/>
            </a:endParaRPr>
          </a:p>
          <a:p>
            <a:endParaRPr lang="ru-RU" dirty="0"/>
          </a:p>
        </p:txBody>
      </p:sp>
      <p:pic>
        <p:nvPicPr>
          <p:cNvPr id="23554" name="Picture 2" descr="You are not Everyone's Cup of Tea, but you can be on Everyone's Cup of Tea |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186" y="2470382"/>
            <a:ext cx="4430073" cy="425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23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3517" y="409433"/>
            <a:ext cx="83387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atin typeface="Gabriola" panose="04040605051002020D02" pitchFamily="82" charset="0"/>
              </a:rPr>
              <a:t>«</a:t>
            </a:r>
            <a:r>
              <a:rPr lang="en-US" sz="3000" dirty="0" smtClean="0">
                <a:latin typeface="Gabriola" panose="04040605051002020D02" pitchFamily="82" charset="0"/>
              </a:rPr>
              <a:t>Not </a:t>
            </a:r>
            <a:r>
              <a:rPr lang="en-US" sz="3000" dirty="0">
                <a:latin typeface="Gabriola" panose="04040605051002020D02" pitchFamily="82" charset="0"/>
              </a:rPr>
              <a:t>for all the tea in China</a:t>
            </a:r>
            <a:r>
              <a:rPr lang="ru-RU" sz="3000" dirty="0">
                <a:latin typeface="Gabriola" panose="04040605051002020D02" pitchFamily="82" charset="0"/>
              </a:rPr>
              <a:t>», что можно перевести на русский как </a:t>
            </a:r>
            <a:r>
              <a:rPr lang="ru-RU" sz="3000" dirty="0" smtClean="0">
                <a:latin typeface="Gabriola" panose="04040605051002020D02" pitchFamily="82" charset="0"/>
              </a:rPr>
              <a:t>«Ни </a:t>
            </a:r>
            <a:r>
              <a:rPr lang="ru-RU" sz="3000" dirty="0">
                <a:latin typeface="Gabriola" panose="04040605051002020D02" pitchFamily="82" charset="0"/>
              </a:rPr>
              <a:t>за что на свете».</a:t>
            </a:r>
          </a:p>
        </p:txBody>
      </p:sp>
      <p:pic>
        <p:nvPicPr>
          <p:cNvPr id="24580" name="Picture 4" descr="Что такое плантация? Плантации чая и специй :: SYL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294" y="1706708"/>
            <a:ext cx="8974777" cy="505151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84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251" y="191069"/>
            <a:ext cx="11559654" cy="260071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2900">
                <a:latin charset="0" panose="04040605051002020D02" pitchFamily="82" typeface="Gabriola"/>
              </a:rPr>
              <a:t>В ходе проведенного исследования мы углубили свои теоретические знания о культуре и языке, и сделали вывод, что история и культура английского народа оказали большое влияние на язык. За счет появления новых традиций в языке появились новые слова и выражения, которые прочно вошли в жизнь англичан. Данное исследование послужит основой для продолжения моей деятельности и будущего проекта по этой теме.</a:t>
            </a:r>
          </a:p>
          <a:p>
            <a:endParaRPr dirty="0" lang="ru-RU"/>
          </a:p>
        </p:txBody>
      </p:sp>
      <p:pic>
        <p:nvPicPr>
          <p:cNvPr descr="Thank you - Alberton Record" id="25602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" l="1" t="155"/>
          <a:stretch/>
        </p:blipFill>
        <p:spPr bwMode="auto">
          <a:xfrm>
            <a:off x="2483891" y="2538485"/>
            <a:ext cx="8385373" cy="393197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65610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25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25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250" fill="hold" id="9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10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250" id="12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250" fill="hold" id="13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250" fill="hold" id="14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ЛИНГВОКУЛЬТУРОЛОГИЯ — ПЕРСПЕКТИВЫ РАЗВИТИЯ И ВЗАИМОДЕЙСТВИЯ | ВКонтак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02" y="1344671"/>
            <a:ext cx="10020956" cy="6010090"/>
          </a:xfrm>
          <a:prstGeom prst="rect">
            <a:avLst/>
          </a:prstGeom>
          <a:noFill/>
          <a:effectLst>
            <a:softEdge rad="1016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6602" y="327546"/>
            <a:ext cx="110000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Gabriola" panose="04040605051002020D02" pitchFamily="82" charset="0"/>
              </a:rPr>
              <a:t>Лингвокультурология</a:t>
            </a:r>
            <a:r>
              <a:rPr lang="ru-RU" sz="2800" dirty="0" smtClean="0">
                <a:latin typeface="Gabriola" panose="04040605051002020D02" pitchFamily="82" charset="0"/>
              </a:rPr>
              <a:t> - наука,</a:t>
            </a:r>
            <a:r>
              <a:rPr lang="ru-RU" sz="2800" dirty="0">
                <a:latin typeface="Gabriola" panose="04040605051002020D02" pitchFamily="82" charset="0"/>
              </a:rPr>
              <a:t> </a:t>
            </a:r>
            <a:r>
              <a:rPr lang="ru-RU" sz="2800" dirty="0" smtClean="0">
                <a:latin typeface="Gabriola" panose="04040605051002020D02" pitchFamily="82" charset="0"/>
              </a:rPr>
              <a:t>изучающая</a:t>
            </a:r>
            <a:r>
              <a:rPr lang="ru-RU" sz="2800" dirty="0">
                <a:latin typeface="Gabriola" panose="04040605051002020D02" pitchFamily="82" charset="0"/>
              </a:rPr>
              <a:t> взаимосвязь и взаимодействие культуры и языка в его функционировании и отражающую этот процесс как целостную структуру единиц в единстве их языкового и внеязыкового (культурного) </a:t>
            </a:r>
            <a:r>
              <a:rPr lang="ru-RU" sz="2800" dirty="0" smtClean="0">
                <a:latin typeface="Gabriola" panose="04040605051002020D02" pitchFamily="82" charset="0"/>
              </a:rPr>
              <a:t>содержания. - </a:t>
            </a:r>
            <a:r>
              <a:rPr lang="ru-RU" sz="2800" b="1" dirty="0" smtClean="0">
                <a:latin typeface="Gabriola" panose="04040605051002020D02" pitchFamily="82" charset="0"/>
              </a:rPr>
              <a:t>В.В. Воробьев</a:t>
            </a:r>
            <a:endParaRPr lang="ru-RU" sz="28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83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к правильно формулировать актуальность темы дипломного исследования? |  TLT.ru - Новости Тольят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833" y="1704116"/>
            <a:ext cx="8100354" cy="497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4025" y="272955"/>
            <a:ext cx="6919415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b="1" dirty="0">
                <a:latin typeface="Gabriola" panose="04040605051002020D02" pitchFamily="82" charset="0"/>
              </a:rPr>
              <a:t>Актуальность </a:t>
            </a:r>
            <a:r>
              <a:rPr lang="ru-RU" sz="2900" b="1" dirty="0" smtClean="0">
                <a:latin typeface="Gabriola" panose="04040605051002020D02" pitchFamily="82" charset="0"/>
              </a:rPr>
              <a:t>работы</a:t>
            </a:r>
            <a:endParaRPr lang="ru-RU" sz="2900" b="1" dirty="0">
              <a:latin typeface="Gabriola" panose="04040605051002020D02" pitchFamily="82" charset="0"/>
            </a:endParaRPr>
          </a:p>
          <a:p>
            <a:r>
              <a:rPr lang="ru-RU" sz="2900" dirty="0">
                <a:latin typeface="Gabriola" panose="04040605051002020D02" pitchFamily="82" charset="0"/>
              </a:rPr>
              <a:t>Изучение иностранного языка предполагает изучение культуры и традиций этой страны. </a:t>
            </a:r>
          </a:p>
        </p:txBody>
      </p:sp>
    </p:spTree>
    <p:extLst>
      <p:ext uri="{BB962C8B-B14F-4D97-AF65-F5344CB8AC3E}">
        <p14:creationId xmlns:p14="http://schemas.microsoft.com/office/powerpoint/2010/main" val="425040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Способы достижения це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82" y="1089096"/>
            <a:ext cx="11292148" cy="564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194" y="286603"/>
            <a:ext cx="861173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Gabriola" panose="04040605051002020D02" pitchFamily="82" charset="0"/>
              </a:rPr>
              <a:t>Цель </a:t>
            </a:r>
            <a:r>
              <a:rPr lang="ru-RU" sz="3200" b="1" dirty="0" smtClean="0">
                <a:latin typeface="Gabriola" panose="04040605051002020D02" pitchFamily="82" charset="0"/>
              </a:rPr>
              <a:t>исследования</a:t>
            </a:r>
            <a:endParaRPr lang="ru-RU" sz="3200" b="1" dirty="0">
              <a:latin typeface="Gabriola" panose="04040605051002020D02" pitchFamily="82" charset="0"/>
            </a:endParaRPr>
          </a:p>
          <a:p>
            <a:pPr lvl="0"/>
            <a:r>
              <a:rPr lang="ru-RU" sz="3200" dirty="0">
                <a:latin typeface="Gabriola" panose="04040605051002020D02" pitchFamily="82" charset="0"/>
              </a:rPr>
              <a:t>Изучить влияние культуры английского чаепития на язык.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795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Чем задачи отличаются от целей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7000"/>
                    </a14:imgEffect>
                    <a14:imgEffect>
                      <a14:colorTemperature colorTemp="5946"/>
                    </a14:imgEffect>
                    <a14:imgEffect>
                      <a14:saturation sat="90000"/>
                    </a14:imgEffect>
                    <a14:imgEffect>
                      <a14:brightnessContrast bright="1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705" y="1398710"/>
            <a:ext cx="11472612" cy="638294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2138" y="206677"/>
            <a:ext cx="30843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>
                <a:latin typeface="Gabriola" panose="04040605051002020D02" pitchFamily="82" charset="0"/>
              </a:rPr>
              <a:t>Задачи исследования:</a:t>
            </a:r>
          </a:p>
          <a:p>
            <a:pPr lvl="0"/>
            <a:endParaRPr lang="ru-RU" sz="2900" dirty="0">
              <a:latin typeface="Gabriola" panose="04040605051002020D02" pitchFamily="82" charset="0"/>
            </a:endParaRPr>
          </a:p>
          <a:p>
            <a:pPr lvl="0"/>
            <a:endParaRPr lang="ru-RU" sz="2900" dirty="0">
              <a:latin typeface="Gabriola" panose="04040605051002020D02" pitchFamily="82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2138" y="856802"/>
            <a:ext cx="5527343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900" dirty="0">
                <a:latin typeface="Gabriola" panose="04040605051002020D02" pitchFamily="82" charset="0"/>
              </a:rPr>
              <a:t>Изучить историю появления чая в Англии.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2138" y="2139750"/>
            <a:ext cx="469482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900" dirty="0">
                <a:latin typeface="Gabriola" panose="04040605051002020D02" pitchFamily="82" charset="0"/>
              </a:rPr>
              <a:t>Узнать происхождение слова «чай» в России и «</a:t>
            </a:r>
            <a:r>
              <a:rPr lang="en-US" sz="2900" dirty="0">
                <a:latin typeface="Gabriola" panose="04040605051002020D02" pitchFamily="82" charset="0"/>
              </a:rPr>
              <a:t>tea</a:t>
            </a:r>
            <a:r>
              <a:rPr lang="ru-RU" sz="2900" dirty="0">
                <a:latin typeface="Gabriola" panose="04040605051002020D02" pitchFamily="82" charset="0"/>
              </a:rPr>
              <a:t>» в Англии</a:t>
            </a:r>
            <a:endParaRPr lang="ru-RU" sz="29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83577" y="3083691"/>
            <a:ext cx="613239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900" dirty="0">
                <a:latin typeface="Gabriola" panose="04040605051002020D02" pitchFamily="82" charset="0"/>
              </a:rPr>
              <a:t>Из сети интернет узнать информацию о традициях чаепития в Англии.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82138" y="4171864"/>
            <a:ext cx="731301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900" dirty="0">
                <a:latin typeface="Gabriola" panose="04040605051002020D02" pitchFamily="82" charset="0"/>
              </a:rPr>
              <a:t>Найти примеры фразеологизмов со словом «</a:t>
            </a:r>
            <a:r>
              <a:rPr lang="en-US" sz="2900" dirty="0">
                <a:latin typeface="Gabriola" panose="04040605051002020D02" pitchFamily="82" charset="0"/>
              </a:rPr>
              <a:t>tea</a:t>
            </a:r>
            <a:r>
              <a:rPr lang="ru-RU" sz="2900" dirty="0">
                <a:latin typeface="Gabriola" panose="04040605051002020D02" pitchFamily="82" charset="0"/>
              </a:rPr>
              <a:t>», изучить найденные фразеологизмы.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73251" y="5149648"/>
            <a:ext cx="661006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900" dirty="0">
                <a:latin typeface="Gabriola" panose="04040605051002020D02" pitchFamily="82" charset="0"/>
              </a:rPr>
              <a:t>Узнать историю происхождения некоторых фразеологизмов, изучить их значение.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88523" y="1398710"/>
            <a:ext cx="6096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900" dirty="0">
                <a:latin typeface="Gabriola" panose="04040605051002020D02" pitchFamily="82" charset="0"/>
              </a:rPr>
              <a:t>У</a:t>
            </a:r>
            <a:r>
              <a:rPr lang="ru-RU" sz="2900" dirty="0" smtClean="0">
                <a:latin typeface="Gabriola" panose="04040605051002020D02" pitchFamily="82" charset="0"/>
              </a:rPr>
              <a:t>глубить </a:t>
            </a:r>
            <a:r>
              <a:rPr lang="ru-RU" sz="2900" dirty="0">
                <a:latin typeface="Gabriola" panose="04040605051002020D02" pitchFamily="82" charset="0"/>
              </a:rPr>
              <a:t>свои теоретические знания о культуре и языке.</a:t>
            </a:r>
          </a:p>
        </p:txBody>
      </p:sp>
    </p:spTree>
    <p:extLst>
      <p:ext uri="{BB962C8B-B14F-4D97-AF65-F5344CB8AC3E}">
        <p14:creationId xmlns:p14="http://schemas.microsoft.com/office/powerpoint/2010/main" val="82173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7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Методы исследования в ВКР: пример исследования и результат, этапы  методологии, диагност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024" y="1200247"/>
            <a:ext cx="5699317" cy="569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8490" y="327546"/>
            <a:ext cx="88983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u="sng" dirty="0" smtClean="0">
                <a:latin typeface="Gabriola" panose="04040605051002020D02" pitchFamily="82" charset="0"/>
              </a:rPr>
              <a:t>Объект исследования </a:t>
            </a:r>
            <a:r>
              <a:rPr lang="ru-RU" sz="3000" dirty="0" smtClean="0">
                <a:latin typeface="Gabriola" panose="04040605051002020D02" pitchFamily="82" charset="0"/>
              </a:rPr>
              <a:t>- </a:t>
            </a:r>
            <a:r>
              <a:rPr lang="ru-RU" sz="3000" dirty="0">
                <a:latin typeface="Gabriola" panose="04040605051002020D02" pitchFamily="82" charset="0"/>
              </a:rPr>
              <a:t>фразеологизмы со словом «</a:t>
            </a:r>
            <a:r>
              <a:rPr lang="en-US" sz="3000" dirty="0">
                <a:latin typeface="Gabriola" panose="04040605051002020D02" pitchFamily="82" charset="0"/>
              </a:rPr>
              <a:t>tea</a:t>
            </a:r>
            <a:r>
              <a:rPr lang="ru-RU" sz="3000" dirty="0" smtClean="0">
                <a:latin typeface="Gabriola" panose="04040605051002020D02" pitchFamily="82" charset="0"/>
              </a:rPr>
              <a:t>»</a:t>
            </a:r>
          </a:p>
          <a:p>
            <a:r>
              <a:rPr lang="ru-RU" sz="3000" u="sng" dirty="0" smtClean="0">
                <a:latin typeface="Gabriola" panose="04040605051002020D02" pitchFamily="82" charset="0"/>
              </a:rPr>
              <a:t>Предмет исследования </a:t>
            </a:r>
            <a:r>
              <a:rPr lang="ru-RU" sz="3000" dirty="0" smtClean="0">
                <a:latin typeface="Gabriola" panose="04040605051002020D02" pitchFamily="82" charset="0"/>
              </a:rPr>
              <a:t>- </a:t>
            </a:r>
            <a:r>
              <a:rPr lang="ru-RU" sz="3000" dirty="0">
                <a:latin typeface="Gabriola" panose="04040605051002020D02" pitchFamily="82" charset="0"/>
              </a:rPr>
              <a:t>употребление этих фразеологизмов в речи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11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75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212411320"/>
              </p:ext>
            </p:extLst>
          </p:nvPr>
        </p:nvGraphicFramePr>
        <p:xfrm>
          <a:off x="-541219" y="810762"/>
          <a:ext cx="6887428" cy="4689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878846632"/>
              </p:ext>
            </p:extLst>
          </p:nvPr>
        </p:nvGraphicFramePr>
        <p:xfrm>
          <a:off x="5254387" y="810762"/>
          <a:ext cx="7042243" cy="4737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775509" y="1733266"/>
            <a:ext cx="368491" cy="2047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668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9091" y="263236"/>
            <a:ext cx="1068185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dirty="0" smtClean="0">
                <a:latin typeface="Gabriola" panose="04040605051002020D02" pitchFamily="82" charset="0"/>
              </a:rPr>
              <a:t>Чай </a:t>
            </a:r>
            <a:r>
              <a:rPr lang="ru-RU" sz="2900" dirty="0">
                <a:latin typeface="Gabriola" panose="04040605051002020D02" pitchFamily="82" charset="0"/>
              </a:rPr>
              <a:t>в Англии получил свою популярность еще в начале 17 века, когда английский король – Карл </a:t>
            </a:r>
            <a:r>
              <a:rPr lang="en-US" sz="2900" dirty="0">
                <a:latin typeface="Gabriola" panose="04040605051002020D02" pitchFamily="82" charset="0"/>
              </a:rPr>
              <a:t>II</a:t>
            </a:r>
            <a:r>
              <a:rPr lang="ru-RU" sz="2900" dirty="0">
                <a:latin typeface="Gabriola" panose="04040605051002020D02" pitchFamily="82" charset="0"/>
              </a:rPr>
              <a:t> женился на португальской принцессе. Именно благодаря ей англичане полюбили этот напиток.</a:t>
            </a:r>
          </a:p>
        </p:txBody>
      </p:sp>
      <p:pic>
        <p:nvPicPr>
          <p:cNvPr id="1026" name="Picture 2" descr="Английский лубок 1662 года: король Карл и королева Екатерина.…:  elveauinelle — LiveJour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593" y="1876369"/>
            <a:ext cx="5344679" cy="502319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44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4446</TotalTime>
  <Words>893</Words>
  <Application>Microsoft Office PowerPoint</Application>
  <PresentationFormat>Широкоэкранный</PresentationFormat>
  <Paragraphs>52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AngsanaUPC</vt:lpstr>
      <vt:lpstr>Arial</vt:lpstr>
      <vt:lpstr>Calibri</vt:lpstr>
      <vt:lpstr>Calibri Light</vt:lpstr>
      <vt:lpstr>Gabriola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Вкусняшка</dc:creator>
  <cp:lastModifiedBy>Вкусняшка</cp:lastModifiedBy>
  <cp:revision>31</cp:revision>
  <dcterms:created xsi:type="dcterms:W3CDTF">2022-03-09T16:13:43Z</dcterms:created>
  <dcterms:modified xsi:type="dcterms:W3CDTF">2022-03-14T13:56:16Z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1244420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