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4" r:id="rId2"/>
    <p:sldId id="256" r:id="rId3"/>
    <p:sldId id="271" r:id="rId4"/>
    <p:sldId id="279" r:id="rId5"/>
    <p:sldId id="280" r:id="rId6"/>
    <p:sldId id="281" r:id="rId7"/>
    <p:sldId id="287" r:id="rId8"/>
    <p:sldId id="288" r:id="rId9"/>
    <p:sldId id="286" r:id="rId10"/>
    <p:sldId id="270" r:id="rId11"/>
    <p:sldId id="28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700E1C"/>
    <a:srgbClr val="E42A4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56" autoAdjust="0"/>
    <p:restoredTop sz="94717" autoAdjust="0"/>
  </p:normalViewPr>
  <p:slideViewPr>
    <p:cSldViewPr>
      <p:cViewPr varScale="1">
        <p:scale>
          <a:sx n="72" d="100"/>
          <a:sy n="72" d="100"/>
        </p:scale>
        <p:origin x="-14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Скорость чтения в минуту</a:t>
            </a:r>
          </a:p>
        </c:rich>
      </c:tx>
      <c:layout>
        <c:manualLayout>
          <c:xMode val="edge"/>
          <c:yMode val="edge"/>
          <c:x val="0.21881933508311568"/>
          <c:y val="0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Лист1!$C$1</c:f>
              <c:strCache>
                <c:ptCount val="1"/>
                <c:pt idx="0">
                  <c:v>слова</c:v>
                </c:pt>
              </c:strCache>
            </c:strRef>
          </c:tx>
          <c:cat>
            <c:multiLvlStrRef>
              <c:f>Лист1!$A$2:$B$6</c:f>
              <c:multiLvlStrCache>
                <c:ptCount val="4"/>
                <c:lvl>
                  <c:pt idx="0">
                    <c:v>3 четверть</c:v>
                  </c:pt>
                  <c:pt idx="1">
                    <c:v>4 четверть</c:v>
                  </c:pt>
                  <c:pt idx="2">
                    <c:v> 1 четверть</c:v>
                  </c:pt>
                  <c:pt idx="3">
                    <c:v>2 четверть 1</c:v>
                  </c:pt>
                </c:lvl>
                <c:lvl>
                  <c:pt idx="0">
                    <c:v>2 класс</c:v>
                  </c:pt>
                  <c:pt idx="2">
                    <c:v>3 класс</c:v>
                  </c:pt>
                </c:lvl>
              </c:multiLvlStrCache>
            </c:multiLvl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77</c:v>
                </c:pt>
                <c:pt idx="1">
                  <c:v>90</c:v>
                </c:pt>
                <c:pt idx="2">
                  <c:v>121</c:v>
                </c:pt>
                <c:pt idx="3">
                  <c:v>130</c:v>
                </c:pt>
              </c:numCache>
            </c:numRef>
          </c:val>
        </c:ser>
        <c:axId val="81683200"/>
        <c:axId val="82850560"/>
      </c:barChart>
      <c:catAx>
        <c:axId val="81683200"/>
        <c:scaling>
          <c:orientation val="minMax"/>
        </c:scaling>
        <c:axPos val="b"/>
        <c:tickLblPos val="nextTo"/>
        <c:crossAx val="82850560"/>
        <c:crosses val="autoZero"/>
        <c:auto val="1"/>
        <c:lblAlgn val="ctr"/>
        <c:lblOffset val="100"/>
      </c:catAx>
      <c:valAx>
        <c:axId val="82850560"/>
        <c:scaling>
          <c:orientation val="minMax"/>
        </c:scaling>
        <c:axPos val="l"/>
        <c:majorGridlines/>
        <c:numFmt formatCode="General" sourceLinked="1"/>
        <c:tickLblPos val="nextTo"/>
        <c:crossAx val="8168320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E0A8FF6-5F4F-437E-BCA1-12246EC526E0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E2E7682-4895-4281-810F-0243AFB057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A0827-063E-48AE-A729-C1845DB5C079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9A39B-420E-4662-8E36-F803244143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F0257-7F5E-417A-AC15-16ACA904D6D6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3DA1D-2BAA-442A-B922-D0071FA65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97B1B-3CC0-4DD8-98D3-2EA7FB41ECA6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BC678-CCAB-477A-8B19-908C14B391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12A9B-7C4E-4358-A827-9F307C0E05FF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1A2CA-A464-4652-9434-0E6C727446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925A4-14A3-46E7-B10A-F46888D55686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0843D-9472-420D-A315-FA7CC86BDE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E5817-B365-4EA7-87B3-1577D8CF0877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328E8-2B23-47BC-8A59-55D3564DF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699F2-F45E-418C-B069-85BF392B564A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BBEC3-AB77-4EB4-A705-94CBE4972E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044C8-1D75-4289-BEBF-F7335AEE4FAC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E786A-4BA9-4083-9E9C-FEC46099B6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9273B-0A11-4DB6-9ABF-FD0F1C533F66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BCC10-0373-4CE1-A566-33D7D44321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1B2AA-8C0B-440C-B31B-A08693F6C5E1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84017-9CB6-4A9C-8201-783EB21B5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75195-7A1D-499B-A155-4C4C53139C31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93F68-482B-4DA7-B419-E1972DD96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F30AF5-09EA-46E7-9323-D8C097A516E6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81D571-652B-4072-937F-83DE2601A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solidFill>
                  <a:srgbClr val="92D050"/>
                </a:solidFill>
                <a:latin typeface="Arial" charset="0"/>
              </a:rPr>
              <a:t/>
            </a:r>
            <a:br>
              <a:rPr lang="ru-RU" sz="3200" b="1" smtClean="0">
                <a:solidFill>
                  <a:srgbClr val="92D050"/>
                </a:solidFill>
                <a:latin typeface="Arial" charset="0"/>
              </a:rPr>
            </a:br>
            <a:r>
              <a:rPr lang="ru-RU" sz="3200" b="1" smtClean="0">
                <a:solidFill>
                  <a:srgbClr val="92D050"/>
                </a:solidFill>
                <a:latin typeface="Arial" charset="0"/>
              </a:rPr>
              <a:t/>
            </a:r>
            <a:br>
              <a:rPr lang="ru-RU" sz="3200" b="1" smtClean="0">
                <a:solidFill>
                  <a:srgbClr val="92D050"/>
                </a:solidFill>
                <a:latin typeface="Arial" charset="0"/>
              </a:rPr>
            </a:br>
            <a:r>
              <a:rPr lang="ru-RU" sz="3200" b="1" smtClean="0">
                <a:solidFill>
                  <a:srgbClr val="92D050"/>
                </a:solidFill>
                <a:latin typeface="Arial" charset="0"/>
              </a:rPr>
              <a:t/>
            </a:r>
            <a:br>
              <a:rPr lang="ru-RU" sz="3200" b="1" smtClean="0">
                <a:solidFill>
                  <a:srgbClr val="92D050"/>
                </a:solidFill>
                <a:latin typeface="Arial" charset="0"/>
              </a:rPr>
            </a:br>
            <a:r>
              <a:rPr lang="ru-RU" sz="3200" b="1" smtClean="0">
                <a:solidFill>
                  <a:srgbClr val="E42A45"/>
                </a:solidFill>
              </a:rPr>
              <a:t>МОУ ИРМО «Марковская средняя общеобразовательная школа»</a:t>
            </a:r>
            <a:br>
              <a:rPr lang="ru-RU" sz="3200" b="1" smtClean="0">
                <a:solidFill>
                  <a:srgbClr val="E42A45"/>
                </a:solidFill>
              </a:rPr>
            </a:br>
            <a:r>
              <a:rPr lang="ru-RU" sz="2000" b="1" smtClean="0">
                <a:solidFill>
                  <a:srgbClr val="E42A45"/>
                </a:solidFill>
              </a:rPr>
              <a:t> </a:t>
            </a:r>
            <a:br>
              <a:rPr lang="ru-RU" sz="2000" b="1" smtClean="0">
                <a:solidFill>
                  <a:srgbClr val="E42A45"/>
                </a:solidFill>
              </a:rPr>
            </a:br>
            <a:endParaRPr lang="ru-RU" sz="2000" b="1" smtClean="0">
              <a:solidFill>
                <a:srgbClr val="E42A45"/>
              </a:solidFill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57200" y="1928802"/>
            <a:ext cx="8507413" cy="428628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1200" dirty="0" smtClean="0">
                <a:solidFill>
                  <a:srgbClr val="92D050"/>
                </a:solidFill>
              </a:rPr>
              <a:t/>
            </a:r>
            <a:br>
              <a:rPr lang="ru-RU" sz="1200" dirty="0" smtClean="0">
                <a:solidFill>
                  <a:srgbClr val="92D050"/>
                </a:solidFill>
              </a:rPr>
            </a:br>
            <a:r>
              <a:rPr lang="ru-RU" sz="4800" b="1" dirty="0" smtClean="0">
                <a:solidFill>
                  <a:schemeClr val="tx2"/>
                </a:solidFill>
              </a:rPr>
              <a:t>Проектная работа</a:t>
            </a:r>
            <a:endParaRPr lang="ru-RU" sz="4800" b="1" dirty="0" smtClean="0">
              <a:solidFill>
                <a:schemeClr val="tx2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</a:pPr>
            <a:endParaRPr lang="ru-RU" sz="1200" dirty="0" smtClean="0">
              <a:solidFill>
                <a:srgbClr val="92D050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4800" b="1" dirty="0" smtClean="0">
                <a:solidFill>
                  <a:schemeClr val="tx2"/>
                </a:solidFill>
                <a:latin typeface="Arial" charset="0"/>
              </a:rPr>
              <a:t>Мой попугай Гоша</a:t>
            </a:r>
          </a:p>
          <a:p>
            <a:pPr algn="ctr">
              <a:lnSpc>
                <a:spcPct val="80000"/>
              </a:lnSpc>
            </a:pPr>
            <a:endParaRPr lang="ru-RU" sz="1200" dirty="0" smtClean="0">
              <a:solidFill>
                <a:srgbClr val="92D050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</a:pPr>
            <a:endParaRPr lang="ru-RU" sz="1200" dirty="0" smtClean="0">
              <a:solidFill>
                <a:srgbClr val="92D050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 b="1" dirty="0" smtClean="0">
                <a:solidFill>
                  <a:srgbClr val="700E1C"/>
                </a:solidFill>
                <a:latin typeface="Times New Roman" pitchFamily="18" charset="0"/>
              </a:rPr>
              <a:t>Выполнила: Григорьева Анна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 b="1" smtClean="0">
                <a:solidFill>
                  <a:srgbClr val="700E1C"/>
                </a:solidFill>
                <a:latin typeface="Times New Roman" pitchFamily="18" charset="0"/>
              </a:rPr>
              <a:t>ученица 4 </a:t>
            </a:r>
            <a:r>
              <a:rPr lang="ru-RU" sz="2800" b="1" dirty="0" smtClean="0">
                <a:solidFill>
                  <a:srgbClr val="700E1C"/>
                </a:solidFill>
                <a:latin typeface="Times New Roman" pitchFamily="18" charset="0"/>
              </a:rPr>
              <a:t>Б класса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 b="1" dirty="0" smtClean="0">
                <a:solidFill>
                  <a:srgbClr val="700E1C"/>
                </a:solidFill>
                <a:latin typeface="Times New Roman" pitchFamily="18" charset="0"/>
              </a:rPr>
              <a:t/>
            </a:r>
            <a:br>
              <a:rPr lang="ru-RU" sz="2800" b="1" dirty="0" smtClean="0">
                <a:solidFill>
                  <a:srgbClr val="700E1C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700E1C"/>
                </a:solidFill>
                <a:latin typeface="Times New Roman" pitchFamily="18" charset="0"/>
              </a:rPr>
              <a:t>Руководитель: Жукова Г.В.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Прямоугольник 2"/>
          <p:cNvSpPr>
            <a:spLocks noChangeArrowheads="1"/>
          </p:cNvSpPr>
          <p:nvPr/>
        </p:nvSpPr>
        <p:spPr bwMode="auto">
          <a:xfrm>
            <a:off x="1500188" y="857232"/>
            <a:ext cx="578643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40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>
              <a:spcBef>
                <a:spcPct val="50000"/>
              </a:spcBef>
            </a:pPr>
            <a:endParaRPr lang="ru-RU" sz="40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>
              <a:spcBef>
                <a:spcPct val="50000"/>
              </a:spcBef>
            </a:pPr>
            <a:endParaRPr lang="ru-RU" sz="40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1025" name="Picture 1" descr="C:\Users\Борис\Desktop\Проекты 3 Б\фото Гоша\Анин рисунок.jpg"/>
          <p:cNvPicPr>
            <a:picLocks noChangeAspect="1" noChangeArrowheads="1"/>
          </p:cNvPicPr>
          <p:nvPr/>
        </p:nvPicPr>
        <p:blipFill>
          <a:blip r:embed="rId2" cstate="screen">
            <a:lum bright="17000" contrast="23000"/>
          </a:blip>
          <a:srcRect/>
          <a:stretch>
            <a:fillRect/>
          </a:stretch>
        </p:blipFill>
        <p:spPr bwMode="auto">
          <a:xfrm>
            <a:off x="1038482" y="609385"/>
            <a:ext cx="3890707" cy="53199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4991645" y="2500306"/>
            <a:ext cx="415235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«Портрет Гоши»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Рисунок , выполненный </a:t>
            </a:r>
          </a:p>
          <a:p>
            <a:r>
              <a:rPr lang="ru-RU" sz="2400" b="1" dirty="0" smtClean="0"/>
              <a:t>в стилизованной технике </a:t>
            </a:r>
          </a:p>
          <a:p>
            <a:r>
              <a:rPr lang="ru-RU" sz="2400" b="1" dirty="0" smtClean="0"/>
              <a:t>на занятиях Изостудии.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Автор: Григорьева Анна</a:t>
            </a:r>
            <a:endParaRPr lang="ru-RU" sz="2400" b="1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071678"/>
            <a:ext cx="8229600" cy="15001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ambria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4348" y="2967335"/>
            <a:ext cx="85953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0" y="5143500"/>
            <a:ext cx="6400800" cy="125253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z="40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</a:p>
        </p:txBody>
      </p:sp>
      <p:sp>
        <p:nvSpPr>
          <p:cNvPr id="7169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857224" y="785794"/>
            <a:ext cx="742955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Проблема:</a:t>
            </a:r>
            <a:b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Возможно ли обучить разговаривать  за короткое время волнистого попугайчика? И возможно ли при  общении с этой птичкой развить свою технику чтения, увеличить словарный запас, научиться более свободному общению со сверстниками, учителями, другими людьми?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Выявить,  легко ли научить попугая говорить и показать, что общение с попугаем может положительно сказаться на учёбе и общении с людьми.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28596" y="285729"/>
            <a:ext cx="871540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9088" algn="l"/>
                <a:tab pos="457200" algn="l"/>
              </a:tabLs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Собрать информацию о попугаях.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Наблюдать за поведением попугая.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Изучить его поведение и интересы.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Выяснить положительные и отрицательные стороны в воспитании и общении с попугаем.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Написать эссе по наблюдениям за питомцем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3500438"/>
            <a:ext cx="764386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Гипотеза:</a:t>
            </a:r>
          </a:p>
          <a:p>
            <a:pPr lvl="0"/>
            <a:r>
              <a:rPr lang="ru-RU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Только при терпеливом подходе и ежедневном труде можно научить попугая разговаривать за короткий промежуток времени и измениться самому: научиться более свободному общению с людьми, повысить свою технику чтения, стать более разговорчивой и открытой</a:t>
            </a:r>
            <a:r>
              <a:rPr lang="ru-RU" sz="2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6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142976" y="500042"/>
            <a:ext cx="71438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Сроки разработки и этапы работы над проектом: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На первом этапе, до февраля 2018 года,   до появления в нашей семье попугая, я подбирала литературу и интернет источники, которые мне нужно было изучить, чтобы познакомиться с условиями содержания попугая, уходом за ним,  кормление, а также с особенностями их поведения 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На втором этапе, с 4 февраля по июль 2018 года  я вела наблюдения за попугаем: читала ему книги, разговаривала с ним, при этом записывала интересные факты, делала фото и снимала видео.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На третьем этапе, с 20 января по 8 февраля 2019 года, я провела анкетирование среди моих одноклассников, сверстников.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На четвертом этапе, в феврале 2019 года,  я написала и оформила работу.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На пятом этапе, в феврале 2019 года, я выступила перед одноклассниками и на НПК в школе.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625" y="714375"/>
            <a:ext cx="8229600" cy="939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ru-RU" sz="3200" b="1" dirty="0">
              <a:solidFill>
                <a:srgbClr val="FF0000"/>
              </a:solidFill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28596" y="1214422"/>
            <a:ext cx="842968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Ресурсы:</a:t>
            </a: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Попугаи Гоша и Кеша.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Клетка.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Любимые игрушки попугая: зеркало, палочка, подвесная игрушка 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Любимый корм Гоши.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Любимые места в квартире.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Фотоаппарат и видеокамера.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00063" y="785813"/>
            <a:ext cx="8229600" cy="939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ru-RU" sz="3200" dirty="0">
              <a:latin typeface="+mj-lt"/>
              <a:ea typeface="+mj-ea"/>
              <a:cs typeface="+mj-cs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0034" y="928670"/>
            <a:ext cx="75724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4 февраля 2018 год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571612"/>
            <a:ext cx="3548348" cy="4143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DSCN573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29124" y="2571744"/>
            <a:ext cx="4286279" cy="33575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15008" y="1928802"/>
            <a:ext cx="2554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27 февраля 2019 года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Борис\Desktop\Проекты 3 Б\фото Гоша\Читает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43372" y="3571876"/>
            <a:ext cx="4572328" cy="2962180"/>
          </a:xfrm>
          <a:prstGeom prst="rect">
            <a:avLst/>
          </a:prstGeom>
          <a:noFill/>
        </p:spPr>
      </p:pic>
      <p:pic>
        <p:nvPicPr>
          <p:cNvPr id="4" name="Рисунок 3" descr="беседуют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472" y="428604"/>
            <a:ext cx="5286380" cy="31718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29322" y="1714488"/>
            <a:ext cx="29289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За чтением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4071942"/>
            <a:ext cx="28317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/>
              <a:t>и беседой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571472" y="1214422"/>
          <a:ext cx="8072494" cy="5157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42976" y="642918"/>
            <a:ext cx="73221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Техника чтения за 2 и 3 классы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7158" y="1285860"/>
            <a:ext cx="8187434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1. Видел(а) ли ты попугаев?</a:t>
            </a:r>
          </a:p>
          <a:p>
            <a:pPr lvl="0"/>
            <a:r>
              <a:rPr lang="ru-RU" sz="2000" dirty="0" smtClean="0"/>
              <a:t>Да – 38 чел               Нет – 12 чел        </a:t>
            </a:r>
          </a:p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2. Слышал(а) как они разговаривают?</a:t>
            </a:r>
          </a:p>
          <a:p>
            <a:pPr lvl="0"/>
            <a:r>
              <a:rPr lang="ru-RU" sz="2000" dirty="0" smtClean="0"/>
              <a:t>Да – 33 чел               Нет – 17 чел</a:t>
            </a:r>
          </a:p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3. А все ли попугаи могут говорить?</a:t>
            </a:r>
          </a:p>
          <a:p>
            <a:pPr lvl="0"/>
            <a:r>
              <a:rPr lang="ru-RU" sz="2000" dirty="0" smtClean="0"/>
              <a:t>Да – 3 чел       Нет – 27 чел      Не все – 7 чел      Не знаю – 13 чел</a:t>
            </a:r>
          </a:p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4. Как ты думаешь, за какое время можно научить </a:t>
            </a:r>
          </a:p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разговаривать попугая?</a:t>
            </a:r>
          </a:p>
          <a:p>
            <a:pPr lvl="0"/>
            <a:r>
              <a:rPr lang="ru-RU" sz="2000" dirty="0" smtClean="0"/>
              <a:t>10-20 минут – 2 чел        Час – 2 чел           1-5 дней – 5 чел    </a:t>
            </a:r>
          </a:p>
          <a:p>
            <a:pPr lvl="0"/>
            <a:r>
              <a:rPr lang="ru-RU" sz="2000" dirty="0" smtClean="0"/>
              <a:t>Неделя - 4 чел            1 месяц – 6 чел            2-3 месяца – 4 чел</a:t>
            </a:r>
          </a:p>
          <a:p>
            <a:pPr lvl="0"/>
            <a:r>
              <a:rPr lang="ru-RU" sz="2000" dirty="0" smtClean="0"/>
              <a:t>4 месяца – год – 3 чел       Год и более – 11 чел     Не знаю – 13 чел</a:t>
            </a:r>
          </a:p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5. Хотел(а) бы ты завести попугая?</a:t>
            </a:r>
          </a:p>
          <a:p>
            <a:pPr lvl="0"/>
            <a:r>
              <a:rPr lang="ru-RU" sz="2000" dirty="0" smtClean="0"/>
              <a:t>Да – 32 чел                Нет – 12 чел        Уже есть – 3 чел  </a:t>
            </a:r>
          </a:p>
          <a:p>
            <a:pPr lvl="0"/>
            <a:r>
              <a:rPr lang="ru-RU" sz="2000" dirty="0" smtClean="0"/>
              <a:t>Не знаю – 1 чел        Уже были – 2 чел</a:t>
            </a:r>
          </a:p>
          <a:p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428728" y="428604"/>
            <a:ext cx="64299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Результаты анкетирования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319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 МОУ ИРМО «Марковская средняя общеобразовательная школа»   </vt:lpstr>
      <vt:lpstr>Проблема:  Возможно ли обучить разговаривать  за короткое время волнистого попугайчика? И возможно ли при  общении с этой птичкой развить свою технику чтения, увеличить словарный запас, научиться более свободному общению со сверстниками, учителями, другими людьми? Цель:  Выявить,  легко ли научить попугая говорить и показать, что общение с попугаем может положительно сказаться на учёбе и общении с людьми.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67</cp:revision>
  <dcterms:created xsi:type="dcterms:W3CDTF">2010-11-26T15:34:06Z</dcterms:created>
  <dcterms:modified xsi:type="dcterms:W3CDTF">2022-11-06T03:16:30Z</dcterms:modified>
</cp:coreProperties>
</file>