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1"/>
  </p:notesMasterIdLst>
  <p:handoutMasterIdLst>
    <p:handoutMasterId r:id="rId22"/>
  </p:handoutMasterIdLst>
  <p:sldIdLst>
    <p:sldId id="788" r:id="rId2"/>
    <p:sldId id="895" r:id="rId3"/>
    <p:sldId id="896" r:id="rId4"/>
    <p:sldId id="893" r:id="rId5"/>
    <p:sldId id="891" r:id="rId6"/>
    <p:sldId id="797" r:id="rId7"/>
    <p:sldId id="894" r:id="rId8"/>
    <p:sldId id="810" r:id="rId9"/>
    <p:sldId id="852" r:id="rId10"/>
    <p:sldId id="854" r:id="rId11"/>
    <p:sldId id="800" r:id="rId12"/>
    <p:sldId id="862" r:id="rId13"/>
    <p:sldId id="813" r:id="rId14"/>
    <p:sldId id="819" r:id="rId15"/>
    <p:sldId id="820" r:id="rId16"/>
    <p:sldId id="762" r:id="rId17"/>
    <p:sldId id="782" r:id="rId18"/>
    <p:sldId id="863" r:id="rId19"/>
    <p:sldId id="86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53"/>
    <a:srgbClr val="FFFF8B"/>
    <a:srgbClr val="FFFF75"/>
    <a:srgbClr val="CC00CC"/>
    <a:srgbClr val="DFDA00"/>
    <a:srgbClr val="CCFF66"/>
    <a:srgbClr val="003366"/>
    <a:srgbClr val="FF9FFF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57" autoAdjust="0"/>
  </p:normalViewPr>
  <p:slideViewPr>
    <p:cSldViewPr>
      <p:cViewPr>
        <p:scale>
          <a:sx n="119" d="100"/>
          <a:sy n="119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0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11B5C780-8357-4F4D-854B-B1FE48C3DCEC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7019B8E9-F8BC-4F84-B375-78E2F41A8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494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2CE000-B909-4622-8C75-0752EF50B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9622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1F5DAC-0161-4BFE-A476-8F4BEAD872ED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709BC-9AE9-4C20-94D4-E720556AB95F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CDF37-5DDE-4B70-919B-CACF979AF94D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2A7A4F-8BFE-4E53-83A5-0EEE3BF39E8A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ECA3A4-10B8-47BF-AD10-5287A72158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2506B9-76CA-41BF-80EB-232621F3AC88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A8BC3-5735-4AAA-9E4A-E412FA1C2A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41309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2506B9-76CA-41BF-80EB-232621F3AC88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A8BC3-5735-4AAA-9E4A-E412FA1C2A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3318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E94FA-46EC-48BA-A36D-6D67E64CB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D4742F-0619-4F58-A83B-A4FC31FFA009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7D4F4-5E61-4319-8DAA-FF3333F98C2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E17640-AED9-4434-9388-A9D094E71CAF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AF824-E1D2-4692-BF22-B0B24867911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302645-BF83-4D4D-B748-3B95BEC60902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37A0C-B019-45F5-86F2-7029585339F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1A941-F15A-4FD4-868B-89420AE08E7C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84552-B8DC-4D53-9FE4-2E8A3EADD2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FE6EA4-34C4-421D-B350-611105DEB8F4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F10AE-D4AD-4045-85DC-671D167A07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8E5F74-B3A3-43E1-95DA-EC5E9569B87C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95F15-52DE-4A63-98E6-BDD78AD6F06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50ECD4-63C9-4019-B85F-F0BA0D3A097C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61627C-1F0F-4237-AD3D-310A72BD62A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515D1B-E3E6-42A2-B910-FE8A1700D1E2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72A8F-96AF-4C5C-8DF3-FF5BB89218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2506B9-76CA-41BF-80EB-232621F3AC88}" type="datetime1">
              <a:rPr lang="ru-RU" smtClean="0"/>
              <a:pPr>
                <a:defRPr/>
              </a:pPr>
              <a:t>06.11.2022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Кравченко Галина Михайловна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EA8BC3-5735-4AAA-9E4A-E412FA1C2A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www.ifportal.net/images/news/09/03/27/kredyt_270309.jpg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резентации в документе\Картинки-клипы\school02-31[1]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357688"/>
            <a:ext cx="2452688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3078" name="Picture 14" descr="babochka02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0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2143116"/>
            <a:ext cx="8572560" cy="1446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i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+mn-cs"/>
              </a:rPr>
              <a:t>Устный счет.</a:t>
            </a:r>
            <a:endParaRPr lang="ru-RU" sz="8800" i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n-cs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57158" y="428604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ru-RU" sz="4000" dirty="0" smtClean="0">
                <a:solidFill>
                  <a:srgbClr val="002060"/>
                </a:solidFill>
                <a:latin typeface="Georgia" pitchFamily="18" charset="0"/>
              </a:rPr>
              <a:t>06.11.2022</a:t>
            </a:r>
            <a:endParaRPr lang="ru-RU" sz="40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5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42876"/>
            <a:ext cx="2533874" cy="38576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5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28596" y="214290"/>
            <a:ext cx="6786610" cy="1357322"/>
          </a:xfrm>
          <a:prstGeom prst="wedgeRoundRectCallout">
            <a:avLst>
              <a:gd name="adj1" fmla="val 57548"/>
              <a:gd name="adj2" fmla="val 140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Слово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«</a:t>
            </a:r>
            <a:r>
              <a:rPr lang="en-US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Pro centum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» 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(процент) – латинское слово, что в переводе на русский обозначает </a:t>
            </a:r>
            <a:r>
              <a:rPr lang="ru-RU" sz="24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«со ста»</a:t>
            </a: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06" y="4462084"/>
            <a:ext cx="1785950" cy="23244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000099"/>
                </a:solidFill>
                <a:latin typeface="Bookman Old Style" pitchFamily="18" charset="0"/>
              </a:rPr>
              <a:t>Pro centum</a:t>
            </a:r>
            <a:endParaRPr lang="ru-RU" sz="20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57324" y="4857760"/>
            <a:ext cx="1785950" cy="19288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000099"/>
                </a:solidFill>
                <a:latin typeface="Bookman Old Style" pitchFamily="18" charset="0"/>
              </a:rPr>
              <a:t>cento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3274" y="5253418"/>
            <a:ext cx="1785950" cy="15331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 err="1">
                <a:solidFill>
                  <a:srgbClr val="000099"/>
                </a:solidFill>
                <a:latin typeface="Bookman Old Style" pitchFamily="18" charset="0"/>
              </a:rPr>
              <a:t>cto</a:t>
            </a:r>
            <a:endParaRPr lang="ru-RU" sz="40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9224" y="5649076"/>
            <a:ext cx="1785950" cy="11374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000099"/>
                </a:solidFill>
                <a:latin typeface="Bookman Old Style" pitchFamily="18" charset="0"/>
              </a:rPr>
              <a:t>c</a:t>
            </a:r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/</a:t>
            </a:r>
            <a:r>
              <a:rPr lang="en-US" sz="4000" dirty="0">
                <a:solidFill>
                  <a:srgbClr val="000099"/>
                </a:solidFill>
                <a:latin typeface="Bookman Old Style" pitchFamily="18" charset="0"/>
              </a:rPr>
              <a:t>o</a:t>
            </a:r>
            <a:endParaRPr lang="ru-RU" sz="40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15174" y="6044736"/>
            <a:ext cx="1785950" cy="7418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C00000"/>
                </a:solidFill>
                <a:latin typeface="Bookman Old Style" pitchFamily="18" charset="0"/>
              </a:rPr>
              <a:t>%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428596" y="500042"/>
            <a:ext cx="6296068" cy="704856"/>
          </a:xfrm>
          <a:prstGeom prst="wedgeRoundRectCallout">
            <a:avLst>
              <a:gd name="adj1" fmla="val 63651"/>
              <a:gd name="adj2" fmla="val 28364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Слово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«</a:t>
            </a:r>
            <a:r>
              <a:rPr lang="en-US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cent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о» 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– итальянское слово</a:t>
            </a: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428596" y="357166"/>
            <a:ext cx="6572296" cy="1000132"/>
          </a:xfrm>
          <a:prstGeom prst="wedgeRoundRectCallout">
            <a:avLst>
              <a:gd name="adj1" fmla="val 59702"/>
              <a:gd name="adj2" fmla="val -2750"/>
              <a:gd name="adj3" fmla="val 16667"/>
            </a:avLst>
          </a:prstGeom>
          <a:solidFill>
            <a:srgbClr val="CCFF66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Слово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«</a:t>
            </a:r>
            <a:r>
              <a:rPr lang="en-US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cent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о» 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– сокращенно писалось </a:t>
            </a:r>
            <a:r>
              <a:rPr lang="en-US" sz="2800" dirty="0" err="1">
                <a:solidFill>
                  <a:srgbClr val="C00000"/>
                </a:solidFill>
                <a:latin typeface="Bookman Old Style" pitchFamily="18" charset="0"/>
                <a:cs typeface="+mn-cs"/>
              </a:rPr>
              <a:t>cto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428596" y="642918"/>
            <a:ext cx="6786610" cy="633418"/>
          </a:xfrm>
          <a:prstGeom prst="wedgeRoundRectCallout">
            <a:avLst>
              <a:gd name="adj1" fmla="val 60282"/>
              <a:gd name="adj2" fmla="val 39618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В скорописи  </a:t>
            </a:r>
            <a:r>
              <a:rPr lang="en-US" sz="2800" dirty="0" err="1">
                <a:solidFill>
                  <a:srgbClr val="C00000"/>
                </a:solidFill>
                <a:latin typeface="Bookman Old Style" pitchFamily="18" charset="0"/>
                <a:cs typeface="+mn-cs"/>
              </a:rPr>
              <a:t>cto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 писалось как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с/о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285720" y="214290"/>
            <a:ext cx="6786610" cy="1785950"/>
          </a:xfrm>
          <a:prstGeom prst="wedgeRoundRectCallout">
            <a:avLst>
              <a:gd name="adj1" fmla="val 57548"/>
              <a:gd name="adj2" fmla="val 140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Опечатка совершенная наборщиком в Париже в 1685 году дало началу современному знаку </a:t>
            </a:r>
            <a:r>
              <a:rPr lang="ru-RU" sz="24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%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. Наборщик вместо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с/о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 напечатал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%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72571" y="4441371"/>
            <a:ext cx="8868229" cy="1596572"/>
          </a:xfrm>
          <a:custGeom>
            <a:avLst/>
            <a:gdLst>
              <a:gd name="connsiteX0" fmla="*/ 0 w 8868229"/>
              <a:gd name="connsiteY0" fmla="*/ 0 h 1596572"/>
              <a:gd name="connsiteX1" fmla="*/ 1785258 w 8868229"/>
              <a:gd name="connsiteY1" fmla="*/ 14515 h 1596572"/>
              <a:gd name="connsiteX2" fmla="*/ 1785258 w 8868229"/>
              <a:gd name="connsiteY2" fmla="*/ 420915 h 1596572"/>
              <a:gd name="connsiteX3" fmla="*/ 3570515 w 8868229"/>
              <a:gd name="connsiteY3" fmla="*/ 420915 h 1596572"/>
              <a:gd name="connsiteX4" fmla="*/ 3570515 w 8868229"/>
              <a:gd name="connsiteY4" fmla="*/ 827315 h 1596572"/>
              <a:gd name="connsiteX5" fmla="*/ 5341258 w 8868229"/>
              <a:gd name="connsiteY5" fmla="*/ 812800 h 1596572"/>
              <a:gd name="connsiteX6" fmla="*/ 5341258 w 8868229"/>
              <a:gd name="connsiteY6" fmla="*/ 1219200 h 1596572"/>
              <a:gd name="connsiteX7" fmla="*/ 7112000 w 8868229"/>
              <a:gd name="connsiteY7" fmla="*/ 1219200 h 1596572"/>
              <a:gd name="connsiteX8" fmla="*/ 7126515 w 8868229"/>
              <a:gd name="connsiteY8" fmla="*/ 1596572 h 1596572"/>
              <a:gd name="connsiteX9" fmla="*/ 8868229 w 8868229"/>
              <a:gd name="connsiteY9" fmla="*/ 1596572 h 159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68229" h="1596572">
                <a:moveTo>
                  <a:pt x="0" y="0"/>
                </a:moveTo>
                <a:lnTo>
                  <a:pt x="1785258" y="14515"/>
                </a:lnTo>
                <a:lnTo>
                  <a:pt x="1785258" y="420915"/>
                </a:lnTo>
                <a:lnTo>
                  <a:pt x="3570515" y="420915"/>
                </a:lnTo>
                <a:lnTo>
                  <a:pt x="3570515" y="827315"/>
                </a:lnTo>
                <a:lnTo>
                  <a:pt x="5341258" y="812800"/>
                </a:lnTo>
                <a:lnTo>
                  <a:pt x="5341258" y="1219200"/>
                </a:lnTo>
                <a:lnTo>
                  <a:pt x="7112000" y="1219200"/>
                </a:lnTo>
                <a:lnTo>
                  <a:pt x="7126515" y="1596572"/>
                </a:lnTo>
                <a:lnTo>
                  <a:pt x="8868229" y="1596572"/>
                </a:lnTo>
              </a:path>
            </a:pathLst>
          </a:cu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4" descr="dd36efffaa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571800" y="500042"/>
            <a:ext cx="2168717" cy="353656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138 L 0.12621 0.00138 C 0.18229 0.00138 0.25121 0.03052 0.25121 0.05434 L 0.25121 0.10777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21 0.10777 L 0.35364 0.10777 C 0.39948 0.10777 0.45607 0.13321 0.45607 0.15425 L 0.45607 0.20074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607 0.20074 L 0.56128 0.20074 C 0.6085 0.20074 0.66666 0.2197 0.66666 0.23589 L 0.66666 0.27128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66 0.27127 L 0.76007 0.27127 C 0.80208 0.27127 0.85364 0.28052 0.85364 0.28815 L 0.85364 0.3055 " pathEditMode="relative" rAng="0" ptsTypes="FfFF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364 0.31614 L 0.95208 0.31614 C 0.99618 0.31614 1.05052 0.32469 1.05052 0.33186 L 1.05052 0.34759 " pathEditMode="relative" rAng="0" ptsTypes="FfFF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733" name="Group 141"/>
          <p:cNvGraphicFramePr>
            <a:graphicFrameLocks noGrp="1"/>
          </p:cNvGraphicFramePr>
          <p:nvPr>
            <p:ph idx="4294967295"/>
          </p:nvPr>
        </p:nvGraphicFramePr>
        <p:xfrm>
          <a:off x="0" y="476250"/>
          <a:ext cx="5400675" cy="60483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39750"/>
                <a:gridCol w="539750"/>
                <a:gridCol w="542925"/>
                <a:gridCol w="539750"/>
                <a:gridCol w="539750"/>
                <a:gridCol w="511175"/>
                <a:gridCol w="565150"/>
                <a:gridCol w="542925"/>
                <a:gridCol w="539750"/>
                <a:gridCol w="539750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81075"/>
            <a:ext cx="557212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sz="5400" b="1" i="1">
                <a:solidFill>
                  <a:srgbClr val="CC00CC"/>
                </a:solidFill>
                <a:latin typeface="Bookman Old Style" pitchFamily="18" charset="0"/>
              </a:rPr>
              <a:t>П </a:t>
            </a:r>
            <a:r>
              <a:rPr sz="5400" b="1" i="1" err="1">
                <a:solidFill>
                  <a:srgbClr val="CC00CC"/>
                </a:solidFill>
                <a:latin typeface="Bookman Old Style" pitchFamily="18" charset="0"/>
              </a:rPr>
              <a:t>р</a:t>
            </a:r>
            <a:r>
              <a:rPr sz="5400" b="1" i="1">
                <a:solidFill>
                  <a:srgbClr val="CC00CC"/>
                </a:solidFill>
                <a:latin typeface="Bookman Old Style" pitchFamily="18" charset="0"/>
              </a:rPr>
              <a:t> </a:t>
            </a:r>
            <a:r>
              <a:rPr sz="8800" b="1" i="1">
                <a:solidFill>
                  <a:srgbClr val="CC00CC"/>
                </a:solidFill>
                <a:latin typeface="Bookman Old Style" pitchFamily="18" charset="0"/>
              </a:rPr>
              <a:t>о </a:t>
            </a:r>
            <a:r>
              <a:rPr sz="5400" b="1" i="1" err="1">
                <a:solidFill>
                  <a:srgbClr val="CC00CC"/>
                </a:solidFill>
                <a:latin typeface="Bookman Old Style" pitchFamily="18" charset="0"/>
              </a:rPr>
              <a:t>ц</a:t>
            </a:r>
            <a:r>
              <a:rPr b="1" i="1">
                <a:solidFill>
                  <a:srgbClr val="CC00CC"/>
                </a:solidFill>
                <a:latin typeface="Bookman Old Style" pitchFamily="18" charset="0"/>
              </a:rPr>
              <a:t> </a:t>
            </a:r>
            <a:r>
              <a:rPr sz="5400" b="1" i="1">
                <a:solidFill>
                  <a:srgbClr val="CC00CC"/>
                </a:solidFill>
                <a:latin typeface="Bookman Old Style" pitchFamily="18" charset="0"/>
              </a:rPr>
              <a:t>е </a:t>
            </a:r>
            <a:r>
              <a:rPr sz="5400" b="1" i="1" err="1">
                <a:solidFill>
                  <a:srgbClr val="CC00CC"/>
                </a:solidFill>
                <a:latin typeface="Bookman Old Style" pitchFamily="18" charset="0"/>
              </a:rPr>
              <a:t>н</a:t>
            </a:r>
            <a:r>
              <a:rPr sz="5400" b="1" i="1">
                <a:solidFill>
                  <a:srgbClr val="CC00CC"/>
                </a:solidFill>
                <a:latin typeface="Bookman Old Style" pitchFamily="18" charset="0"/>
              </a:rPr>
              <a:t> т </a:t>
            </a:r>
            <a:r>
              <a:rPr b="1" i="1">
                <a:solidFill>
                  <a:srgbClr val="CC00CC"/>
                </a:solidFill>
                <a:latin typeface="Bookman Old Style" pitchFamily="18" charset="0"/>
              </a:rPr>
              <a:t>  </a:t>
            </a:r>
            <a:r>
              <a:rPr b="1" i="1">
                <a:solidFill>
                  <a:srgbClr val="990000"/>
                </a:solidFill>
                <a:latin typeface="Bookman Old Style" pitchFamily="18" charset="0"/>
              </a:rPr>
              <a:t/>
            </a:r>
            <a:br>
              <a:rPr b="1" i="1">
                <a:solidFill>
                  <a:srgbClr val="990000"/>
                </a:solidFill>
                <a:latin typeface="Bookman Old Style" pitchFamily="18" charset="0"/>
              </a:rPr>
            </a:br>
            <a:endParaRPr b="1" i="1">
              <a:solidFill>
                <a:srgbClr val="990000"/>
              </a:solidFill>
              <a:latin typeface="Bookman Old Style" pitchFamily="18" charset="0"/>
            </a:endParaRPr>
          </a:p>
        </p:txBody>
      </p:sp>
      <p:sp>
        <p:nvSpPr>
          <p:cNvPr id="110721" name="Line 129"/>
          <p:cNvSpPr>
            <a:spLocks noChangeShapeType="1"/>
          </p:cNvSpPr>
          <p:nvPr/>
        </p:nvSpPr>
        <p:spPr bwMode="auto">
          <a:xfrm flipH="1">
            <a:off x="1187450" y="3860800"/>
            <a:ext cx="4608513" cy="2232025"/>
          </a:xfrm>
          <a:prstGeom prst="line">
            <a:avLst/>
          </a:prstGeom>
          <a:noFill/>
          <a:ln w="76200" cmpd="tri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latin typeface="Bookman Old Style" pitchFamily="18" charset="0"/>
            </a:endParaRPr>
          </a:p>
        </p:txBody>
      </p:sp>
      <p:pic>
        <p:nvPicPr>
          <p:cNvPr id="14" name="Picture 5" descr="Рисунок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0127" y="0"/>
            <a:ext cx="2533874" cy="38576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5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1428728" y="214290"/>
            <a:ext cx="5786478" cy="714380"/>
          </a:xfrm>
          <a:prstGeom prst="wedgeRoundRectCallout">
            <a:avLst>
              <a:gd name="adj1" fmla="val 54129"/>
              <a:gd name="adj2" fmla="val 8546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½ часть называется половиной</a:t>
            </a: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2786050" y="5715016"/>
            <a:ext cx="5786478" cy="714380"/>
          </a:xfrm>
          <a:prstGeom prst="wedgeRoundRectCallout">
            <a:avLst>
              <a:gd name="adj1" fmla="val 31251"/>
              <a:gd name="adj2" fmla="val -529697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1/100 часть – это процент</a:t>
            </a: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-0.29132 0.6620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331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1059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4" grpId="1"/>
      <p:bldP spid="110594" grpId="2"/>
      <p:bldP spid="1107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14312" y="174611"/>
            <a:ext cx="1333499" cy="1325563"/>
            <a:chOff x="3210" y="813"/>
            <a:chExt cx="840" cy="835"/>
          </a:xfrm>
        </p:grpSpPr>
        <p:sp>
          <p:nvSpPr>
            <p:cNvPr id="11300" name="Text Box 38"/>
            <p:cNvSpPr txBox="1">
              <a:spLocks noChangeArrowheads="1"/>
            </p:cNvSpPr>
            <p:nvPr/>
          </p:nvSpPr>
          <p:spPr bwMode="auto">
            <a:xfrm>
              <a:off x="3435" y="813"/>
              <a:ext cx="358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</a:t>
              </a:r>
            </a:p>
          </p:txBody>
        </p:sp>
        <p:sp>
          <p:nvSpPr>
            <p:cNvPr id="11301" name="Text Box 39"/>
            <p:cNvSpPr txBox="1">
              <a:spLocks noChangeArrowheads="1"/>
            </p:cNvSpPr>
            <p:nvPr/>
          </p:nvSpPr>
          <p:spPr bwMode="auto">
            <a:xfrm>
              <a:off x="3210" y="1163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302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214312" y="1460496"/>
            <a:ext cx="1333499" cy="1397000"/>
            <a:chOff x="3198" y="768"/>
            <a:chExt cx="840" cy="880"/>
          </a:xfrm>
        </p:grpSpPr>
        <p:sp>
          <p:nvSpPr>
            <p:cNvPr id="11297" name="Text Box 38"/>
            <p:cNvSpPr txBox="1">
              <a:spLocks noChangeArrowheads="1"/>
            </p:cNvSpPr>
            <p:nvPr/>
          </p:nvSpPr>
          <p:spPr bwMode="auto">
            <a:xfrm>
              <a:off x="3470" y="768"/>
              <a:ext cx="358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2</a:t>
              </a:r>
            </a:p>
          </p:txBody>
        </p:sp>
        <p:sp>
          <p:nvSpPr>
            <p:cNvPr id="11298" name="Text Box 39"/>
            <p:cNvSpPr txBox="1">
              <a:spLocks noChangeArrowheads="1"/>
            </p:cNvSpPr>
            <p:nvPr/>
          </p:nvSpPr>
          <p:spPr bwMode="auto">
            <a:xfrm>
              <a:off x="3198" y="1163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299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142875" y="2674941"/>
            <a:ext cx="1333499" cy="1325563"/>
            <a:chOff x="3165" y="813"/>
            <a:chExt cx="840" cy="835"/>
          </a:xfrm>
        </p:grpSpPr>
        <p:sp>
          <p:nvSpPr>
            <p:cNvPr id="11294" name="Text Box 38"/>
            <p:cNvSpPr txBox="1">
              <a:spLocks noChangeArrowheads="1"/>
            </p:cNvSpPr>
            <p:nvPr/>
          </p:nvSpPr>
          <p:spPr bwMode="auto">
            <a:xfrm>
              <a:off x="3435" y="813"/>
              <a:ext cx="358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3</a:t>
              </a:r>
            </a:p>
          </p:txBody>
        </p:sp>
        <p:sp>
          <p:nvSpPr>
            <p:cNvPr id="11295" name="Text Box 39"/>
            <p:cNvSpPr txBox="1">
              <a:spLocks noChangeArrowheads="1"/>
            </p:cNvSpPr>
            <p:nvPr/>
          </p:nvSpPr>
          <p:spPr bwMode="auto">
            <a:xfrm>
              <a:off x="3165" y="1163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296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384300" y="447661"/>
            <a:ext cx="28103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0099"/>
                </a:solidFill>
                <a:latin typeface="Bookman Old Style" pitchFamily="18" charset="0"/>
              </a:rPr>
              <a:t>=0,01=1%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30325" y="1803396"/>
            <a:ext cx="2884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0099"/>
                </a:solidFill>
                <a:latin typeface="Bookman Old Style" pitchFamily="18" charset="0"/>
              </a:rPr>
              <a:t>=0,02=2%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384300" y="2946403"/>
            <a:ext cx="2884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=0,03=3%</a:t>
            </a:r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142844" y="3944950"/>
            <a:ext cx="1333501" cy="1341438"/>
            <a:chOff x="3177" y="796"/>
            <a:chExt cx="840" cy="845"/>
          </a:xfrm>
        </p:grpSpPr>
        <p:sp>
          <p:nvSpPr>
            <p:cNvPr id="11291" name="Text Box 38"/>
            <p:cNvSpPr txBox="1">
              <a:spLocks noChangeArrowheads="1"/>
            </p:cNvSpPr>
            <p:nvPr/>
          </p:nvSpPr>
          <p:spPr bwMode="auto">
            <a:xfrm>
              <a:off x="3312" y="796"/>
              <a:ext cx="599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12</a:t>
              </a:r>
            </a:p>
          </p:txBody>
        </p:sp>
        <p:sp>
          <p:nvSpPr>
            <p:cNvPr id="11292" name="Text Box 39"/>
            <p:cNvSpPr txBox="1">
              <a:spLocks noChangeArrowheads="1"/>
            </p:cNvSpPr>
            <p:nvPr/>
          </p:nvSpPr>
          <p:spPr bwMode="auto">
            <a:xfrm>
              <a:off x="3177" y="1156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293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4572000" y="174611"/>
            <a:ext cx="1333499" cy="1325563"/>
            <a:chOff x="3177" y="813"/>
            <a:chExt cx="840" cy="835"/>
          </a:xfrm>
        </p:grpSpPr>
        <p:sp>
          <p:nvSpPr>
            <p:cNvPr id="11288" name="Text Box 38"/>
            <p:cNvSpPr txBox="1">
              <a:spLocks noChangeArrowheads="1"/>
            </p:cNvSpPr>
            <p:nvPr/>
          </p:nvSpPr>
          <p:spPr bwMode="auto">
            <a:xfrm>
              <a:off x="3343" y="813"/>
              <a:ext cx="599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27</a:t>
              </a:r>
            </a:p>
          </p:txBody>
        </p:sp>
        <p:sp>
          <p:nvSpPr>
            <p:cNvPr id="11289" name="Text Box 39"/>
            <p:cNvSpPr txBox="1">
              <a:spLocks noChangeArrowheads="1"/>
            </p:cNvSpPr>
            <p:nvPr/>
          </p:nvSpPr>
          <p:spPr bwMode="auto">
            <a:xfrm>
              <a:off x="3177" y="1163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290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4666868" y="1500174"/>
            <a:ext cx="1333499" cy="1325563"/>
            <a:chOff x="3192" y="813"/>
            <a:chExt cx="840" cy="835"/>
          </a:xfrm>
        </p:grpSpPr>
        <p:sp>
          <p:nvSpPr>
            <p:cNvPr id="11285" name="Text Box 38"/>
            <p:cNvSpPr txBox="1">
              <a:spLocks noChangeArrowheads="1"/>
            </p:cNvSpPr>
            <p:nvPr/>
          </p:nvSpPr>
          <p:spPr bwMode="auto">
            <a:xfrm>
              <a:off x="3192" y="813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286" name="Text Box 39"/>
            <p:cNvSpPr txBox="1">
              <a:spLocks noChangeArrowheads="1"/>
            </p:cNvSpPr>
            <p:nvPr/>
          </p:nvSpPr>
          <p:spPr bwMode="auto">
            <a:xfrm>
              <a:off x="3192" y="1163"/>
              <a:ext cx="84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400" dirty="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11287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293781" y="4244988"/>
            <a:ext cx="31486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0099"/>
                </a:solidFill>
                <a:latin typeface="Bookman Old Style" pitchFamily="18" charset="0"/>
              </a:rPr>
              <a:t>=0,12=12%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94375" y="447661"/>
            <a:ext cx="31486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0099"/>
                </a:solidFill>
                <a:latin typeface="Bookman Old Style" pitchFamily="18" charset="0"/>
              </a:rPr>
              <a:t>=0,27=27%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865432" y="1771636"/>
            <a:ext cx="26356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0099"/>
                </a:solidFill>
                <a:latin typeface="Bookman Old Style" pitchFamily="18" charset="0"/>
              </a:rPr>
              <a:t>=1=100%</a:t>
            </a:r>
          </a:p>
        </p:txBody>
      </p:sp>
      <p:pic>
        <p:nvPicPr>
          <p:cNvPr id="37" name="Picture 5" descr="Рисунок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786058"/>
            <a:ext cx="2533874" cy="38576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8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39" name="AutoShape 8"/>
          <p:cNvSpPr>
            <a:spLocks noChangeArrowheads="1"/>
          </p:cNvSpPr>
          <p:nvPr/>
        </p:nvSpPr>
        <p:spPr bwMode="auto">
          <a:xfrm>
            <a:off x="785786" y="5143512"/>
            <a:ext cx="5786478" cy="1071570"/>
          </a:xfrm>
          <a:prstGeom prst="wedgeRoundRectCallout">
            <a:avLst>
              <a:gd name="adj1" fmla="val 65462"/>
              <a:gd name="adj2" fmla="val -156486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Целое всегда принимаем за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единицу</a:t>
            </a:r>
            <a:r>
              <a:rPr lang="ru-RU" sz="2800" dirty="0">
                <a:latin typeface="Bookman Old Style" pitchFamily="18" charset="0"/>
                <a:cs typeface="+mn-cs"/>
              </a:rPr>
              <a:t> </a:t>
            </a:r>
            <a:r>
              <a:rPr lang="ru-RU" sz="28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или</a:t>
            </a:r>
            <a:r>
              <a:rPr lang="ru-RU" sz="2800" dirty="0">
                <a:latin typeface="Bookman Old Style" pitchFamily="18" charset="0"/>
                <a:cs typeface="+mn-cs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100%</a:t>
            </a: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25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ChangeArrowheads="1"/>
          </p:cNvSpPr>
          <p:nvPr/>
        </p:nvSpPr>
        <p:spPr bwMode="auto">
          <a:xfrm rot="5400000">
            <a:off x="1547019" y="434182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11413" y="404813"/>
            <a:ext cx="555953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99"/>
                </a:solidFill>
                <a:latin typeface="Bookman Old Style" pitchFamily="18" charset="0"/>
              </a:rPr>
              <a:t>сотая часть числа 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11413" y="1485900"/>
            <a:ext cx="6161115" cy="783193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0099"/>
                </a:solidFill>
                <a:latin typeface="Bookman Old Style" pitchFamily="18" charset="0"/>
              </a:rPr>
              <a:t>    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десятая часть числа – </a:t>
            </a:r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10%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11413" y="2430463"/>
            <a:ext cx="6161115" cy="783193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     пятая часть числа – </a:t>
            </a:r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20%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11413" y="3341688"/>
            <a:ext cx="6184046" cy="783193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 четвёртая часть числа – </a:t>
            </a:r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25%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11413" y="4286250"/>
            <a:ext cx="6161115" cy="783193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0099"/>
                </a:solidFill>
                <a:latin typeface="Bookman Old Style" pitchFamily="18" charset="0"/>
              </a:rPr>
              <a:t>       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половина числа – </a:t>
            </a:r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50%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11413" y="5226050"/>
            <a:ext cx="6161115" cy="783193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0099"/>
                </a:solidFill>
                <a:latin typeface="Bookman Old Style" pitchFamily="18" charset="0"/>
              </a:rPr>
              <a:t>    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три четверти числа – </a:t>
            </a:r>
            <a:r>
              <a:rPr lang="ru-RU" sz="4000" dirty="0">
                <a:solidFill>
                  <a:srgbClr val="000099"/>
                </a:solidFill>
                <a:latin typeface="Bookman Old Style" pitchFamily="18" charset="0"/>
              </a:rPr>
              <a:t>75%</a:t>
            </a:r>
          </a:p>
        </p:txBody>
      </p:sp>
      <p:pic>
        <p:nvPicPr>
          <p:cNvPr id="1025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89885" y="115888"/>
            <a:ext cx="18827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3" name="Rectangle 44"/>
          <p:cNvSpPr>
            <a:spLocks noChangeArrowheads="1"/>
          </p:cNvSpPr>
          <p:nvPr/>
        </p:nvSpPr>
        <p:spPr bwMode="auto">
          <a:xfrm rot="5400000">
            <a:off x="1547019" y="721519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4" name="Rectangle 44"/>
          <p:cNvSpPr>
            <a:spLocks noChangeArrowheads="1"/>
          </p:cNvSpPr>
          <p:nvPr/>
        </p:nvSpPr>
        <p:spPr bwMode="auto">
          <a:xfrm rot="5400000">
            <a:off x="1547019" y="1010444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5" name="Rectangle 44"/>
          <p:cNvSpPr>
            <a:spLocks noChangeArrowheads="1"/>
          </p:cNvSpPr>
          <p:nvPr/>
        </p:nvSpPr>
        <p:spPr bwMode="auto">
          <a:xfrm rot="5400000">
            <a:off x="1547019" y="1297782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6" name="Rectangle 44"/>
          <p:cNvSpPr>
            <a:spLocks noChangeArrowheads="1"/>
          </p:cNvSpPr>
          <p:nvPr/>
        </p:nvSpPr>
        <p:spPr bwMode="auto">
          <a:xfrm rot="5400000">
            <a:off x="1547019" y="1586707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7" name="Rectangle 44"/>
          <p:cNvSpPr>
            <a:spLocks noChangeArrowheads="1"/>
          </p:cNvSpPr>
          <p:nvPr/>
        </p:nvSpPr>
        <p:spPr bwMode="auto">
          <a:xfrm rot="5400000">
            <a:off x="1547019" y="1874044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8" name="Rectangle 44"/>
          <p:cNvSpPr>
            <a:spLocks noChangeArrowheads="1"/>
          </p:cNvSpPr>
          <p:nvPr/>
        </p:nvSpPr>
        <p:spPr bwMode="auto">
          <a:xfrm rot="5400000">
            <a:off x="1547813" y="2162175"/>
            <a:ext cx="287338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9" name="Rectangle 44"/>
          <p:cNvSpPr>
            <a:spLocks noChangeArrowheads="1"/>
          </p:cNvSpPr>
          <p:nvPr/>
        </p:nvSpPr>
        <p:spPr bwMode="auto">
          <a:xfrm rot="5400000">
            <a:off x="1547019" y="2450307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0" name="Rectangle 44"/>
          <p:cNvSpPr>
            <a:spLocks noChangeArrowheads="1"/>
          </p:cNvSpPr>
          <p:nvPr/>
        </p:nvSpPr>
        <p:spPr bwMode="auto">
          <a:xfrm rot="5400000">
            <a:off x="1547019" y="2737644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1" name="Rectangle 44"/>
          <p:cNvSpPr>
            <a:spLocks noChangeArrowheads="1"/>
          </p:cNvSpPr>
          <p:nvPr/>
        </p:nvSpPr>
        <p:spPr bwMode="auto">
          <a:xfrm rot="5400000">
            <a:off x="1547019" y="3026569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2" name="Rectangle 44"/>
          <p:cNvSpPr>
            <a:spLocks noChangeArrowheads="1"/>
          </p:cNvSpPr>
          <p:nvPr/>
        </p:nvSpPr>
        <p:spPr bwMode="auto">
          <a:xfrm rot="5400000">
            <a:off x="1547019" y="3313907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3" name="Rectangle 44"/>
          <p:cNvSpPr>
            <a:spLocks noChangeArrowheads="1"/>
          </p:cNvSpPr>
          <p:nvPr/>
        </p:nvSpPr>
        <p:spPr bwMode="auto">
          <a:xfrm rot="5400000">
            <a:off x="1547019" y="3602832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4" name="Rectangle 44"/>
          <p:cNvSpPr>
            <a:spLocks noChangeArrowheads="1"/>
          </p:cNvSpPr>
          <p:nvPr/>
        </p:nvSpPr>
        <p:spPr bwMode="auto">
          <a:xfrm rot="5400000">
            <a:off x="1547019" y="3890169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5" name="Rectangle 44"/>
          <p:cNvSpPr>
            <a:spLocks noChangeArrowheads="1"/>
          </p:cNvSpPr>
          <p:nvPr/>
        </p:nvSpPr>
        <p:spPr bwMode="auto">
          <a:xfrm rot="5400000">
            <a:off x="1547019" y="4179094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6" name="Rectangle 44"/>
          <p:cNvSpPr>
            <a:spLocks noChangeArrowheads="1"/>
          </p:cNvSpPr>
          <p:nvPr/>
        </p:nvSpPr>
        <p:spPr bwMode="auto">
          <a:xfrm rot="5400000">
            <a:off x="1547019" y="4466432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7" name="Rectangle 44"/>
          <p:cNvSpPr>
            <a:spLocks noChangeArrowheads="1"/>
          </p:cNvSpPr>
          <p:nvPr/>
        </p:nvSpPr>
        <p:spPr bwMode="auto">
          <a:xfrm rot="5400000">
            <a:off x="1547019" y="4753769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8" name="Rectangle 44"/>
          <p:cNvSpPr>
            <a:spLocks noChangeArrowheads="1"/>
          </p:cNvSpPr>
          <p:nvPr/>
        </p:nvSpPr>
        <p:spPr bwMode="auto">
          <a:xfrm rot="5400000">
            <a:off x="1547019" y="5042694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79" name="Rectangle 44"/>
          <p:cNvSpPr>
            <a:spLocks noChangeArrowheads="1"/>
          </p:cNvSpPr>
          <p:nvPr/>
        </p:nvSpPr>
        <p:spPr bwMode="auto">
          <a:xfrm rot="5400000">
            <a:off x="1547019" y="5330032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80" name="Rectangle 44"/>
          <p:cNvSpPr>
            <a:spLocks noChangeArrowheads="1"/>
          </p:cNvSpPr>
          <p:nvPr/>
        </p:nvSpPr>
        <p:spPr bwMode="auto">
          <a:xfrm rot="5400000">
            <a:off x="1547019" y="5618957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81" name="Rectangle 44"/>
          <p:cNvSpPr>
            <a:spLocks noChangeArrowheads="1"/>
          </p:cNvSpPr>
          <p:nvPr/>
        </p:nvSpPr>
        <p:spPr bwMode="auto">
          <a:xfrm rot="5400000">
            <a:off x="1547019" y="145257"/>
            <a:ext cx="288925" cy="7191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395288" y="3241675"/>
            <a:ext cx="187325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395288" y="1801813"/>
            <a:ext cx="187325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468313" y="4681538"/>
            <a:ext cx="1800225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Прямоугольник 91"/>
          <p:cNvSpPr>
            <a:spLocks noChangeArrowheads="1"/>
          </p:cNvSpPr>
          <p:nvPr/>
        </p:nvSpPr>
        <p:spPr bwMode="auto">
          <a:xfrm>
            <a:off x="395288" y="1225550"/>
            <a:ext cx="11128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25%</a:t>
            </a:r>
          </a:p>
        </p:txBody>
      </p:sp>
      <p:sp>
        <p:nvSpPr>
          <p:cNvPr id="93" name="Прямоугольник 92"/>
          <p:cNvSpPr>
            <a:spLocks noChangeArrowheads="1"/>
          </p:cNvSpPr>
          <p:nvPr/>
        </p:nvSpPr>
        <p:spPr bwMode="auto">
          <a:xfrm>
            <a:off x="395288" y="2665413"/>
            <a:ext cx="11128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50%</a:t>
            </a:r>
          </a:p>
        </p:txBody>
      </p:sp>
      <p:sp>
        <p:nvSpPr>
          <p:cNvPr id="94" name="Прямоугольник 93"/>
          <p:cNvSpPr>
            <a:spLocks noChangeArrowheads="1"/>
          </p:cNvSpPr>
          <p:nvPr/>
        </p:nvSpPr>
        <p:spPr bwMode="auto">
          <a:xfrm>
            <a:off x="395288" y="4105275"/>
            <a:ext cx="11128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75%</a:t>
            </a:r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>
            <a:off x="468313" y="6121400"/>
            <a:ext cx="1800225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Прямоугольник 95"/>
          <p:cNvSpPr>
            <a:spLocks noChangeArrowheads="1"/>
          </p:cNvSpPr>
          <p:nvPr/>
        </p:nvSpPr>
        <p:spPr bwMode="auto">
          <a:xfrm>
            <a:off x="250825" y="5473700"/>
            <a:ext cx="1383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100%</a:t>
            </a:r>
          </a:p>
        </p:txBody>
      </p:sp>
      <p:sp>
        <p:nvSpPr>
          <p:cNvPr id="40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2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27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8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32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33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43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44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54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59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60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64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65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69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0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74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5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85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86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90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91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95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96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00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01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05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06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0"/>
                            </p:stCondLst>
                            <p:childTnLst>
                              <p:par>
                                <p:cTn id="128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5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8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92" grpId="0"/>
      <p:bldP spid="93" grpId="0"/>
      <p:bldP spid="94" grpId="0"/>
      <p:bldP spid="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857884" y="5287169"/>
            <a:ext cx="3178166" cy="504825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rgbClr val="000099"/>
                </a:solidFill>
                <a:latin typeface="Bookman Old Style" pitchFamily="18" charset="0"/>
              </a:rPr>
              <a:t>умножаем на 100</a:t>
            </a:r>
          </a:p>
        </p:txBody>
      </p:sp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4150" y="4933950"/>
            <a:ext cx="1512887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CFE"/>
              </a:clrFrom>
              <a:clrTo>
                <a:srgbClr val="FE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3563938"/>
            <a:ext cx="15367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2202918" y="3854457"/>
            <a:ext cx="3660775" cy="5032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в десятичную дробь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1571604" y="3925894"/>
            <a:ext cx="625495" cy="36036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00826" y="3854457"/>
            <a:ext cx="2555875" cy="503237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делим на 100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869512" y="3925894"/>
            <a:ext cx="625495" cy="36036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950" y="5287963"/>
            <a:ext cx="3535355" cy="5032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</a:rPr>
              <a:t> десятичную дробь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3505980" y="5359400"/>
            <a:ext cx="625495" cy="36036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5369713" y="5360194"/>
            <a:ext cx="625495" cy="35877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643306" y="6072206"/>
            <a:ext cx="12843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Bookman Old Style" pitchFamily="18" charset="0"/>
              </a:rPr>
              <a:t>0,35</a:t>
            </a: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786314" y="6072206"/>
            <a:ext cx="3593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·</a:t>
            </a: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000628" y="6072206"/>
            <a:ext cx="1127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100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027738" y="6072206"/>
            <a:ext cx="4619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C00000"/>
                </a:solidFill>
                <a:latin typeface="Bookman Old Style" pitchFamily="18" charset="0"/>
              </a:rPr>
              <a:t>=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381750" y="6072206"/>
            <a:ext cx="12186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ru-RU" sz="3600" dirty="0" smtClean="0">
                <a:solidFill>
                  <a:srgbClr val="C00000"/>
                </a:solidFill>
                <a:latin typeface="Bookman Old Style" pitchFamily="18" charset="0"/>
              </a:rPr>
              <a:t>5</a:t>
            </a:r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%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00298" y="4406797"/>
            <a:ext cx="12186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Bookman Old Style" pitchFamily="18" charset="0"/>
              </a:rPr>
              <a:t>35</a:t>
            </a:r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%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538510" y="4406797"/>
            <a:ext cx="4619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=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786182" y="4406797"/>
            <a:ext cx="8130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3</a:t>
            </a:r>
            <a:r>
              <a:rPr lang="ru-RU" sz="3600" dirty="0" smtClean="0">
                <a:solidFill>
                  <a:srgbClr val="C00000"/>
                </a:solidFill>
                <a:latin typeface="Bookman Old Style" pitchFamily="18" charset="0"/>
              </a:rPr>
              <a:t>5</a:t>
            </a: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705350" y="4406797"/>
            <a:ext cx="1127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C00000"/>
                </a:solidFill>
                <a:latin typeface="Bookman Old Style" pitchFamily="18" charset="0"/>
              </a:rPr>
              <a:t>100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681650" y="4406797"/>
            <a:ext cx="4619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  <a:t>=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002318" y="4406797"/>
            <a:ext cx="12843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Bookman Old Style" pitchFamily="18" charset="0"/>
              </a:rPr>
              <a:t>0,35</a:t>
            </a: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500563" y="4406797"/>
            <a:ext cx="341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C00000"/>
                </a:solidFill>
                <a:latin typeface="Bookman Old Style" pitchFamily="18" charset="0"/>
              </a:rPr>
              <a:t>:</a:t>
            </a:r>
          </a:p>
        </p:txBody>
      </p:sp>
      <p:sp>
        <p:nvSpPr>
          <p:cNvPr id="42" name="Овальная выноска 41"/>
          <p:cNvSpPr/>
          <p:nvPr/>
        </p:nvSpPr>
        <p:spPr>
          <a:xfrm>
            <a:off x="2786063" y="1857375"/>
            <a:ext cx="5514975" cy="647700"/>
          </a:xfrm>
          <a:prstGeom prst="wedgeEllipseCallout">
            <a:avLst>
              <a:gd name="adj1" fmla="val -74820"/>
              <a:gd name="adj2" fmla="val -188246"/>
            </a:avLst>
          </a:prstGeom>
          <a:solidFill>
            <a:srgbClr val="FFFF8B"/>
          </a:solidFill>
          <a:ln w="38100">
            <a:solidFill>
              <a:srgbClr val="000099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0099"/>
                </a:solidFill>
                <a:latin typeface="Bookman Old Style" pitchFamily="18" charset="0"/>
              </a:rPr>
              <a:t>чтобы перевести:</a:t>
            </a:r>
          </a:p>
        </p:txBody>
      </p:sp>
      <p:pic>
        <p:nvPicPr>
          <p:cNvPr id="37" name="Picture 5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42844" y="-1"/>
            <a:ext cx="2428892" cy="369780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4" grpId="0"/>
      <p:bldP spid="23" grpId="0"/>
      <p:bldP spid="25" grpId="0"/>
      <p:bldP spid="27" grpId="0"/>
      <p:bldP spid="28" grpId="0"/>
      <p:bldP spid="30" grpId="0"/>
      <p:bldP spid="31" grpId="0"/>
      <p:bldP spid="32" grpId="0"/>
      <p:bldP spid="33" grpId="0"/>
      <p:bldP spid="34" grpId="0"/>
      <p:bldP spid="3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12352" y="4214819"/>
            <a:ext cx="4714908" cy="642942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> Десятичная дробь</a:t>
            </a:r>
            <a:endParaRPr lang="ru-RU" sz="32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022595" y="4214819"/>
            <a:ext cx="2835685" cy="642942"/>
          </a:xfrm>
          <a:prstGeom prst="roundRect">
            <a:avLst/>
          </a:prstGeom>
          <a:solidFill>
            <a:srgbClr val="FFFF8B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>Проценты</a:t>
            </a:r>
            <a:endParaRPr lang="ru-RU" sz="32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49624" y="3214686"/>
            <a:ext cx="1906291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>
                <a:solidFill>
                  <a:srgbClr val="C00000"/>
                </a:solidFill>
                <a:latin typeface="Bookman Old Style" pitchFamily="18" charset="0"/>
                <a:cs typeface="+mn-cs"/>
              </a:rPr>
              <a:t>25%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85918" y="3214686"/>
            <a:ext cx="2013693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0,25</a:t>
            </a:r>
          </a:p>
        </p:txBody>
      </p:sp>
      <p:grpSp>
        <p:nvGrpSpPr>
          <p:cNvPr id="7" name="Группа 11"/>
          <p:cNvGrpSpPr>
            <a:grpSpLocks/>
          </p:cNvGrpSpPr>
          <p:nvPr/>
        </p:nvGrpSpPr>
        <p:grpSpPr bwMode="auto">
          <a:xfrm>
            <a:off x="3830657" y="2613046"/>
            <a:ext cx="3527425" cy="1079500"/>
            <a:chOff x="3275856" y="1772816"/>
            <a:chExt cx="3528392" cy="1080120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6" name="Выгнутая вверх стрелка 5"/>
            <p:cNvSpPr/>
            <p:nvPr/>
          </p:nvSpPr>
          <p:spPr>
            <a:xfrm>
              <a:off x="3275856" y="1772816"/>
              <a:ext cx="3528392" cy="1080120"/>
            </a:xfrm>
            <a:prstGeom prst="curvedDownArrow">
              <a:avLst>
                <a:gd name="adj1" fmla="val 26903"/>
                <a:gd name="adj2" fmla="val 163333"/>
                <a:gd name="adj3" fmla="val 69344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0099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000099"/>
                  </a:solidFill>
                  <a:latin typeface="Bookman Old Style" pitchFamily="18" charset="0"/>
                </a:rPr>
                <a:t>  </a:t>
              </a:r>
            </a:p>
          </p:txBody>
        </p:sp>
        <p:sp>
          <p:nvSpPr>
            <p:cNvPr id="17425" name="TextBox 6"/>
            <p:cNvSpPr txBox="1">
              <a:spLocks noChangeArrowheads="1"/>
            </p:cNvSpPr>
            <p:nvPr/>
          </p:nvSpPr>
          <p:spPr bwMode="auto">
            <a:xfrm>
              <a:off x="5286187" y="2060848"/>
              <a:ext cx="1021713" cy="58511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dirty="0">
                  <a:solidFill>
                    <a:srgbClr val="000099"/>
                  </a:solidFill>
                  <a:latin typeface="Bookman Old Style" pitchFamily="18" charset="0"/>
                  <a:cs typeface="+mn-cs"/>
                </a:rPr>
                <a:t>100</a:t>
              </a:r>
            </a:p>
          </p:txBody>
        </p:sp>
        <p:sp>
          <p:nvSpPr>
            <p:cNvPr id="17426" name="TextBox 7"/>
            <p:cNvSpPr txBox="1">
              <a:spLocks noChangeArrowheads="1"/>
            </p:cNvSpPr>
            <p:nvPr/>
          </p:nvSpPr>
          <p:spPr bwMode="auto">
            <a:xfrm>
              <a:off x="5191682" y="2025692"/>
              <a:ext cx="380336" cy="70829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000099"/>
                  </a:solidFill>
                  <a:latin typeface="Bookman Old Style" pitchFamily="18" charset="0"/>
                  <a:cs typeface="Times New Roman" pitchFamily="18" charset="0"/>
                </a:rPr>
                <a:t>·</a:t>
              </a:r>
              <a:endParaRPr lang="ru-RU" sz="4000" dirty="0">
                <a:solidFill>
                  <a:srgbClr val="000099"/>
                </a:solidFill>
                <a:latin typeface="Bookman Old Style" pitchFamily="18" charset="0"/>
                <a:cs typeface="+mn-cs"/>
              </a:endParaRPr>
            </a:p>
          </p:txBody>
        </p:sp>
      </p:grpSp>
      <p:grpSp>
        <p:nvGrpSpPr>
          <p:cNvPr id="8" name="Группа 12"/>
          <p:cNvGrpSpPr>
            <a:grpSpLocks/>
          </p:cNvGrpSpPr>
          <p:nvPr/>
        </p:nvGrpSpPr>
        <p:grpSpPr bwMode="auto">
          <a:xfrm>
            <a:off x="3141283" y="5421334"/>
            <a:ext cx="3529012" cy="1079500"/>
            <a:chOff x="2843808" y="4437112"/>
            <a:chExt cx="3528392" cy="1080120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9" name="Выгнутая вверх стрелка 8"/>
            <p:cNvSpPr/>
            <p:nvPr/>
          </p:nvSpPr>
          <p:spPr>
            <a:xfrm rot="10800000">
              <a:off x="2843808" y="4437112"/>
              <a:ext cx="3528392" cy="1080120"/>
            </a:xfrm>
            <a:prstGeom prst="curvedDownArrow">
              <a:avLst>
                <a:gd name="adj1" fmla="val 26903"/>
                <a:gd name="adj2" fmla="val 163333"/>
                <a:gd name="adj3" fmla="val 69344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0099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000099"/>
                  </a:solidFill>
                  <a:latin typeface="Bookman Old Style" pitchFamily="18" charset="0"/>
                </a:rPr>
                <a:t>  </a:t>
              </a:r>
            </a:p>
          </p:txBody>
        </p:sp>
        <p:sp>
          <p:nvSpPr>
            <p:cNvPr id="17422" name="TextBox 9"/>
            <p:cNvSpPr txBox="1">
              <a:spLocks noChangeArrowheads="1"/>
            </p:cNvSpPr>
            <p:nvPr/>
          </p:nvSpPr>
          <p:spPr bwMode="auto">
            <a:xfrm>
              <a:off x="3429484" y="4717684"/>
              <a:ext cx="1021254" cy="58511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dirty="0">
                  <a:solidFill>
                    <a:srgbClr val="000099"/>
                  </a:solidFill>
                  <a:latin typeface="Bookman Old Style" pitchFamily="18" charset="0"/>
                  <a:cs typeface="+mn-cs"/>
                </a:rPr>
                <a:t>100</a:t>
              </a:r>
            </a:p>
          </p:txBody>
        </p:sp>
        <p:sp>
          <p:nvSpPr>
            <p:cNvPr id="17423" name="TextBox 10"/>
            <p:cNvSpPr txBox="1">
              <a:spLocks noChangeArrowheads="1"/>
            </p:cNvSpPr>
            <p:nvPr/>
          </p:nvSpPr>
          <p:spPr bwMode="auto">
            <a:xfrm>
              <a:off x="3286633" y="4653136"/>
              <a:ext cx="335289" cy="58511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dirty="0">
                  <a:solidFill>
                    <a:srgbClr val="000099"/>
                  </a:solidFill>
                  <a:latin typeface="Bookman Old Style" pitchFamily="18" charset="0"/>
                  <a:cs typeface="+mn-cs"/>
                </a:rPr>
                <a:t>:</a:t>
              </a:r>
            </a:p>
          </p:txBody>
        </p:sp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78187" y="4773634"/>
            <a:ext cx="1906291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>
                <a:solidFill>
                  <a:srgbClr val="C00000"/>
                </a:solidFill>
                <a:latin typeface="Bookman Old Style" pitchFamily="18" charset="0"/>
                <a:cs typeface="+mn-cs"/>
              </a:rPr>
              <a:t>25%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869674" y="4773634"/>
            <a:ext cx="2013693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>
                <a:solidFill>
                  <a:srgbClr val="C00000"/>
                </a:solidFill>
                <a:latin typeface="Bookman Old Style" pitchFamily="18" charset="0"/>
                <a:cs typeface="+mn-cs"/>
              </a:rPr>
              <a:t>0,25</a:t>
            </a:r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21" name="AutoShape 48"/>
          <p:cNvSpPr>
            <a:spLocks noChangeArrowheads="1"/>
          </p:cNvSpPr>
          <p:nvPr/>
        </p:nvSpPr>
        <p:spPr bwMode="auto">
          <a:xfrm>
            <a:off x="2428860" y="214290"/>
            <a:ext cx="4841892" cy="785818"/>
          </a:xfrm>
          <a:prstGeom prst="wedgeRoundRectCallout">
            <a:avLst>
              <a:gd name="adj1" fmla="val -55639"/>
              <a:gd name="adj2" fmla="val 12986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Я понял:</a:t>
            </a:r>
          </a:p>
        </p:txBody>
      </p:sp>
      <p:pic>
        <p:nvPicPr>
          <p:cNvPr id="19" name="Picture 4" descr="dd36efffaa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53" y="-246060"/>
            <a:ext cx="2428875" cy="39608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28596" y="500042"/>
            <a:ext cx="7858180" cy="1071570"/>
          </a:xfrm>
          <a:prstGeom prst="roundRect">
            <a:avLst>
              <a:gd name="adj" fmla="val 42525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6600" i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Решаем</a:t>
            </a: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22535" name="Picture 7" descr="C:\Users\1\Desktop\Мои документы\презентации к урокам математики\картинки к презентации\клипарты на прозрачном фоне\95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214438"/>
            <a:ext cx="41052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Прямоугольник 8"/>
          <p:cNvSpPr/>
          <p:nvPr/>
        </p:nvSpPr>
        <p:spPr>
          <a:xfrm>
            <a:off x="4039664" y="1285860"/>
            <a:ext cx="4362093" cy="5509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Стр.89</a:t>
            </a:r>
          </a:p>
          <a:p>
            <a:pPr algn="ctr">
              <a:defRPr/>
            </a:pP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№ 4</a:t>
            </a:r>
            <a:endParaRPr lang="ru-RU" sz="8800" i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  <a:p>
            <a:pPr algn="ctr">
              <a:defRPr/>
            </a:pPr>
            <a:r>
              <a:rPr lang="ru-RU" sz="8800" i="0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№ </a:t>
            </a: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5</a:t>
            </a:r>
            <a:endParaRPr lang="ru-RU" sz="8800" i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  <a:p>
            <a:pPr algn="ctr">
              <a:defRPr/>
            </a:pPr>
            <a:r>
              <a:rPr lang="ru-RU" sz="8800" i="0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№ </a:t>
            </a: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6(б)</a:t>
            </a:r>
            <a:endParaRPr lang="ru-RU" sz="8800" i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22534" name="Picture 6" descr="C:\Users\1\Desktop\Мои документы\презентации к урокам математики\картинки к презентации\Анимационные картинки для презентаций. Часть 2\Школа\0b0f33b51db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3786188"/>
            <a:ext cx="228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28596" y="500042"/>
            <a:ext cx="7858180" cy="1071570"/>
          </a:xfrm>
          <a:prstGeom prst="roundRect">
            <a:avLst>
              <a:gd name="adj" fmla="val 42525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6600" i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Повторение:</a:t>
            </a: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22535" name="Picture 7" descr="C:\Users\1\Desktop\Мои документы\презентации к урокам математики\картинки к презентации\клипарты на прозрачном фоне\95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214438"/>
            <a:ext cx="41052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Прямоугольник 8"/>
          <p:cNvSpPr/>
          <p:nvPr/>
        </p:nvSpPr>
        <p:spPr>
          <a:xfrm>
            <a:off x="4589495" y="1699803"/>
            <a:ext cx="3260829" cy="280076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800" i="0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№ </a:t>
            </a: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10</a:t>
            </a:r>
            <a:endParaRPr lang="ru-RU" sz="8800" i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  <a:p>
            <a:pPr algn="ctr">
              <a:defRPr/>
            </a:pPr>
            <a:r>
              <a:rPr lang="ru-RU" sz="8800" i="0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№ </a:t>
            </a: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11</a:t>
            </a:r>
            <a:endParaRPr lang="ru-RU" sz="8800" i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22534" name="Picture 6" descr="C:\Users\1\Desktop\Мои документы\презентации к урокам математики\картинки к презентации\Анимационные картинки для презентаций. Часть 2\Школа\0b0f33b51db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3786188"/>
            <a:ext cx="2286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28596" y="500042"/>
            <a:ext cx="8286808" cy="1071570"/>
          </a:xfrm>
          <a:prstGeom prst="roundRect">
            <a:avLst>
              <a:gd name="adj" fmla="val 42525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6600" i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Самостоятельно:</a:t>
            </a: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26880" y="1428736"/>
            <a:ext cx="2468946" cy="14465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800" i="0" dirty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№ </a:t>
            </a:r>
            <a:r>
              <a:rPr lang="ru-RU" sz="8800" i="0" dirty="0" smtClean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1</a:t>
            </a:r>
            <a:endParaRPr lang="ru-RU" sz="8800" i="0" dirty="0">
              <a:ln w="1905"/>
              <a:solidFill>
                <a:srgbClr val="00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pic>
        <p:nvPicPr>
          <p:cNvPr id="17415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773238"/>
            <a:ext cx="36068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500042"/>
            <a:ext cx="7858180" cy="1071570"/>
          </a:xfrm>
          <a:prstGeom prst="roundRect">
            <a:avLst>
              <a:gd name="adj" fmla="val 42525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i="0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Домашнее задание</a:t>
            </a:r>
            <a:endParaRPr lang="ru-RU" sz="1050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0430" y="1785926"/>
            <a:ext cx="5429288" cy="421484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800" i="0" dirty="0" smtClean="0">
                <a:solidFill>
                  <a:srgbClr val="000099"/>
                </a:solidFill>
                <a:latin typeface="Georgia" pitchFamily="18" charset="0"/>
              </a:rPr>
              <a:t>П 1 стр.86, </a:t>
            </a:r>
            <a:endParaRPr lang="ru-RU" sz="4800" i="0" dirty="0" smtClean="0">
              <a:solidFill>
                <a:srgbClr val="000099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4800" i="0" smtClean="0">
                <a:solidFill>
                  <a:srgbClr val="000099"/>
                </a:solidFill>
                <a:latin typeface="Georgia" pitchFamily="18" charset="0"/>
              </a:rPr>
              <a:t>№ </a:t>
            </a:r>
            <a:r>
              <a:rPr lang="ru-RU" sz="4800" i="0" smtClean="0">
                <a:solidFill>
                  <a:srgbClr val="000099"/>
                </a:solidFill>
                <a:latin typeface="Georgia" pitchFamily="18" charset="0"/>
              </a:rPr>
              <a:t>16,17,18.                  </a:t>
            </a:r>
            <a:endParaRPr lang="ru-RU" sz="4800" i="0" dirty="0" smtClean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25608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322E8C-0FEA-45FF-8E5A-9544C1F6203F}" type="slidenum">
              <a:rPr lang="ru-RU" smtClean="0">
                <a:solidFill>
                  <a:srgbClr val="898989"/>
                </a:solidFill>
                <a:latin typeface="Georgia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>
              <a:solidFill>
                <a:srgbClr val="898989"/>
              </a:solidFill>
              <a:latin typeface="Georgia" pitchFamily="18" charset="0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1517" name="Picture 3" descr="tani60[1]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2875" y="3225800"/>
            <a:ext cx="3881438" cy="34893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44034" name="Picture 2" descr="dd36efffaa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00298" cy="407509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AutoShape 48"/>
          <p:cNvSpPr>
            <a:spLocks noChangeArrowheads="1"/>
          </p:cNvSpPr>
          <p:nvPr/>
        </p:nvSpPr>
        <p:spPr bwMode="auto">
          <a:xfrm>
            <a:off x="2571736" y="714356"/>
            <a:ext cx="3429024" cy="714380"/>
          </a:xfrm>
          <a:prstGeom prst="wedgeRoundRectCallout">
            <a:avLst>
              <a:gd name="adj1" fmla="val -67436"/>
              <a:gd name="adj2" fmla="val 120783"/>
              <a:gd name="adj3" fmla="val 16667"/>
            </a:avLst>
          </a:prstGeom>
          <a:solidFill>
            <a:srgbClr val="FFFF99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Вы знаете, что</a:t>
            </a: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928794" y="2428868"/>
            <a:ext cx="4286280" cy="1328023"/>
          </a:xfrm>
          <a:prstGeom prst="wedgeRoundRectCallout">
            <a:avLst>
              <a:gd name="adj1" fmla="val -53219"/>
              <a:gd name="adj2" fmla="val -8252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0" rIns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Подумайте, как проще найти значение выражения:</a:t>
            </a:r>
          </a:p>
        </p:txBody>
      </p:sp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6072198" y="71414"/>
            <a:ext cx="1482052" cy="1201461"/>
            <a:chOff x="9920518" y="2604409"/>
            <a:chExt cx="1481526" cy="1201116"/>
          </a:xfrm>
        </p:grpSpPr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10848883" y="2767003"/>
              <a:ext cx="553161" cy="830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 dirty="0">
                  <a:solidFill>
                    <a:srgbClr val="0000CC"/>
                  </a:solidFill>
                  <a:latin typeface="Bookman Old Style" pitchFamily="18" charset="0"/>
                </a:rPr>
                <a:t>=</a:t>
              </a: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10172124" y="2604409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1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9920518" y="3097842"/>
              <a:ext cx="88326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10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10001262" y="3214412"/>
              <a:ext cx="977552" cy="1588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8"/>
          <p:cNvGrpSpPr>
            <a:grpSpLocks/>
          </p:cNvGrpSpPr>
          <p:nvPr/>
        </p:nvGrpSpPr>
        <p:grpSpPr bwMode="auto">
          <a:xfrm>
            <a:off x="6083683" y="1059500"/>
            <a:ext cx="1459083" cy="1159666"/>
            <a:chOff x="10001262" y="2604411"/>
            <a:chExt cx="1458565" cy="1159333"/>
          </a:xfrm>
        </p:grpSpPr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10906666" y="2812169"/>
              <a:ext cx="553161" cy="830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 dirty="0">
                  <a:solidFill>
                    <a:srgbClr val="0000CC"/>
                  </a:solidFill>
                  <a:latin typeface="Bookman Old Style" pitchFamily="18" charset="0"/>
                </a:rPr>
                <a:t>=</a:t>
              </a:r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10164392" y="2604411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1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10164388" y="3056061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2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10001262" y="3214412"/>
              <a:ext cx="977552" cy="1588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28"/>
          <p:cNvGrpSpPr>
            <a:grpSpLocks/>
          </p:cNvGrpSpPr>
          <p:nvPr/>
        </p:nvGrpSpPr>
        <p:grpSpPr bwMode="auto">
          <a:xfrm>
            <a:off x="6083683" y="2005791"/>
            <a:ext cx="1459083" cy="1207955"/>
            <a:chOff x="10001262" y="2604409"/>
            <a:chExt cx="1458564" cy="1207608"/>
          </a:xfrm>
        </p:grpSpPr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10906666" y="2767003"/>
              <a:ext cx="553160" cy="830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 dirty="0">
                  <a:solidFill>
                    <a:srgbClr val="0000CC"/>
                  </a:solidFill>
                  <a:latin typeface="Bookman Old Style" pitchFamily="18" charset="0"/>
                </a:rPr>
                <a:t>=</a:t>
              </a: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10172111" y="2604409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1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10100699" y="3104334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5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10001262" y="3214412"/>
              <a:ext cx="977552" cy="1588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28"/>
          <p:cNvGrpSpPr>
            <a:grpSpLocks/>
          </p:cNvGrpSpPr>
          <p:nvPr/>
        </p:nvGrpSpPr>
        <p:grpSpPr bwMode="auto">
          <a:xfrm>
            <a:off x="6083685" y="3000372"/>
            <a:ext cx="1459078" cy="1227718"/>
            <a:chOff x="10001262" y="2607795"/>
            <a:chExt cx="1458559" cy="1227366"/>
          </a:xfrm>
        </p:grpSpPr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10906661" y="2770391"/>
              <a:ext cx="553160" cy="83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 dirty="0">
                  <a:solidFill>
                    <a:srgbClr val="0000CC"/>
                  </a:solidFill>
                  <a:latin typeface="Bookman Old Style" pitchFamily="18" charset="0"/>
                </a:rPr>
                <a:t>=</a:t>
              </a:r>
            </a:p>
          </p:txBody>
        </p: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10164387" y="2607795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1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sp>
          <p:nvSpPr>
            <p:cNvPr id="33" name="Text Box 5"/>
            <p:cNvSpPr txBox="1">
              <a:spLocks noChangeArrowheads="1"/>
            </p:cNvSpPr>
            <p:nvPr/>
          </p:nvSpPr>
          <p:spPr bwMode="auto">
            <a:xfrm>
              <a:off x="10092963" y="3127478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4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10001262" y="3214412"/>
              <a:ext cx="977552" cy="1588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Прямоугольник 34"/>
          <p:cNvSpPr/>
          <p:nvPr/>
        </p:nvSpPr>
        <p:spPr>
          <a:xfrm>
            <a:off x="7358082" y="285728"/>
            <a:ext cx="10583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0,1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1357296"/>
            <a:ext cx="10583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0,5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358082" y="2214554"/>
            <a:ext cx="10583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0,2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58082" y="3214688"/>
            <a:ext cx="14077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0,25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20" y="5429264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Поэтому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умножить</a:t>
            </a: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 число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на 0,5 </a:t>
            </a: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означает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найти половину числа</a:t>
            </a: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,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умножить на 0,125 </a:t>
            </a: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означает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найти восьмую часть числа </a:t>
            </a: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</a:rPr>
              <a:t>и т.д.</a:t>
            </a:r>
            <a:endParaRPr lang="ru-RU" dirty="0"/>
          </a:p>
        </p:txBody>
      </p:sp>
      <p:grpSp>
        <p:nvGrpSpPr>
          <p:cNvPr id="40" name="Группа 28"/>
          <p:cNvGrpSpPr>
            <a:grpSpLocks/>
          </p:cNvGrpSpPr>
          <p:nvPr/>
        </p:nvGrpSpPr>
        <p:grpSpPr bwMode="auto">
          <a:xfrm>
            <a:off x="6083685" y="3987232"/>
            <a:ext cx="1459078" cy="1227718"/>
            <a:chOff x="10001262" y="2607795"/>
            <a:chExt cx="1458559" cy="1227366"/>
          </a:xfrm>
        </p:grpSpPr>
        <p:sp>
          <p:nvSpPr>
            <p:cNvPr id="41" name="Text Box 5"/>
            <p:cNvSpPr txBox="1">
              <a:spLocks noChangeArrowheads="1"/>
            </p:cNvSpPr>
            <p:nvPr/>
          </p:nvSpPr>
          <p:spPr bwMode="auto">
            <a:xfrm>
              <a:off x="10906661" y="2770391"/>
              <a:ext cx="553160" cy="83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 dirty="0">
                  <a:solidFill>
                    <a:srgbClr val="0000CC"/>
                  </a:solidFill>
                  <a:latin typeface="Bookman Old Style" pitchFamily="18" charset="0"/>
                </a:rPr>
                <a:t>=</a:t>
              </a:r>
            </a:p>
          </p:txBody>
        </p:sp>
        <p:sp>
          <p:nvSpPr>
            <p:cNvPr id="42" name="Text Box 5"/>
            <p:cNvSpPr txBox="1">
              <a:spLocks noChangeArrowheads="1"/>
            </p:cNvSpPr>
            <p:nvPr/>
          </p:nvSpPr>
          <p:spPr bwMode="auto">
            <a:xfrm>
              <a:off x="10164387" y="2607795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1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sp>
          <p:nvSpPr>
            <p:cNvPr id="43" name="Text Box 5"/>
            <p:cNvSpPr txBox="1">
              <a:spLocks noChangeArrowheads="1"/>
            </p:cNvSpPr>
            <p:nvPr/>
          </p:nvSpPr>
          <p:spPr bwMode="auto">
            <a:xfrm>
              <a:off x="10092963" y="3127478"/>
              <a:ext cx="533931" cy="70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000" dirty="0" smtClean="0">
                  <a:solidFill>
                    <a:srgbClr val="0000CC"/>
                  </a:solidFill>
                  <a:latin typeface="Bookman Old Style" pitchFamily="18" charset="0"/>
                </a:rPr>
                <a:t>8</a:t>
              </a:r>
              <a:endParaRPr lang="ru-RU" sz="40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 rot="10800000">
              <a:off x="10001262" y="3214412"/>
              <a:ext cx="977552" cy="1588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Прямоугольник 44"/>
          <p:cNvSpPr/>
          <p:nvPr/>
        </p:nvSpPr>
        <p:spPr>
          <a:xfrm>
            <a:off x="7358082" y="4201548"/>
            <a:ext cx="17572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0,125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143108" y="4143380"/>
            <a:ext cx="36631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400∙0,1 =</a:t>
            </a:r>
            <a:endParaRPr lang="ru-RU" sz="2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594547" y="4148744"/>
            <a:ext cx="31918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20∙0,2 =</a:t>
            </a:r>
            <a:endParaRPr lang="ru-RU" sz="2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143108" y="4143380"/>
            <a:ext cx="36631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84∙0,25 =</a:t>
            </a:r>
            <a:endParaRPr lang="ru-RU" sz="2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1643042" y="4143380"/>
            <a:ext cx="41344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16∙0,125 =</a:t>
            </a:r>
            <a:endParaRPr lang="ru-RU" sz="24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2594547" y="4143380"/>
            <a:ext cx="31918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68∙0,5 =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9" grpId="0"/>
      <p:bldP spid="46" grpId="0"/>
      <p:bldP spid="47" grpId="0"/>
      <p:bldP spid="48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44034" name="Picture 2" descr="dd36efffaa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00298" cy="407509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AutoShape 48"/>
          <p:cNvSpPr>
            <a:spLocks noChangeArrowheads="1"/>
          </p:cNvSpPr>
          <p:nvPr/>
        </p:nvSpPr>
        <p:spPr bwMode="auto">
          <a:xfrm>
            <a:off x="2571736" y="285728"/>
            <a:ext cx="5786478" cy="1000132"/>
          </a:xfrm>
          <a:prstGeom prst="wedgeRoundRectCallout">
            <a:avLst>
              <a:gd name="adj1" fmla="val -67436"/>
              <a:gd name="adj2" fmla="val 120783"/>
              <a:gd name="adj3" fmla="val 16667"/>
            </a:avLst>
          </a:prstGeom>
          <a:solidFill>
            <a:srgbClr val="FFFF99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Представьте в виде десятичной дроби числа</a:t>
            </a: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1500174"/>
            <a:ext cx="14911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 smtClean="0">
                <a:solidFill>
                  <a:srgbClr val="C00000"/>
                </a:solidFill>
                <a:latin typeface="Bookman Old Style" pitchFamily="18" charset="0"/>
              </a:rPr>
              <a:t>3,5</a:t>
            </a:r>
            <a:endParaRPr lang="ru-RU" sz="6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3807743" y="1214422"/>
            <a:ext cx="2264452" cy="1631221"/>
            <a:chOff x="2357422" y="1857365"/>
            <a:chExt cx="2264452" cy="1631221"/>
          </a:xfrm>
        </p:grpSpPr>
        <p:grpSp>
          <p:nvGrpSpPr>
            <p:cNvPr id="2" name="Группа 28"/>
            <p:cNvGrpSpPr>
              <a:grpSpLocks/>
            </p:cNvGrpSpPr>
            <p:nvPr/>
          </p:nvGrpSpPr>
          <p:grpSpPr bwMode="auto">
            <a:xfrm>
              <a:off x="3081125" y="1857365"/>
              <a:ext cx="1540749" cy="1631221"/>
              <a:chOff x="10001262" y="2390153"/>
              <a:chExt cx="1540204" cy="1630750"/>
            </a:xfrm>
          </p:grpSpPr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10848893" y="2675821"/>
                <a:ext cx="692573" cy="1107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6600" dirty="0">
                    <a:solidFill>
                      <a:srgbClr val="0000CC"/>
                    </a:solidFill>
                    <a:latin typeface="Bookman Old Style" pitchFamily="18" charset="0"/>
                  </a:rPr>
                  <a:t>=</a:t>
                </a:r>
              </a:p>
            </p:txBody>
          </p:sp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10172133" y="2390153"/>
                <a:ext cx="655717" cy="923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1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10113214" y="3097840"/>
                <a:ext cx="655717" cy="923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2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19" name="Прямая соединительная линия 18"/>
              <p:cNvCxnSpPr/>
              <p:nvPr/>
            </p:nvCxnSpPr>
            <p:spPr>
              <a:xfrm rot="10800000">
                <a:off x="10001262" y="3214412"/>
                <a:ext cx="977552" cy="1588"/>
              </a:xfrm>
              <a:prstGeom prst="line">
                <a:avLst/>
              </a:prstGeom>
              <a:ln w="571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Прямоугольник 50"/>
            <p:cNvSpPr/>
            <p:nvPr/>
          </p:nvSpPr>
          <p:spPr>
            <a:xfrm>
              <a:off x="2357422" y="2071678"/>
              <a:ext cx="813043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7200" dirty="0" smtClean="0">
                  <a:solidFill>
                    <a:srgbClr val="0000CC"/>
                  </a:solidFill>
                  <a:latin typeface="Bookman Old Style" pitchFamily="18" charset="0"/>
                </a:rPr>
                <a:t>3</a:t>
              </a:r>
              <a:endParaRPr lang="ru-RU" sz="72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</p:grpSp>
      <p:sp>
        <p:nvSpPr>
          <p:cNvPr id="53" name="Прямоугольник 52"/>
          <p:cNvSpPr/>
          <p:nvPr/>
        </p:nvSpPr>
        <p:spPr>
          <a:xfrm>
            <a:off x="5979199" y="2797907"/>
            <a:ext cx="2013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 smtClean="0">
                <a:solidFill>
                  <a:srgbClr val="C00000"/>
                </a:solidFill>
                <a:latin typeface="Bookman Old Style" pitchFamily="18" charset="0"/>
              </a:rPr>
              <a:t>1,25</a:t>
            </a:r>
            <a:endParaRPr lang="ru-RU" sz="6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3786182" y="2512155"/>
            <a:ext cx="2264452" cy="1631221"/>
            <a:chOff x="2357422" y="1857365"/>
            <a:chExt cx="2264452" cy="1631221"/>
          </a:xfrm>
        </p:grpSpPr>
        <p:grpSp>
          <p:nvGrpSpPr>
            <p:cNvPr id="55" name="Группа 28"/>
            <p:cNvGrpSpPr>
              <a:grpSpLocks/>
            </p:cNvGrpSpPr>
            <p:nvPr/>
          </p:nvGrpSpPr>
          <p:grpSpPr bwMode="auto">
            <a:xfrm>
              <a:off x="3081125" y="1857368"/>
              <a:ext cx="1540749" cy="1631223"/>
              <a:chOff x="10001262" y="2390153"/>
              <a:chExt cx="1540204" cy="1630750"/>
            </a:xfrm>
          </p:grpSpPr>
          <p:sp>
            <p:nvSpPr>
              <p:cNvPr id="57" name="Text Box 5"/>
              <p:cNvSpPr txBox="1">
                <a:spLocks noChangeArrowheads="1"/>
              </p:cNvSpPr>
              <p:nvPr/>
            </p:nvSpPr>
            <p:spPr bwMode="auto">
              <a:xfrm>
                <a:off x="10848893" y="2675821"/>
                <a:ext cx="692573" cy="1107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6600" dirty="0">
                    <a:solidFill>
                      <a:srgbClr val="0000CC"/>
                    </a:solidFill>
                    <a:latin typeface="Bookman Old Style" pitchFamily="18" charset="0"/>
                  </a:rPr>
                  <a:t>=</a:t>
                </a:r>
              </a:p>
            </p:txBody>
          </p:sp>
          <p:sp>
            <p:nvSpPr>
              <p:cNvPr id="58" name="Text Box 5"/>
              <p:cNvSpPr txBox="1">
                <a:spLocks noChangeArrowheads="1"/>
              </p:cNvSpPr>
              <p:nvPr/>
            </p:nvSpPr>
            <p:spPr bwMode="auto">
              <a:xfrm>
                <a:off x="10172133" y="2390153"/>
                <a:ext cx="655717" cy="923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1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59" name="Text Box 5"/>
              <p:cNvSpPr txBox="1">
                <a:spLocks noChangeArrowheads="1"/>
              </p:cNvSpPr>
              <p:nvPr/>
            </p:nvSpPr>
            <p:spPr bwMode="auto">
              <a:xfrm>
                <a:off x="10113214" y="3097840"/>
                <a:ext cx="655717" cy="923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4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60" name="Прямая соединительная линия 59"/>
              <p:cNvCxnSpPr/>
              <p:nvPr/>
            </p:nvCxnSpPr>
            <p:spPr>
              <a:xfrm rot="10800000">
                <a:off x="10001262" y="3214412"/>
                <a:ext cx="977552" cy="1588"/>
              </a:xfrm>
              <a:prstGeom prst="line">
                <a:avLst/>
              </a:prstGeom>
              <a:ln w="571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Прямоугольник 55"/>
            <p:cNvSpPr/>
            <p:nvPr/>
          </p:nvSpPr>
          <p:spPr>
            <a:xfrm>
              <a:off x="2357422" y="2071678"/>
              <a:ext cx="813043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7200" dirty="0" smtClean="0">
                  <a:solidFill>
                    <a:srgbClr val="0000CC"/>
                  </a:solidFill>
                  <a:latin typeface="Bookman Old Style" pitchFamily="18" charset="0"/>
                </a:rPr>
                <a:t>1</a:t>
              </a:r>
              <a:endParaRPr lang="ru-RU" sz="72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</p:grpSp>
      <p:sp>
        <p:nvSpPr>
          <p:cNvPr id="61" name="Прямоугольник 60"/>
          <p:cNvSpPr/>
          <p:nvPr/>
        </p:nvSpPr>
        <p:spPr>
          <a:xfrm>
            <a:off x="5979199" y="4083791"/>
            <a:ext cx="14911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 smtClean="0">
                <a:solidFill>
                  <a:srgbClr val="C00000"/>
                </a:solidFill>
                <a:latin typeface="Bookman Old Style" pitchFamily="18" charset="0"/>
              </a:rPr>
              <a:t>2,2</a:t>
            </a:r>
            <a:endParaRPr lang="ru-RU" sz="6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pSp>
        <p:nvGrpSpPr>
          <p:cNvPr id="62" name="Группа 61"/>
          <p:cNvGrpSpPr/>
          <p:nvPr/>
        </p:nvGrpSpPr>
        <p:grpSpPr>
          <a:xfrm>
            <a:off x="3786182" y="3798039"/>
            <a:ext cx="2264452" cy="1631221"/>
            <a:chOff x="2357422" y="1857365"/>
            <a:chExt cx="2264452" cy="1631221"/>
          </a:xfrm>
        </p:grpSpPr>
        <p:grpSp>
          <p:nvGrpSpPr>
            <p:cNvPr id="63" name="Группа 28"/>
            <p:cNvGrpSpPr>
              <a:grpSpLocks/>
            </p:cNvGrpSpPr>
            <p:nvPr/>
          </p:nvGrpSpPr>
          <p:grpSpPr bwMode="auto">
            <a:xfrm>
              <a:off x="3081125" y="1857368"/>
              <a:ext cx="1540749" cy="1631223"/>
              <a:chOff x="10001262" y="2390153"/>
              <a:chExt cx="1540204" cy="1630750"/>
            </a:xfrm>
          </p:grpSpPr>
          <p:sp>
            <p:nvSpPr>
              <p:cNvPr id="65" name="Text Box 5"/>
              <p:cNvSpPr txBox="1">
                <a:spLocks noChangeArrowheads="1"/>
              </p:cNvSpPr>
              <p:nvPr/>
            </p:nvSpPr>
            <p:spPr bwMode="auto">
              <a:xfrm>
                <a:off x="10848893" y="2675821"/>
                <a:ext cx="692573" cy="1107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6600" dirty="0">
                    <a:solidFill>
                      <a:srgbClr val="0000CC"/>
                    </a:solidFill>
                    <a:latin typeface="Bookman Old Style" pitchFamily="18" charset="0"/>
                  </a:rPr>
                  <a:t>=</a:t>
                </a:r>
              </a:p>
            </p:txBody>
          </p:sp>
          <p:sp>
            <p:nvSpPr>
              <p:cNvPr id="66" name="Text Box 5"/>
              <p:cNvSpPr txBox="1">
                <a:spLocks noChangeArrowheads="1"/>
              </p:cNvSpPr>
              <p:nvPr/>
            </p:nvSpPr>
            <p:spPr bwMode="auto">
              <a:xfrm>
                <a:off x="10172133" y="2390153"/>
                <a:ext cx="655717" cy="923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1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67" name="Text Box 5"/>
              <p:cNvSpPr txBox="1">
                <a:spLocks noChangeArrowheads="1"/>
              </p:cNvSpPr>
              <p:nvPr/>
            </p:nvSpPr>
            <p:spPr bwMode="auto">
              <a:xfrm>
                <a:off x="10113214" y="3097840"/>
                <a:ext cx="655717" cy="923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5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68" name="Прямая соединительная линия 67"/>
              <p:cNvCxnSpPr/>
              <p:nvPr/>
            </p:nvCxnSpPr>
            <p:spPr>
              <a:xfrm rot="10800000">
                <a:off x="10001262" y="3214412"/>
                <a:ext cx="977552" cy="1588"/>
              </a:xfrm>
              <a:prstGeom prst="line">
                <a:avLst/>
              </a:prstGeom>
              <a:ln w="571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Прямоугольник 63"/>
            <p:cNvSpPr/>
            <p:nvPr/>
          </p:nvSpPr>
          <p:spPr>
            <a:xfrm>
              <a:off x="2357422" y="2071678"/>
              <a:ext cx="813043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7200" dirty="0" smtClean="0">
                  <a:solidFill>
                    <a:srgbClr val="0000CC"/>
                  </a:solidFill>
                  <a:latin typeface="Bookman Old Style" pitchFamily="18" charset="0"/>
                </a:rPr>
                <a:t>2</a:t>
              </a:r>
              <a:endParaRPr lang="ru-RU" sz="72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</p:grpSp>
      <p:sp>
        <p:nvSpPr>
          <p:cNvPr id="69" name="Прямоугольник 68"/>
          <p:cNvSpPr/>
          <p:nvPr/>
        </p:nvSpPr>
        <p:spPr>
          <a:xfrm>
            <a:off x="5979199" y="5369675"/>
            <a:ext cx="14911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 smtClean="0">
                <a:solidFill>
                  <a:srgbClr val="C00000"/>
                </a:solidFill>
                <a:latin typeface="Bookman Old Style" pitchFamily="18" charset="0"/>
              </a:rPr>
              <a:t>9,5</a:t>
            </a:r>
            <a:endParaRPr lang="ru-RU" sz="6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pSp>
        <p:nvGrpSpPr>
          <p:cNvPr id="70" name="Группа 69"/>
          <p:cNvGrpSpPr/>
          <p:nvPr/>
        </p:nvGrpSpPr>
        <p:grpSpPr>
          <a:xfrm>
            <a:off x="3786182" y="5083926"/>
            <a:ext cx="2264444" cy="1631222"/>
            <a:chOff x="2357422" y="1857368"/>
            <a:chExt cx="2264444" cy="1631222"/>
          </a:xfrm>
        </p:grpSpPr>
        <p:grpSp>
          <p:nvGrpSpPr>
            <p:cNvPr id="71" name="Группа 28"/>
            <p:cNvGrpSpPr>
              <a:grpSpLocks/>
            </p:cNvGrpSpPr>
            <p:nvPr/>
          </p:nvGrpSpPr>
          <p:grpSpPr bwMode="auto">
            <a:xfrm>
              <a:off x="3081118" y="1857368"/>
              <a:ext cx="1540748" cy="1631222"/>
              <a:chOff x="10001262" y="2390153"/>
              <a:chExt cx="1540204" cy="1630749"/>
            </a:xfrm>
          </p:grpSpPr>
          <p:sp>
            <p:nvSpPr>
              <p:cNvPr id="73" name="Text Box 5"/>
              <p:cNvSpPr txBox="1">
                <a:spLocks noChangeArrowheads="1"/>
              </p:cNvSpPr>
              <p:nvPr/>
            </p:nvSpPr>
            <p:spPr bwMode="auto">
              <a:xfrm>
                <a:off x="10848893" y="2675821"/>
                <a:ext cx="692573" cy="1107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6600" dirty="0">
                    <a:solidFill>
                      <a:srgbClr val="0000CC"/>
                    </a:solidFill>
                    <a:latin typeface="Bookman Old Style" pitchFamily="18" charset="0"/>
                  </a:rPr>
                  <a:t>=</a:t>
                </a:r>
              </a:p>
            </p:txBody>
          </p:sp>
          <p:sp>
            <p:nvSpPr>
              <p:cNvPr id="74" name="Text Box 5"/>
              <p:cNvSpPr txBox="1">
                <a:spLocks noChangeArrowheads="1"/>
              </p:cNvSpPr>
              <p:nvPr/>
            </p:nvSpPr>
            <p:spPr bwMode="auto">
              <a:xfrm>
                <a:off x="10172133" y="2390153"/>
                <a:ext cx="655717" cy="923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3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75" name="Text Box 5"/>
              <p:cNvSpPr txBox="1">
                <a:spLocks noChangeArrowheads="1"/>
              </p:cNvSpPr>
              <p:nvPr/>
            </p:nvSpPr>
            <p:spPr bwMode="auto">
              <a:xfrm>
                <a:off x="10121772" y="3097840"/>
                <a:ext cx="655717" cy="9230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5400" dirty="0" smtClean="0">
                    <a:solidFill>
                      <a:srgbClr val="0000CC"/>
                    </a:solidFill>
                    <a:latin typeface="Bookman Old Style" pitchFamily="18" charset="0"/>
                  </a:rPr>
                  <a:t>6</a:t>
                </a:r>
                <a:endParaRPr lang="ru-RU" sz="5400" dirty="0">
                  <a:solidFill>
                    <a:srgbClr val="0000CC"/>
                  </a:solidFill>
                  <a:latin typeface="Bookman Old Style" pitchFamily="18" charset="0"/>
                </a:endParaRPr>
              </a:p>
            </p:txBody>
          </p:sp>
          <p:cxnSp>
            <p:nvCxnSpPr>
              <p:cNvPr id="76" name="Прямая соединительная линия 75"/>
              <p:cNvCxnSpPr/>
              <p:nvPr/>
            </p:nvCxnSpPr>
            <p:spPr>
              <a:xfrm rot="10800000">
                <a:off x="10001262" y="3214412"/>
                <a:ext cx="977552" cy="1588"/>
              </a:xfrm>
              <a:prstGeom prst="line">
                <a:avLst/>
              </a:prstGeom>
              <a:ln w="571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Прямоугольник 71"/>
            <p:cNvSpPr/>
            <p:nvPr/>
          </p:nvSpPr>
          <p:spPr>
            <a:xfrm>
              <a:off x="2357422" y="2071678"/>
              <a:ext cx="813043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7200" dirty="0" smtClean="0">
                  <a:solidFill>
                    <a:srgbClr val="0000CC"/>
                  </a:solidFill>
                  <a:latin typeface="Bookman Old Style" pitchFamily="18" charset="0"/>
                </a:rPr>
                <a:t>9</a:t>
              </a:r>
              <a:endParaRPr lang="ru-RU" sz="7200" dirty="0">
                <a:solidFill>
                  <a:srgbClr val="0000CC"/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3" grpId="0"/>
      <p:bldP spid="61" grpId="0"/>
      <p:bldP spid="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178579" y="214290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Р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178579" y="1012014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Н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78579" y="1809738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Е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78579" y="2607462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П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78579" y="3405186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Т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78579" y="4202910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О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78579" y="5000636"/>
            <a:ext cx="928662" cy="785818"/>
          </a:xfrm>
          <a:prstGeom prst="ellipse">
            <a:avLst/>
          </a:prstGeom>
          <a:solidFill>
            <a:srgbClr val="FFD937"/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99"/>
                </a:solidFill>
                <a:latin typeface="Bookman Old Style" pitchFamily="18" charset="0"/>
              </a:rPr>
              <a:t>Ц</a:t>
            </a:r>
            <a:endParaRPr lang="ru-RU" sz="36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071538" y="194102"/>
            <a:ext cx="20585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7 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: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 2 =</a:t>
            </a:r>
            <a:endParaRPr lang="ru-RU" sz="16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071538" y="999568"/>
            <a:ext cx="22509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1 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: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 4 = </a:t>
            </a:r>
            <a:endParaRPr lang="ru-RU" sz="16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071538" y="1805034"/>
            <a:ext cx="27083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6,4 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: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 4 = </a:t>
            </a:r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071538" y="2610500"/>
            <a:ext cx="20585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3 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: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 2 =  </a:t>
            </a:r>
            <a:endParaRPr lang="ru-RU" sz="16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071538" y="3415966"/>
            <a:ext cx="28225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4,3 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: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 43=  </a:t>
            </a:r>
            <a:endParaRPr lang="ru-RU" sz="16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071538" y="4221432"/>
            <a:ext cx="3262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80 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: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 100 =</a:t>
            </a:r>
            <a:endParaRPr lang="ru-RU" sz="16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071538" y="5026895"/>
            <a:ext cx="50126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0,2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  <a:cs typeface="Times New Roman" pitchFamily="18" charset="0"/>
              </a:rPr>
              <a:t>2 – 0,2∙0,2 =</a:t>
            </a:r>
            <a:endParaRPr lang="ru-RU" sz="1600" dirty="0"/>
          </a:p>
        </p:txBody>
      </p: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753232"/>
              </p:ext>
            </p:extLst>
          </p:nvPr>
        </p:nvGraphicFramePr>
        <p:xfrm>
          <a:off x="2214547" y="5715016"/>
          <a:ext cx="6858047" cy="1071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721"/>
                <a:gridCol w="979721"/>
                <a:gridCol w="979721"/>
                <a:gridCol w="979721"/>
                <a:gridCol w="979721"/>
                <a:gridCol w="979721"/>
                <a:gridCol w="979721"/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1,5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3,5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0,8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0,36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1,6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0,25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0,1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</a:tr>
            </a:tbl>
          </a:graphicData>
        </a:graphic>
      </p:graphicFrame>
      <p:sp>
        <p:nvSpPr>
          <p:cNvPr id="50" name="Прямоугольник 49"/>
          <p:cNvSpPr/>
          <p:nvPr/>
        </p:nvSpPr>
        <p:spPr>
          <a:xfrm>
            <a:off x="4643438" y="453450"/>
            <a:ext cx="44291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buClr>
                <a:srgbClr val="387026"/>
              </a:buClr>
            </a:pPr>
            <a:r>
              <a:rPr lang="ru-RU" sz="2400" dirty="0" smtClean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Чтобы узнать тему урока, правильно выполните вычисления и впишите в таблицу буквы, соответствующие найденным ответам. 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428860" y="6150114"/>
            <a:ext cx="595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П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334023" y="6143644"/>
            <a:ext cx="5132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Р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334155" y="6143644"/>
            <a:ext cx="595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О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262849" y="6143644"/>
            <a:ext cx="595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Ц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262981" y="6143644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Е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263113" y="6143644"/>
            <a:ext cx="595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Н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334683" y="6143644"/>
            <a:ext cx="5437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Т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5593" y="200187"/>
            <a:ext cx="1291580" cy="76944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3,5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3918" y="1000108"/>
            <a:ext cx="17303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0,25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0131" y="1761571"/>
            <a:ext cx="1562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1,6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8500" y="2531012"/>
            <a:ext cx="1443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1,5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31383" y="3387959"/>
            <a:ext cx="16787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0,1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9090" y="4184405"/>
            <a:ext cx="1530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0,8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39668" y="4990873"/>
            <a:ext cx="21974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99"/>
                </a:solidFill>
                <a:latin typeface="Bookman Old Style" pitchFamily="18" charset="0"/>
              </a:rPr>
              <a:t>0,36</a:t>
            </a:r>
            <a:endParaRPr lang="ru-RU" sz="44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753232"/>
              </p:ext>
            </p:extLst>
          </p:nvPr>
        </p:nvGraphicFramePr>
        <p:xfrm>
          <a:off x="2214547" y="5710230"/>
          <a:ext cx="6858047" cy="1071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721"/>
                <a:gridCol w="979721"/>
                <a:gridCol w="979721"/>
                <a:gridCol w="979721"/>
                <a:gridCol w="979721"/>
                <a:gridCol w="979721"/>
                <a:gridCol w="979721"/>
              </a:tblGrid>
              <a:tr h="53578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1,5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3,5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0,8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0,36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1,6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0,25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Bookman Old Style" pitchFamily="18" charset="0"/>
                        </a:rPr>
                        <a:t>0,1</a:t>
                      </a:r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latin typeface="Bookman Old Style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/>
      <p:bldP spid="56" grpId="0"/>
      <p:bldP spid="57" grpId="0"/>
      <p:bldP spid="4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268760"/>
            <a:ext cx="8028000" cy="2874620"/>
          </a:xfrm>
          <a:solidFill>
            <a:schemeClr val="accent6">
              <a:lumMod val="60000"/>
              <a:lumOff val="40000"/>
            </a:schemeClr>
          </a:solidFill>
          <a:ln w="76200" cap="rnd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Тема урока: </a:t>
            </a:r>
          </a:p>
        </p:txBody>
      </p:sp>
      <p:pic>
        <p:nvPicPr>
          <p:cNvPr id="7171" name="Picture 2" descr="D:\презентации в документе\Картинки-клипы\school02-31[1]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357688"/>
            <a:ext cx="2452688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7175" name="Picture 14" descr="babochka0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0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428625" y="357188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AF46D8C2-170C-450A-B7D0-D578C8F793EC}" type="datetime1">
              <a:rPr lang="ru-RU" sz="4000">
                <a:solidFill>
                  <a:srgbClr val="002060"/>
                </a:solidFill>
                <a:latin typeface="Georgia" pitchFamily="18" charset="0"/>
              </a:rPr>
              <a:pPr/>
              <a:t>06.11.2022</a:t>
            </a:fld>
            <a:endParaRPr lang="ru-RU" sz="40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073654"/>
            <a:ext cx="8286808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8000" kern="10" dirty="0" smtClean="0">
                <a:solidFill>
                  <a:srgbClr val="000099"/>
                </a:solidFill>
                <a:latin typeface="Bookman Old Style" pitchFamily="18" charset="0"/>
              </a:rPr>
              <a:t>Проценты.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48"/>
          <p:cNvSpPr>
            <a:spLocks noChangeArrowheads="1"/>
          </p:cNvSpPr>
          <p:nvPr/>
        </p:nvSpPr>
        <p:spPr bwMode="auto">
          <a:xfrm>
            <a:off x="2000232" y="214290"/>
            <a:ext cx="6985000" cy="1025510"/>
          </a:xfrm>
          <a:prstGeom prst="wedgeRoundRectCallout">
            <a:avLst>
              <a:gd name="adj1" fmla="val -55161"/>
              <a:gd name="adj2" fmla="val 117815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6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Какой класс должен получить приз за активное участие?</a:t>
            </a:r>
          </a:p>
        </p:txBody>
      </p:sp>
      <p:pic>
        <p:nvPicPr>
          <p:cNvPr id="15" name="Picture 4" descr="dd36efffaa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2428875" cy="39608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6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19" name="Picture 5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8263" y="2636861"/>
            <a:ext cx="2725737" cy="4149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2357422" y="1142984"/>
            <a:ext cx="6143668" cy="1285884"/>
          </a:xfrm>
          <a:prstGeom prst="wedgeRoundRectCallout">
            <a:avLst>
              <a:gd name="adj1" fmla="val 35181"/>
              <a:gd name="adj2" fmla="val 14724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Для того, чтобы можно было сравнивать такие величины, были введены проценты.</a:t>
            </a:r>
          </a:p>
        </p:txBody>
      </p:sp>
      <p:graphicFrame>
        <p:nvGraphicFramePr>
          <p:cNvPr id="56362" name="Group 42"/>
          <p:cNvGraphicFramePr>
            <a:graphicFrameLocks noGrp="1"/>
          </p:cNvGraphicFramePr>
          <p:nvPr>
            <p:ph type="tbl" idx="1"/>
          </p:nvPr>
        </p:nvGraphicFramePr>
        <p:xfrm>
          <a:off x="285721" y="2667955"/>
          <a:ext cx="6500858" cy="283274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86850"/>
                <a:gridCol w="1704669"/>
                <a:gridCol w="2194892"/>
                <a:gridCol w="1214447"/>
              </a:tblGrid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Всего учащихся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Участвовали в соревнованиях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место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473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5 «а»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</a:tr>
              <a:tr h="7212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5 «б»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</a:tr>
              <a:tr h="7212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5 «в»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B"/>
                    </a:solidFill>
                  </a:tcPr>
                </a:tc>
              </a:tr>
            </a:tbl>
          </a:graphicData>
        </a:graphic>
      </p:graphicFrame>
      <p:sp>
        <p:nvSpPr>
          <p:cNvPr id="56364" name="Text Box 44"/>
          <p:cNvSpPr txBox="1">
            <a:spLocks noChangeArrowheads="1"/>
          </p:cNvSpPr>
          <p:nvPr/>
        </p:nvSpPr>
        <p:spPr bwMode="auto">
          <a:xfrm>
            <a:off x="3929058" y="3382335"/>
            <a:ext cx="1046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>10</a:t>
            </a:r>
            <a:endParaRPr lang="ru-RU" sz="32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56365" name="Text Box 45"/>
          <p:cNvSpPr txBox="1">
            <a:spLocks noChangeArrowheads="1"/>
          </p:cNvSpPr>
          <p:nvPr/>
        </p:nvSpPr>
        <p:spPr bwMode="auto">
          <a:xfrm>
            <a:off x="3929058" y="4874599"/>
            <a:ext cx="1046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0099"/>
                </a:solidFill>
                <a:latin typeface="Bookman Old Style" pitchFamily="18" charset="0"/>
              </a:rPr>
              <a:t>11</a:t>
            </a:r>
          </a:p>
        </p:txBody>
      </p:sp>
      <p:sp>
        <p:nvSpPr>
          <p:cNvPr id="56366" name="Text Box 46"/>
          <p:cNvSpPr txBox="1">
            <a:spLocks noChangeArrowheads="1"/>
          </p:cNvSpPr>
          <p:nvPr/>
        </p:nvSpPr>
        <p:spPr bwMode="auto">
          <a:xfrm>
            <a:off x="2000232" y="3374401"/>
            <a:ext cx="1046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000099"/>
                </a:solidFill>
                <a:latin typeface="Bookman Old Style" pitchFamily="18" charset="0"/>
              </a:rPr>
              <a:t>20</a:t>
            </a:r>
            <a:endParaRPr lang="ru-RU" sz="3200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56367" name="Text Box 47"/>
          <p:cNvSpPr txBox="1">
            <a:spLocks noChangeArrowheads="1"/>
          </p:cNvSpPr>
          <p:nvPr/>
        </p:nvSpPr>
        <p:spPr bwMode="auto">
          <a:xfrm>
            <a:off x="2000232" y="4124500"/>
            <a:ext cx="1046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</a:rPr>
              <a:t>21</a:t>
            </a:r>
          </a:p>
        </p:txBody>
      </p:sp>
      <p:sp>
        <p:nvSpPr>
          <p:cNvPr id="56368" name="Text Box 48"/>
          <p:cNvSpPr txBox="1">
            <a:spLocks noChangeArrowheads="1"/>
          </p:cNvSpPr>
          <p:nvPr/>
        </p:nvSpPr>
        <p:spPr bwMode="auto">
          <a:xfrm>
            <a:off x="2000232" y="4874599"/>
            <a:ext cx="1046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</a:rPr>
              <a:t>25</a:t>
            </a:r>
          </a:p>
        </p:txBody>
      </p:sp>
      <p:sp>
        <p:nvSpPr>
          <p:cNvPr id="56369" name="Text Box 49"/>
          <p:cNvSpPr txBox="1">
            <a:spLocks noChangeArrowheads="1"/>
          </p:cNvSpPr>
          <p:nvPr/>
        </p:nvSpPr>
        <p:spPr bwMode="auto">
          <a:xfrm>
            <a:off x="3929058" y="4128467"/>
            <a:ext cx="1046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000099"/>
                </a:solidFill>
                <a:latin typeface="Bookman Old Style" pitchFamily="18" charset="0"/>
              </a:rPr>
              <a:t>10</a:t>
            </a:r>
          </a:p>
        </p:txBody>
      </p:sp>
      <p:sp>
        <p:nvSpPr>
          <p:cNvPr id="56370" name="Text Box 50"/>
          <p:cNvSpPr txBox="1">
            <a:spLocks noChangeArrowheads="1"/>
          </p:cNvSpPr>
          <p:nvPr/>
        </p:nvSpPr>
        <p:spPr bwMode="auto">
          <a:xfrm>
            <a:off x="5889638" y="3453780"/>
            <a:ext cx="539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C00000"/>
                </a:solidFill>
                <a:latin typeface="Bookman Old Style" pitchFamily="18" charset="0"/>
              </a:rPr>
              <a:t>? </a:t>
            </a:r>
          </a:p>
        </p:txBody>
      </p:sp>
      <p:sp>
        <p:nvSpPr>
          <p:cNvPr id="56373" name="Text Box 53"/>
          <p:cNvSpPr txBox="1">
            <a:spLocks noChangeArrowheads="1"/>
          </p:cNvSpPr>
          <p:nvPr/>
        </p:nvSpPr>
        <p:spPr bwMode="auto">
          <a:xfrm>
            <a:off x="5841219" y="4160221"/>
            <a:ext cx="5413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C00000"/>
                </a:solidFill>
                <a:latin typeface="Bookman Old Style" pitchFamily="18" charset="0"/>
              </a:rPr>
              <a:t>? </a:t>
            </a:r>
          </a:p>
        </p:txBody>
      </p:sp>
      <p:sp>
        <p:nvSpPr>
          <p:cNvPr id="56374" name="Text Box 54"/>
          <p:cNvSpPr txBox="1">
            <a:spLocks noChangeArrowheads="1"/>
          </p:cNvSpPr>
          <p:nvPr/>
        </p:nvSpPr>
        <p:spPr bwMode="auto">
          <a:xfrm>
            <a:off x="5872175" y="4868249"/>
            <a:ext cx="4619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C00000"/>
                </a:solidFill>
                <a:latin typeface="Bookman Old Style" pitchFamily="18" charset="0"/>
              </a:rPr>
              <a:t>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6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6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6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6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6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6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64" grpId="0"/>
      <p:bldP spid="56365" grpId="0"/>
      <p:bldP spid="56366" grpId="0"/>
      <p:bldP spid="56367" grpId="0"/>
      <p:bldP spid="56368" grpId="0"/>
      <p:bldP spid="56369" grpId="0"/>
      <p:bldP spid="56370" grpId="0"/>
      <p:bldP spid="56373" grpId="0"/>
      <p:bldP spid="563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72" name="AutoShape 48"/>
          <p:cNvSpPr>
            <a:spLocks noChangeArrowheads="1"/>
          </p:cNvSpPr>
          <p:nvPr/>
        </p:nvSpPr>
        <p:spPr bwMode="auto">
          <a:xfrm>
            <a:off x="1979613" y="260350"/>
            <a:ext cx="6985000" cy="1382700"/>
          </a:xfrm>
          <a:prstGeom prst="wedgeRoundRectCallout">
            <a:avLst>
              <a:gd name="adj1" fmla="val -55357"/>
              <a:gd name="adj2" fmla="val 88559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Я недавно услышал, что слово процент означает «сотая часть». </a:t>
            </a:r>
          </a:p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Я только не понял, сотая часть чего?</a:t>
            </a:r>
          </a:p>
        </p:txBody>
      </p:sp>
      <p:pic>
        <p:nvPicPr>
          <p:cNvPr id="32" name="Picture 4" descr="dd36efffaa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2428875" cy="39608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3" name="Picture 5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5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00034" y="4643446"/>
            <a:ext cx="6143668" cy="1428760"/>
          </a:xfrm>
          <a:prstGeom prst="wedgeRoundRectCallout">
            <a:avLst>
              <a:gd name="adj1" fmla="val 65533"/>
              <a:gd name="adj2" fmla="val -93098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Процент – это сотая часть любой величины: пути, массы, площади, количества объёма…</a:t>
            </a:r>
          </a:p>
        </p:txBody>
      </p:sp>
      <p:sp>
        <p:nvSpPr>
          <p:cNvPr id="8" name="AutoShape 48"/>
          <p:cNvSpPr>
            <a:spLocks noChangeArrowheads="1"/>
          </p:cNvSpPr>
          <p:nvPr/>
        </p:nvSpPr>
        <p:spPr bwMode="auto">
          <a:xfrm>
            <a:off x="2500298" y="2357430"/>
            <a:ext cx="4429156" cy="1000132"/>
          </a:xfrm>
          <a:prstGeom prst="wedgeRoundRectCallout">
            <a:avLst>
              <a:gd name="adj1" fmla="val -70666"/>
              <a:gd name="adj2" fmla="val -6623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Зачем вообще нужны проценты?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9"/>
          <p:cNvGrpSpPr>
            <a:grpSpLocks/>
          </p:cNvGrpSpPr>
          <p:nvPr/>
        </p:nvGrpSpPr>
        <p:grpSpPr bwMode="auto">
          <a:xfrm>
            <a:off x="4429124" y="2285992"/>
            <a:ext cx="2271713" cy="2922877"/>
            <a:chOff x="6300192" y="1419869"/>
            <a:chExt cx="2271539" cy="2922189"/>
          </a:xfrm>
        </p:grpSpPr>
        <p:pic>
          <p:nvPicPr>
            <p:cNvPr id="7201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00192" y="1556792"/>
              <a:ext cx="2271539" cy="2785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202" name="Группа 7"/>
            <p:cNvGrpSpPr>
              <a:grpSpLocks/>
            </p:cNvGrpSpPr>
            <p:nvPr/>
          </p:nvGrpSpPr>
          <p:grpSpPr bwMode="auto">
            <a:xfrm rot="3031756">
              <a:off x="6765102" y="1707773"/>
              <a:ext cx="1992635" cy="1416827"/>
              <a:chOff x="3995936" y="2132856"/>
              <a:chExt cx="1992635" cy="1416827"/>
            </a:xfrm>
          </p:grpSpPr>
          <p:pic>
            <p:nvPicPr>
              <p:cNvPr id="7203" name="Picture 15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95936" y="2132856"/>
                <a:ext cx="1992635" cy="1407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4789961" y="3088053"/>
                <a:ext cx="1006238" cy="461630"/>
              </a:xfrm>
              <a:prstGeom prst="rect">
                <a:avLst/>
              </a:prstGeom>
              <a:solidFill>
                <a:srgbClr val="FFFF53"/>
              </a:solidFill>
              <a:ln w="28575">
                <a:solidFill>
                  <a:srgbClr val="000099"/>
                </a:solidFill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dirty="0">
                    <a:solidFill>
                      <a:srgbClr val="000099"/>
                    </a:solidFill>
                    <a:latin typeface="Bookman Old Style" pitchFamily="18" charset="0"/>
                    <a:cs typeface="+mn-cs"/>
                  </a:rPr>
                  <a:t> </a:t>
                </a:r>
                <a:r>
                  <a:rPr lang="ru-RU" sz="2400" dirty="0" smtClean="0">
                    <a:solidFill>
                      <a:srgbClr val="000099"/>
                    </a:solidFill>
                    <a:latin typeface="Bookman Old Style" pitchFamily="18" charset="0"/>
                    <a:cs typeface="+mn-cs"/>
                  </a:rPr>
                  <a:t>50</a:t>
                </a:r>
                <a:r>
                  <a:rPr lang="ru-RU" sz="2400" dirty="0">
                    <a:solidFill>
                      <a:srgbClr val="000099"/>
                    </a:solidFill>
                    <a:latin typeface="Bookman Old Style" pitchFamily="18" charset="0"/>
                    <a:cs typeface="+mn-cs"/>
                  </a:rPr>
                  <a:t>%</a:t>
                </a:r>
              </a:p>
            </p:txBody>
          </p:sp>
        </p:grpSp>
      </p:grpSp>
      <p:pic>
        <p:nvPicPr>
          <p:cNvPr id="28" name="Picture 5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2" name="Скругленный прямоугольник 31"/>
          <p:cNvSpPr/>
          <p:nvPr/>
        </p:nvSpPr>
        <p:spPr>
          <a:xfrm>
            <a:off x="285720" y="5214950"/>
            <a:ext cx="8358246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atin typeface="Bookman Old Style" pitchFamily="18" charset="0"/>
            </a:endParaRPr>
          </a:p>
        </p:txBody>
      </p:sp>
      <p:grpSp>
        <p:nvGrpSpPr>
          <p:cNvPr id="7175" name="Группа 2"/>
          <p:cNvGrpSpPr>
            <a:grpSpLocks/>
          </p:cNvGrpSpPr>
          <p:nvPr/>
        </p:nvGrpSpPr>
        <p:grpSpPr bwMode="auto">
          <a:xfrm>
            <a:off x="0" y="1285875"/>
            <a:ext cx="1512888" cy="2135188"/>
            <a:chOff x="827584" y="548680"/>
            <a:chExt cx="1512168" cy="2135338"/>
          </a:xfrm>
        </p:grpSpPr>
        <p:pic>
          <p:nvPicPr>
            <p:cNvPr id="7199" name="Picture 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7584" y="548680"/>
              <a:ext cx="1512168" cy="2135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 rot="21062451">
              <a:off x="1351006" y="2055731"/>
              <a:ext cx="839235" cy="369358"/>
            </a:xfrm>
            <a:prstGeom prst="rect">
              <a:avLst/>
            </a:prstGeom>
            <a:solidFill>
              <a:srgbClr val="FFFF53"/>
            </a:solidFill>
            <a:ln w="28575">
              <a:solidFill>
                <a:srgbClr val="000099"/>
              </a:solidFill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000099"/>
                  </a:solidFill>
                  <a:latin typeface="Bookman Old Style" pitchFamily="18" charset="0"/>
                  <a:cs typeface="+mn-cs"/>
                </a:rPr>
                <a:t>3,2%</a:t>
              </a:r>
            </a:p>
          </p:txBody>
        </p:sp>
      </p:grpSp>
      <p:grpSp>
        <p:nvGrpSpPr>
          <p:cNvPr id="7176" name="Группа 10"/>
          <p:cNvGrpSpPr>
            <a:grpSpLocks/>
          </p:cNvGrpSpPr>
          <p:nvPr/>
        </p:nvGrpSpPr>
        <p:grpSpPr bwMode="auto">
          <a:xfrm>
            <a:off x="1928813" y="2143125"/>
            <a:ext cx="2151062" cy="2449513"/>
            <a:chOff x="755576" y="2780928"/>
            <a:chExt cx="2150368" cy="2448564"/>
          </a:xfrm>
        </p:grpSpPr>
        <p:pic>
          <p:nvPicPr>
            <p:cNvPr id="7196" name="Picture 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5576" y="2780928"/>
              <a:ext cx="2150368" cy="2448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2041064" y="4379980"/>
              <a:ext cx="853745" cy="369213"/>
            </a:xfrm>
            <a:prstGeom prst="rect">
              <a:avLst/>
            </a:prstGeom>
            <a:solidFill>
              <a:srgbClr val="FFFF53"/>
            </a:solidFill>
            <a:ln w="38100">
              <a:solidFill>
                <a:srgbClr val="000099"/>
              </a:solidFill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000099"/>
                  </a:solidFill>
                  <a:latin typeface="Bookman Old Style" pitchFamily="18" charset="0"/>
                  <a:cs typeface="+mn-cs"/>
                </a:rPr>
                <a:t>3,2%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1033326" y="4451390"/>
              <a:ext cx="853744" cy="369213"/>
            </a:xfrm>
            <a:prstGeom prst="rect">
              <a:avLst/>
            </a:prstGeom>
            <a:solidFill>
              <a:srgbClr val="FFFF53"/>
            </a:solidFill>
            <a:ln w="28575">
              <a:solidFill>
                <a:srgbClr val="000099"/>
              </a:solidFill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000099"/>
                  </a:solidFill>
                  <a:latin typeface="Bookman Old Style" pitchFamily="18" charset="0"/>
                  <a:cs typeface="+mn-cs"/>
                </a:rPr>
                <a:t>3,2%</a:t>
              </a:r>
            </a:p>
          </p:txBody>
        </p:sp>
      </p:grpSp>
      <p:grpSp>
        <p:nvGrpSpPr>
          <p:cNvPr id="7177" name="Группа 3"/>
          <p:cNvGrpSpPr>
            <a:grpSpLocks/>
          </p:cNvGrpSpPr>
          <p:nvPr/>
        </p:nvGrpSpPr>
        <p:grpSpPr bwMode="auto">
          <a:xfrm>
            <a:off x="0" y="3357563"/>
            <a:ext cx="1992313" cy="1901825"/>
            <a:chOff x="2843808" y="620688"/>
            <a:chExt cx="2135510" cy="2119208"/>
          </a:xfrm>
        </p:grpSpPr>
        <p:pic>
          <p:nvPicPr>
            <p:cNvPr id="7194" name="Picture 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43808" y="620688"/>
              <a:ext cx="2135510" cy="2119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 rot="1620194">
              <a:off x="3185830" y="1673216"/>
              <a:ext cx="920566" cy="447546"/>
            </a:xfrm>
            <a:prstGeom prst="rect">
              <a:avLst/>
            </a:prstGeom>
            <a:solidFill>
              <a:srgbClr val="FFFF53"/>
            </a:solidFill>
            <a:ln w="28575">
              <a:solidFill>
                <a:srgbClr val="000099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Bookman Old Style" pitchFamily="18" charset="0"/>
                  <a:cs typeface="+mn-cs"/>
                </a:rPr>
                <a:t>1,8%</a:t>
              </a:r>
            </a:p>
          </p:txBody>
        </p:sp>
      </p:grpSp>
      <p:pic>
        <p:nvPicPr>
          <p:cNvPr id="6153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5275263"/>
            <a:ext cx="173990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TextBox 13"/>
          <p:cNvSpPr txBox="1">
            <a:spLocks noChangeArrowheads="1"/>
          </p:cNvSpPr>
          <p:nvPr/>
        </p:nvSpPr>
        <p:spPr bwMode="auto">
          <a:xfrm>
            <a:off x="1258888" y="5661025"/>
            <a:ext cx="556434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dirty="0">
                <a:solidFill>
                  <a:srgbClr val="C00000"/>
                </a:solidFill>
                <a:latin typeface="Bookman Old Style" pitchFamily="18" charset="0"/>
              </a:rPr>
              <a:t>– это одна сотая доля числа</a:t>
            </a:r>
          </a:p>
        </p:txBody>
      </p:sp>
      <p:grpSp>
        <p:nvGrpSpPr>
          <p:cNvPr id="12" name="Group 37"/>
          <p:cNvGrpSpPr>
            <a:grpSpLocks/>
          </p:cNvGrpSpPr>
          <p:nvPr/>
        </p:nvGrpSpPr>
        <p:grpSpPr bwMode="auto">
          <a:xfrm>
            <a:off x="7061202" y="5214938"/>
            <a:ext cx="1127126" cy="1365250"/>
            <a:chOff x="3312" y="758"/>
            <a:chExt cx="710" cy="860"/>
          </a:xfrm>
        </p:grpSpPr>
        <p:sp>
          <p:nvSpPr>
            <p:cNvPr id="7191" name="Text Box 38"/>
            <p:cNvSpPr txBox="1">
              <a:spLocks noChangeArrowheads="1"/>
            </p:cNvSpPr>
            <p:nvPr/>
          </p:nvSpPr>
          <p:spPr bwMode="auto">
            <a:xfrm>
              <a:off x="3493" y="758"/>
              <a:ext cx="31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rgbClr val="C00000"/>
                  </a:solidFill>
                  <a:latin typeface="Bookman Old Style" pitchFamily="18" charset="0"/>
                </a:rPr>
                <a:t>1</a:t>
              </a:r>
            </a:p>
          </p:txBody>
        </p:sp>
        <p:sp>
          <p:nvSpPr>
            <p:cNvPr id="7192" name="Text Box 39"/>
            <p:cNvSpPr txBox="1">
              <a:spLocks noChangeArrowheads="1"/>
            </p:cNvSpPr>
            <p:nvPr/>
          </p:nvSpPr>
          <p:spPr bwMode="auto">
            <a:xfrm>
              <a:off x="3312" y="1211"/>
              <a:ext cx="71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rgbClr val="C00000"/>
                  </a:solidFill>
                  <a:latin typeface="Bookman Old Style" pitchFamily="18" charset="0"/>
                </a:rPr>
                <a:t>100</a:t>
              </a:r>
            </a:p>
          </p:txBody>
        </p:sp>
        <p:sp>
          <p:nvSpPr>
            <p:cNvPr id="7193" name="Line 40"/>
            <p:cNvSpPr>
              <a:spLocks noChangeShapeType="1"/>
            </p:cNvSpPr>
            <p:nvPr/>
          </p:nvSpPr>
          <p:spPr bwMode="auto">
            <a:xfrm flipV="1">
              <a:off x="3403" y="1211"/>
              <a:ext cx="453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</p:grpSp>
      <p:sp>
        <p:nvSpPr>
          <p:cNvPr id="6156" name="TextBox 14"/>
          <p:cNvSpPr txBox="1">
            <a:spLocks noChangeArrowheads="1"/>
          </p:cNvSpPr>
          <p:nvPr/>
        </p:nvSpPr>
        <p:spPr bwMode="auto">
          <a:xfrm>
            <a:off x="6643688" y="5572125"/>
            <a:ext cx="4924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C00000"/>
                </a:solidFill>
                <a:latin typeface="Bookman Old Style" pitchFamily="18" charset="0"/>
              </a:rPr>
              <a:t>=</a:t>
            </a: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928794" y="214290"/>
            <a:ext cx="6858048" cy="1285884"/>
          </a:xfrm>
          <a:prstGeom prst="wedgeRoundRectCallout">
            <a:avLst>
              <a:gd name="adj1" fmla="val 37216"/>
              <a:gd name="adj2" fmla="val 12843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Проценты -</a:t>
            </a: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 одно из математических понятий, которые очень часто встречаются в повседневной жизни. </a:t>
            </a: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1571604" y="214290"/>
            <a:ext cx="7286676" cy="1857388"/>
          </a:xfrm>
          <a:prstGeom prst="wedgeRoundRectCallout">
            <a:avLst>
              <a:gd name="adj1" fmla="val 34548"/>
              <a:gd name="adj2" fmla="val 87822"/>
              <a:gd name="adj3" fmla="val 16667"/>
            </a:avLst>
          </a:prstGeom>
          <a:solidFill>
            <a:srgbClr val="FFFF8B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000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Процентами </a:t>
            </a:r>
            <a:r>
              <a:rPr lang="ru-RU" sz="20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очень удобно пользоваться на практике, так как они выражают части целых чисел в одних и тех же долях. Это дает возможность расчеты делать проще и легко сравнивать  части между собой и  с целыми.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 descr="dd36efffaa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2897188"/>
            <a:ext cx="2428875" cy="39608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3" name="Picture 5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5" name="Freeform 10"/>
          <p:cNvSpPr>
            <a:spLocks/>
          </p:cNvSpPr>
          <p:nvPr/>
        </p:nvSpPr>
        <p:spPr bwMode="auto">
          <a:xfrm>
            <a:off x="76200" y="76200"/>
            <a:ext cx="89916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chemeClr val="accent5">
                <a:lumMod val="75000"/>
              </a:scheme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>
              <a:defRPr/>
            </a:pPr>
            <a:endParaRPr lang="ru-RU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357158" y="214290"/>
            <a:ext cx="8358246" cy="928694"/>
          </a:xfrm>
          <a:prstGeom prst="wedgeRoundRectCallout">
            <a:avLst>
              <a:gd name="adj1" fmla="val 46355"/>
              <a:gd name="adj2" fmla="val 17552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В переводе с латыни «процент» - сотая часть.  </a:t>
            </a:r>
          </a:p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Была придумана специальная запись %</a:t>
            </a: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Bookman Old Style" pitchFamily="18" charset="0"/>
              <a:cs typeface="+mn-cs"/>
            </a:endParaRPr>
          </a:p>
        </p:txBody>
      </p:sp>
      <p:sp>
        <p:nvSpPr>
          <p:cNvPr id="615472" name="AutoShape 48"/>
          <p:cNvSpPr>
            <a:spLocks noChangeArrowheads="1"/>
          </p:cNvSpPr>
          <p:nvPr/>
        </p:nvSpPr>
        <p:spPr bwMode="auto">
          <a:xfrm>
            <a:off x="1357290" y="1500174"/>
            <a:ext cx="6215106" cy="1000132"/>
          </a:xfrm>
          <a:prstGeom prst="wedgeRoundRectCallout">
            <a:avLst>
              <a:gd name="adj1" fmla="val -45943"/>
              <a:gd name="adj2" fmla="val 129345"/>
              <a:gd name="adj3" fmla="val 16667"/>
            </a:avLst>
          </a:prstGeom>
          <a:solidFill>
            <a:srgbClr val="FFFF53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Bookman Old Style" pitchFamily="18" charset="0"/>
                <a:cs typeface="+mn-cs"/>
              </a:rPr>
              <a:t>Расскажи мне, откуда взялся знак процента?</a:t>
            </a:r>
          </a:p>
        </p:txBody>
      </p:sp>
      <p:pic>
        <p:nvPicPr>
          <p:cNvPr id="8205" name="i-main-pic" descr="Картинка 12 из 1499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2786063"/>
            <a:ext cx="37322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Математический - 3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Математический - 3</Template>
  <TotalTime>5804</TotalTime>
  <Words>636</Words>
  <Application>Microsoft Office PowerPoint</Application>
  <PresentationFormat>Экран (4:3)</PresentationFormat>
  <Paragraphs>228</Paragraphs>
  <Slides>19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Шаблон Математический - 3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 р о ц е н т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Komp-City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subject>Математика 5 класс</dc:subject>
  <dc:creator>Шайдуллина СС</dc:creator>
  <cp:lastModifiedBy>USER</cp:lastModifiedBy>
  <cp:revision>724</cp:revision>
  <dcterms:created xsi:type="dcterms:W3CDTF">2007-07-13T07:27:52Z</dcterms:created>
  <dcterms:modified xsi:type="dcterms:W3CDTF">2022-11-06T18:34:55Z</dcterms:modified>
</cp:coreProperties>
</file>