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61" r:id="rId4"/>
    <p:sldId id="260" r:id="rId5"/>
    <p:sldId id="266" r:id="rId6"/>
    <p:sldId id="262" r:id="rId7"/>
    <p:sldId id="263" r:id="rId8"/>
    <p:sldId id="264" r:id="rId9"/>
    <p:sldId id="265" r:id="rId10"/>
    <p:sldId id="257" r:id="rId11"/>
    <p:sldId id="268" r:id="rId12"/>
    <p:sldId id="269" r:id="rId13"/>
    <p:sldId id="270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06.11.2022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06.11.2022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06.11.2022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06.11.2022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692696"/>
            <a:ext cx="8280920" cy="2081199"/>
          </a:xfrm>
        </p:spPr>
        <p:txBody>
          <a:bodyPr/>
          <a:lstStyle/>
          <a:p>
            <a:pPr marL="182880" indent="0">
              <a:buNone/>
            </a:pPr>
            <a:endParaRPr lang="ru-RU" dirty="0"/>
          </a:p>
        </p:txBody>
      </p:sp>
      <p:sp>
        <p:nvSpPr>
          <p:cNvPr id="6" name="Горизонтальный свиток 5"/>
          <p:cNvSpPr/>
          <p:nvPr/>
        </p:nvSpPr>
        <p:spPr>
          <a:xfrm>
            <a:off x="251520" y="116632"/>
            <a:ext cx="8424936" cy="3456384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>
                <a:solidFill>
                  <a:srgbClr val="000000"/>
                </a:solidFill>
                <a:latin typeface="Times New Roman"/>
                <a:ea typeface="Times New Roman"/>
                <a:cs typeface="+mj-cs"/>
              </a:rPr>
              <a:t>«Развитие речи – </a:t>
            </a:r>
            <a:r>
              <a:rPr lang="ru-RU" sz="5400" b="1" dirty="0" smtClean="0">
                <a:solidFill>
                  <a:srgbClr val="000000"/>
                </a:solidFill>
                <a:latin typeface="Times New Roman"/>
                <a:ea typeface="Times New Roman"/>
                <a:cs typeface="+mj-cs"/>
              </a:rPr>
              <a:t>урок риторики </a:t>
            </a:r>
            <a:r>
              <a:rPr lang="ru-RU" sz="5400" b="1" dirty="0">
                <a:solidFill>
                  <a:srgbClr val="000000"/>
                </a:solidFill>
                <a:latin typeface="Times New Roman"/>
                <a:ea typeface="Times New Roman"/>
                <a:cs typeface="+mj-cs"/>
              </a:rPr>
              <a:t>и </a:t>
            </a:r>
            <a:r>
              <a:rPr lang="ru-RU" sz="5400" b="1" dirty="0" smtClean="0">
                <a:solidFill>
                  <a:srgbClr val="000000"/>
                </a:solidFill>
                <a:latin typeface="Times New Roman"/>
                <a:ea typeface="Times New Roman"/>
                <a:cs typeface="+mj-cs"/>
              </a:rPr>
              <a:t>речевой этикет</a:t>
            </a:r>
            <a:r>
              <a:rPr lang="ru-RU" sz="5400" b="1" dirty="0">
                <a:solidFill>
                  <a:srgbClr val="000000"/>
                </a:solidFill>
                <a:latin typeface="Times New Roman"/>
                <a:ea typeface="Times New Roman"/>
                <a:cs typeface="+mj-cs"/>
              </a:rPr>
              <a:t>»</a:t>
            </a:r>
            <a:br>
              <a:rPr lang="ru-RU" sz="5400" b="1" dirty="0">
                <a:solidFill>
                  <a:srgbClr val="000000"/>
                </a:solidFill>
                <a:latin typeface="Times New Roman"/>
                <a:ea typeface="Times New Roman"/>
                <a:cs typeface="+mj-cs"/>
              </a:rPr>
            </a:b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99792" y="2852936"/>
            <a:ext cx="2646363" cy="37734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99840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4372168"/>
            <a:ext cx="8784976" cy="2441208"/>
          </a:xfrm>
        </p:spPr>
        <p:txBody>
          <a:bodyPr/>
          <a:lstStyle/>
          <a:p>
            <a:pPr marL="0" indent="0" algn="just">
              <a:buNone/>
            </a:pPr>
            <a:r>
              <a:rPr lang="ru-RU" sz="1400" i="1" dirty="0" smtClean="0">
                <a:solidFill>
                  <a:schemeClr val="accent2">
                    <a:lumMod val="50000"/>
                  </a:schemeClr>
                </a:solidFill>
                <a:effectLst/>
              </a:rPr>
              <a:t>Шнуровка </a:t>
            </a:r>
            <a:r>
              <a:rPr lang="ru-RU" sz="1400" b="0" dirty="0" smtClean="0">
                <a:solidFill>
                  <a:schemeClr val="tx1"/>
                </a:solidFill>
                <a:effectLst/>
              </a:rPr>
              <a:t>– </a:t>
            </a:r>
            <a:r>
              <a:rPr lang="ru-RU" sz="1400" b="0" dirty="0">
                <a:solidFill>
                  <a:schemeClr val="tx1"/>
                </a:solidFill>
                <a:effectLst/>
              </a:rPr>
              <a:t>один из видов развивающих игр для детей от 8 месяцев</a:t>
            </a:r>
            <a:r>
              <a:rPr lang="ru-RU" sz="1400" b="0" i="1" dirty="0">
                <a:solidFill>
                  <a:schemeClr val="tx1"/>
                </a:solidFill>
                <a:effectLst/>
              </a:rPr>
              <a:t>. Отличительная </a:t>
            </a:r>
            <a:r>
              <a:rPr lang="ru-RU" sz="1400" b="0" dirty="0">
                <a:solidFill>
                  <a:schemeClr val="tx1"/>
                </a:solidFill>
                <a:effectLst/>
              </a:rPr>
              <a:t>черта игры – наличие шнурка и предметов для шнурования. Действия с подобными игрушками способствуют развитию тонких движений пальцев рук (тонкой моторики), а также развитию речи ребенка. В психологии хорошо известно исследование М.В. Фоминой, которая установила зависимость между уровнями развития речи и мелкой моторики: чем больше развита мелкая моторика, тем совершеннее активная речь ребенка. Такая зависимость объясняется тем, что около трети всей площади двигательной проекции в коре головного мозга занимает проекция кисти руки, расположенная очень близко от речевой моторной зоны. Именно этот факт </a:t>
            </a:r>
            <a:r>
              <a:rPr lang="ru-RU" sz="1400" b="0" dirty="0" err="1">
                <a:solidFill>
                  <a:schemeClr val="tx1"/>
                </a:solidFill>
                <a:effectLst/>
              </a:rPr>
              <a:t>навел</a:t>
            </a:r>
            <a:r>
              <a:rPr lang="ru-RU" sz="1400" b="0" dirty="0">
                <a:solidFill>
                  <a:schemeClr val="tx1"/>
                </a:solidFill>
                <a:effectLst/>
              </a:rPr>
              <a:t> </a:t>
            </a:r>
            <a:r>
              <a:rPr lang="ru-RU" sz="1400" b="0" dirty="0" err="1">
                <a:solidFill>
                  <a:schemeClr val="tx1"/>
                </a:solidFill>
                <a:effectLst/>
              </a:rPr>
              <a:t>ученых</a:t>
            </a:r>
            <a:r>
              <a:rPr lang="ru-RU" sz="1400" b="0" dirty="0">
                <a:solidFill>
                  <a:schemeClr val="tx1"/>
                </a:solidFill>
                <a:effectLst/>
              </a:rPr>
              <a:t> на мысль о том, что тренировка тонких движений пальцев рук оказывает на развитие активной речи не меньшее влияние, чем непосредственное речевое общение ребенка и взрослого.</a:t>
            </a:r>
          </a:p>
        </p:txBody>
      </p:sp>
      <p:pic>
        <p:nvPicPr>
          <p:cNvPr id="1026" name="Picture 2" descr="C:\Users\asus\Downloads\20220511_073028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-75901" y="560994"/>
            <a:ext cx="4347553" cy="32606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asus\Downloads\20220511_075511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4468333" y="580339"/>
            <a:ext cx="4285720" cy="32142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30052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asus\Downloads\20220511_092049(0) (2)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239149">
            <a:off x="-514530" y="1242494"/>
            <a:ext cx="5424580" cy="40684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asus\Downloads\20220511_102323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585982">
            <a:off x="4068069" y="1189678"/>
            <a:ext cx="5568885" cy="41766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47298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asus\Downloads\20220511_103832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1069537" y="838166"/>
            <a:ext cx="6705336" cy="502900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33900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gagarin\Desktop\Downloads\20220511_161001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95736" y="620688"/>
            <a:ext cx="4128284" cy="55043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gagarin\Desktop\Downloads\20220511_160958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35696" y="25795"/>
            <a:ext cx="4982674" cy="66435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566184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286000" y="3105835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/>
              <a:t> 3. Развитие свободного общения со взрослыми и детьми; 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4559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59" y="4372168"/>
            <a:ext cx="7128793" cy="1721128"/>
          </a:xfrm>
        </p:spPr>
        <p:txBody>
          <a:bodyPr/>
          <a:lstStyle/>
          <a:p>
            <a:pPr marL="0" indent="0" algn="l">
              <a:buNone/>
            </a:pPr>
            <a:r>
              <a:rPr lang="ru-RU" sz="1800" i="1" dirty="0">
                <a:solidFill>
                  <a:srgbClr val="002060"/>
                </a:solidFill>
                <a:effectLst/>
              </a:rPr>
              <a:t>Хорошая речь</a:t>
            </a:r>
            <a:r>
              <a:rPr lang="ru-RU" sz="1800" dirty="0">
                <a:solidFill>
                  <a:srgbClr val="002060"/>
                </a:solidFill>
                <a:effectLst/>
              </a:rPr>
              <a:t> – важнейшее условие всестороннего развития детей. Чем богаче и правильнее у ребёнка речь, тем легче ему высказывать свои мысли, тем шире его возможности в познании окружающей действительности, содержательнее и полноценнее отношение со сверстниками и взрослыми, тем активнее осуществляется его психическое развитие.</a:t>
            </a:r>
            <a:br>
              <a:rPr lang="ru-RU" sz="1800" dirty="0">
                <a:solidFill>
                  <a:srgbClr val="002060"/>
                </a:solidFill>
                <a:effectLst/>
              </a:rPr>
            </a:br>
            <a:endParaRPr lang="ru-RU" sz="1800" dirty="0">
              <a:solidFill>
                <a:srgbClr val="00206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91680" y="260648"/>
            <a:ext cx="5400459" cy="4050345"/>
          </a:xfrm>
        </p:spPr>
      </p:pic>
    </p:spTree>
    <p:extLst>
      <p:ext uri="{BB962C8B-B14F-4D97-AF65-F5344CB8AC3E}">
        <p14:creationId xmlns:p14="http://schemas.microsoft.com/office/powerpoint/2010/main" val="12489306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95536" y="260648"/>
            <a:ext cx="6932240" cy="3945592"/>
          </a:xfrm>
        </p:spPr>
        <p:txBody>
          <a:bodyPr>
            <a:normAutofit fontScale="85000" lnSpcReduction="20000"/>
          </a:bodyPr>
          <a:lstStyle/>
          <a:p>
            <a:pPr marL="45720" indent="0">
              <a:buNone/>
            </a:pPr>
            <a:r>
              <a:rPr lang="ru-RU" b="1" dirty="0">
                <a:solidFill>
                  <a:schemeClr val="tx1"/>
                </a:solidFill>
              </a:rPr>
              <a:t>Рассказ – шутка</a:t>
            </a:r>
          </a:p>
          <a:p>
            <a:pPr marL="45720" indent="0">
              <a:buNone/>
            </a:pPr>
            <a:r>
              <a:rPr lang="ru-RU" b="1" dirty="0">
                <a:solidFill>
                  <a:schemeClr val="tx1"/>
                </a:solidFill>
              </a:rPr>
              <a:t>…</a:t>
            </a:r>
            <a:r>
              <a:rPr lang="ru-RU" b="1" i="1" dirty="0">
                <a:solidFill>
                  <a:schemeClr val="tx1"/>
                </a:solidFill>
              </a:rPr>
              <a:t>Одна маленькая девочка очень любила задавать вопросы. Уж очень сильно она донимала ими свою бабушку. Вот однажды девочка спрашивает  у бабушки:</a:t>
            </a:r>
            <a:r>
              <a:rPr lang="ru-RU" b="1" dirty="0">
                <a:solidFill>
                  <a:schemeClr val="tx1"/>
                </a:solidFill>
              </a:rPr>
              <a:t> </a:t>
            </a:r>
          </a:p>
          <a:p>
            <a:pPr marL="45720" indent="0">
              <a:buNone/>
            </a:pPr>
            <a:r>
              <a:rPr lang="ru-RU" b="1" i="1" dirty="0">
                <a:solidFill>
                  <a:schemeClr val="tx1"/>
                </a:solidFill>
              </a:rPr>
              <a:t>- Для чего у нас два уха, а язык один?</a:t>
            </a:r>
            <a:r>
              <a:rPr lang="ru-RU" b="1" dirty="0">
                <a:solidFill>
                  <a:schemeClr val="tx1"/>
                </a:solidFill>
              </a:rPr>
              <a:t> </a:t>
            </a:r>
          </a:p>
          <a:p>
            <a:pPr marL="45720" indent="0">
              <a:buNone/>
            </a:pPr>
            <a:r>
              <a:rPr lang="ru-RU" b="1" i="1" dirty="0">
                <a:solidFill>
                  <a:schemeClr val="tx1"/>
                </a:solidFill>
              </a:rPr>
              <a:t>- Для того, чтобы человек больше слушал и меньше говорил, – пошутила бабушка.</a:t>
            </a:r>
            <a:r>
              <a:rPr lang="ru-RU" b="1" dirty="0">
                <a:solidFill>
                  <a:schemeClr val="tx1"/>
                </a:solidFill>
              </a:rPr>
              <a:t> </a:t>
            </a:r>
          </a:p>
          <a:p>
            <a:pPr marL="45720" indent="0">
              <a:buNone/>
            </a:pPr>
            <a:r>
              <a:rPr lang="ru-RU" b="1" i="1" dirty="0">
                <a:solidFill>
                  <a:schemeClr val="tx1"/>
                </a:solidFill>
              </a:rPr>
              <a:t>- Тогда почему у нас два глаза, а нос только один, – не унималась девочка.</a:t>
            </a:r>
            <a:r>
              <a:rPr lang="ru-RU" b="1" dirty="0">
                <a:solidFill>
                  <a:schemeClr val="tx1"/>
                </a:solidFill>
              </a:rPr>
              <a:t> </a:t>
            </a:r>
          </a:p>
          <a:p>
            <a:pPr marL="45720" indent="0">
              <a:buNone/>
            </a:pPr>
            <a:r>
              <a:rPr lang="ru-RU" b="1" i="1" dirty="0" smtClean="0">
                <a:solidFill>
                  <a:schemeClr val="tx1"/>
                </a:solidFill>
              </a:rPr>
              <a:t>- Два </a:t>
            </a:r>
            <a:r>
              <a:rPr lang="ru-RU" b="1" i="1" dirty="0">
                <a:solidFill>
                  <a:schemeClr val="tx1"/>
                </a:solidFill>
              </a:rPr>
              <a:t>глаза нам даны для того, чтобы лучше видеть, а нос один, чтобы меньше совать его куда не следует. Недаром есть поговорка «Не суй нос не в </a:t>
            </a:r>
            <a:r>
              <a:rPr lang="ru-RU" b="1" i="1" dirty="0" smtClean="0">
                <a:solidFill>
                  <a:schemeClr val="tx1"/>
                </a:solidFill>
              </a:rPr>
              <a:t>своё </a:t>
            </a:r>
            <a:r>
              <a:rPr lang="ru-RU" b="1" i="1" dirty="0">
                <a:solidFill>
                  <a:schemeClr val="tx1"/>
                </a:solidFill>
              </a:rPr>
              <a:t>дело», – объяснила внучке бабушка.</a:t>
            </a:r>
            <a:r>
              <a:rPr lang="ru-RU" b="1" dirty="0">
                <a:solidFill>
                  <a:schemeClr val="tx1"/>
                </a:solidFill>
              </a:rPr>
              <a:t> </a:t>
            </a:r>
          </a:p>
          <a:p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52120" y="4005064"/>
            <a:ext cx="2889128" cy="25649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99325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Объект 2"/>
          <p:cNvPicPr>
            <a:picLocks noGrp="1" noChangeAspect="1"/>
          </p:cNvPicPr>
          <p:nvPr>
            <p:ph sz="quarter" idx="13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715" y="0"/>
            <a:ext cx="4026866" cy="5369156"/>
          </a:xfr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27985" y="116634"/>
            <a:ext cx="3888431" cy="51845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5502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504" y="30196"/>
            <a:ext cx="3038325" cy="405110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22860" y="188640"/>
            <a:ext cx="2841780" cy="37890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59832" y="2554211"/>
            <a:ext cx="3096344" cy="41284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596615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166946"/>
            <a:ext cx="3528392" cy="627269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27984" y="156636"/>
            <a:ext cx="3684008" cy="654934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32965927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13284"/>
            <a:ext cx="4266473" cy="56886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83968" y="233264"/>
            <a:ext cx="4536504" cy="60486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72674324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503" y="739458"/>
            <a:ext cx="4231401" cy="56418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55976" y="389390"/>
            <a:ext cx="4547960" cy="606394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430170525"/>
      </p:ext>
    </p:extLst>
  </p:cSld>
  <p:clrMapOvr>
    <a:masterClrMapping/>
  </p:clrMapOvr>
</p:sld>
</file>

<file path=ppt/theme/theme1.xml><?xml version="1.0" encoding="utf-8"?>
<a:theme xmlns:a="http://schemas.openxmlformats.org/drawingml/2006/main" name="Воздушный поток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604</TotalTime>
  <Words>233</Words>
  <Application>Microsoft Office PowerPoint</Application>
  <PresentationFormat>Экран (4:3)</PresentationFormat>
  <Paragraphs>10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Воздушный поток</vt:lpstr>
      <vt:lpstr>Презентация PowerPoint</vt:lpstr>
      <vt:lpstr>Презентация PowerPoint</vt:lpstr>
      <vt:lpstr>Хорошая речь – важнейшее условие всестороннего развития детей. Чем богаче и правильнее у ребёнка речь, тем легче ему высказывать свои мысли, тем шире его возможности в познании окружающей действительности, содержательнее и полноценнее отношение со сверстниками и взрослыми, тем активнее осуществляется его психическое развитие.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Шнуровка – один из видов развивающих игр для детей от 8 месяцев. Отличительная черта игры – наличие шнурка и предметов для шнурования. Действия с подобными игрушками способствуют развитию тонких движений пальцев рук (тонкой моторики), а также развитию речи ребенка. В психологии хорошо известно исследование М.В. Фоминой, которая установила зависимость между уровнями развития речи и мелкой моторики: чем больше развита мелкая моторика, тем совершеннее активная речь ребенка. Такая зависимость объясняется тем, что около трети всей площади двигательной проекции в коре головного мозга занимает проекция кисти руки, расположенная очень близко от речевой моторной зоны. Именно этот факт навел ученых на мысль о том, что тренировка тонких движений пальцев рук оказывает на развитие активной речи не меньшее влияние, чем непосредственное речевое общение ребенка и взрослого.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«Развитие речи – уроки      риторики и речевой                этикет».</dc:title>
  <dc:creator>gagarin</dc:creator>
  <cp:lastModifiedBy>gaganov</cp:lastModifiedBy>
  <cp:revision>28</cp:revision>
  <dcterms:created xsi:type="dcterms:W3CDTF">2022-04-14T20:51:09Z</dcterms:created>
  <dcterms:modified xsi:type="dcterms:W3CDTF">2022-11-06T02:44:03Z</dcterms:modified>
</cp:coreProperties>
</file>