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7" r:id="rId2"/>
    <p:sldId id="273" r:id="rId3"/>
    <p:sldId id="275" r:id="rId4"/>
    <p:sldId id="284" r:id="rId5"/>
    <p:sldId id="279" r:id="rId6"/>
    <p:sldId id="280" r:id="rId7"/>
    <p:sldId id="306" r:id="rId8"/>
    <p:sldId id="295" r:id="rId9"/>
    <p:sldId id="289" r:id="rId10"/>
    <p:sldId id="290" r:id="rId11"/>
    <p:sldId id="305" r:id="rId12"/>
    <p:sldId id="274" r:id="rId13"/>
    <p:sldId id="281" r:id="rId14"/>
  </p:sldIdLst>
  <p:sldSz cx="12192000" cy="6858000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1" autoAdjust="0"/>
    <p:restoredTop sz="94660"/>
  </p:normalViewPr>
  <p:slideViewPr>
    <p:cSldViewPr snapToGrid="0">
      <p:cViewPr varScale="1">
        <p:scale>
          <a:sx n="46" d="100"/>
          <a:sy n="46" d="100"/>
        </p:scale>
        <p:origin x="62" y="6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6" indent="0" algn="ctr">
              <a:buNone/>
              <a:defRPr sz="2000"/>
            </a:lvl2pPr>
            <a:lvl3pPr marL="914411" indent="0" algn="ctr">
              <a:buNone/>
              <a:defRPr sz="1800"/>
            </a:lvl3pPr>
            <a:lvl4pPr marL="1371617" indent="0" algn="ctr">
              <a:buNone/>
              <a:defRPr sz="1600"/>
            </a:lvl4pPr>
            <a:lvl5pPr marL="1828823" indent="0" algn="ctr">
              <a:buNone/>
              <a:defRPr sz="1600"/>
            </a:lvl5pPr>
            <a:lvl6pPr marL="2286029" indent="0" algn="ctr">
              <a:buNone/>
              <a:defRPr sz="1600"/>
            </a:lvl6pPr>
            <a:lvl7pPr marL="2743234" indent="0" algn="ctr">
              <a:buNone/>
              <a:defRPr sz="1600"/>
            </a:lvl7pPr>
            <a:lvl8pPr marL="3200440" indent="0" algn="ctr">
              <a:buNone/>
              <a:defRPr sz="1600"/>
            </a:lvl8pPr>
            <a:lvl9pPr marL="3657646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4D09F-80F2-4705-BA79-F46D58F7E780}" type="datetimeFigureOut">
              <a:rPr lang="ru-RU" smtClean="0"/>
              <a:t>06.11.2022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3823D-7E51-4265-ADB7-089446E3C27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59074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4D09F-80F2-4705-BA79-F46D58F7E780}" type="datetimeFigureOut">
              <a:rPr lang="ru-RU" smtClean="0"/>
              <a:t>06.11.2022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3823D-7E51-4265-ADB7-089446E3C27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2468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899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4D09F-80F2-4705-BA79-F46D58F7E780}" type="datetimeFigureOut">
              <a:rPr lang="ru-RU" smtClean="0"/>
              <a:t>06.11.2022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3823D-7E51-4265-ADB7-089446E3C27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3112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4D09F-80F2-4705-BA79-F46D58F7E780}" type="datetimeFigureOut">
              <a:rPr lang="ru-RU" smtClean="0"/>
              <a:t>06.11.2022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3823D-7E51-4265-ADB7-089446E3C27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13399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2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2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1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1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2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2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4D09F-80F2-4705-BA79-F46D58F7E780}" type="datetimeFigureOut">
              <a:rPr lang="ru-RU" smtClean="0"/>
              <a:t>06.11.2022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3823D-7E51-4265-ADB7-089446E3C27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41047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4D09F-80F2-4705-BA79-F46D58F7E780}" type="datetimeFigureOut">
              <a:rPr lang="ru-RU" smtClean="0"/>
              <a:t>06.11.2022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3823D-7E51-4265-ADB7-089446E3C27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4183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9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0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9" y="2505076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0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2" y="2505076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4D09F-80F2-4705-BA79-F46D58F7E780}" type="datetimeFigureOut">
              <a:rPr lang="ru-RU" smtClean="0"/>
              <a:t>06.11.2022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3823D-7E51-4265-ADB7-089446E3C27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9157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4D09F-80F2-4705-BA79-F46D58F7E780}" type="datetimeFigureOut">
              <a:rPr lang="ru-RU" smtClean="0"/>
              <a:t>06.11.2022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3823D-7E51-4265-ADB7-089446E3C27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8252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4D09F-80F2-4705-BA79-F46D58F7E780}" type="datetimeFigureOut">
              <a:rPr lang="ru-RU" smtClean="0"/>
              <a:t>06.11.2022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3823D-7E51-4265-ADB7-089446E3C27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3828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0"/>
            </a:lvl2pPr>
            <a:lvl3pPr marL="914411" indent="0">
              <a:buNone/>
              <a:defRPr sz="1200"/>
            </a:lvl3pPr>
            <a:lvl4pPr marL="1371617" indent="0">
              <a:buNone/>
              <a:defRPr sz="1000"/>
            </a:lvl4pPr>
            <a:lvl5pPr marL="1828823" indent="0">
              <a:buNone/>
              <a:defRPr sz="1000"/>
            </a:lvl5pPr>
            <a:lvl6pPr marL="2286029" indent="0">
              <a:buNone/>
              <a:defRPr sz="1000"/>
            </a:lvl6pPr>
            <a:lvl7pPr marL="2743234" indent="0">
              <a:buNone/>
              <a:defRPr sz="1000"/>
            </a:lvl7pPr>
            <a:lvl8pPr marL="3200440" indent="0">
              <a:buNone/>
              <a:defRPr sz="1000"/>
            </a:lvl8pPr>
            <a:lvl9pPr marL="3657646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4D09F-80F2-4705-BA79-F46D58F7E780}" type="datetimeFigureOut">
              <a:rPr lang="ru-RU" smtClean="0"/>
              <a:t>06.11.2022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3823D-7E51-4265-ADB7-089446E3C27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5300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6" indent="0">
              <a:buNone/>
              <a:defRPr sz="2800"/>
            </a:lvl2pPr>
            <a:lvl3pPr marL="914411" indent="0">
              <a:buNone/>
              <a:defRPr sz="2400"/>
            </a:lvl3pPr>
            <a:lvl4pPr marL="1371617" indent="0">
              <a:buNone/>
              <a:defRPr sz="2000"/>
            </a:lvl4pPr>
            <a:lvl5pPr marL="1828823" indent="0">
              <a:buNone/>
              <a:defRPr sz="2000"/>
            </a:lvl5pPr>
            <a:lvl6pPr marL="2286029" indent="0">
              <a:buNone/>
              <a:defRPr sz="2000"/>
            </a:lvl6pPr>
            <a:lvl7pPr marL="2743234" indent="0">
              <a:buNone/>
              <a:defRPr sz="2000"/>
            </a:lvl7pPr>
            <a:lvl8pPr marL="3200440" indent="0">
              <a:buNone/>
              <a:defRPr sz="2000"/>
            </a:lvl8pPr>
            <a:lvl9pPr marL="3657646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0"/>
            </a:lvl2pPr>
            <a:lvl3pPr marL="914411" indent="0">
              <a:buNone/>
              <a:defRPr sz="1200"/>
            </a:lvl3pPr>
            <a:lvl4pPr marL="1371617" indent="0">
              <a:buNone/>
              <a:defRPr sz="1000"/>
            </a:lvl4pPr>
            <a:lvl5pPr marL="1828823" indent="0">
              <a:buNone/>
              <a:defRPr sz="1000"/>
            </a:lvl5pPr>
            <a:lvl6pPr marL="2286029" indent="0">
              <a:buNone/>
              <a:defRPr sz="1000"/>
            </a:lvl6pPr>
            <a:lvl7pPr marL="2743234" indent="0">
              <a:buNone/>
              <a:defRPr sz="1000"/>
            </a:lvl7pPr>
            <a:lvl8pPr marL="3200440" indent="0">
              <a:buNone/>
              <a:defRPr sz="1000"/>
            </a:lvl8pPr>
            <a:lvl9pPr marL="3657646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4D09F-80F2-4705-BA79-F46D58F7E780}" type="datetimeFigureOut">
              <a:rPr lang="ru-RU" smtClean="0"/>
              <a:t>06.11.2022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3823D-7E51-4265-ADB7-089446E3C27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9505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2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2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4D09F-80F2-4705-BA79-F46D58F7E780}" type="datetimeFigureOut">
              <a:rPr lang="ru-RU" smtClean="0"/>
              <a:t>06.11.2022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2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53823D-7E51-4265-ADB7-089446E3C27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0028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11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3" indent="-228603" algn="l" defTabSz="914411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8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14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20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26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32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7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3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8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3" Type="http://schemas.openxmlformats.org/officeDocument/2006/relationships/image" Target="../media/image48.jpeg"/><Relationship Id="rId7" Type="http://schemas.openxmlformats.org/officeDocument/2006/relationships/image" Target="../media/image5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Relationship Id="rId9" Type="http://schemas.openxmlformats.org/officeDocument/2006/relationships/image" Target="../media/image5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13" Type="http://schemas.openxmlformats.org/officeDocument/2006/relationships/image" Target="../media/image24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12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11" Type="http://schemas.openxmlformats.org/officeDocument/2006/relationships/image" Target="../media/image22.jpeg"/><Relationship Id="rId5" Type="http://schemas.openxmlformats.org/officeDocument/2006/relationships/image" Target="../media/image16.jpeg"/><Relationship Id="rId10" Type="http://schemas.openxmlformats.org/officeDocument/2006/relationships/image" Target="../media/image21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13" Type="http://schemas.openxmlformats.org/officeDocument/2006/relationships/image" Target="../media/image35.jpe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12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11" Type="http://schemas.openxmlformats.org/officeDocument/2006/relationships/image" Target="../media/image33.jpeg"/><Relationship Id="rId5" Type="http://schemas.openxmlformats.org/officeDocument/2006/relationships/image" Target="../media/image27.jpeg"/><Relationship Id="rId10" Type="http://schemas.openxmlformats.org/officeDocument/2006/relationships/image" Target="../media/image32.jpeg"/><Relationship Id="rId4" Type="http://schemas.openxmlformats.org/officeDocument/2006/relationships/image" Target="../media/image26.jpeg"/><Relationship Id="rId9" Type="http://schemas.openxmlformats.org/officeDocument/2006/relationships/image" Target="../media/image3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jpeg"/><Relationship Id="rId11" Type="http://schemas.openxmlformats.org/officeDocument/2006/relationships/image" Target="../media/image47.jpeg"/><Relationship Id="rId5" Type="http://schemas.openxmlformats.org/officeDocument/2006/relationships/image" Target="../media/image41.jpeg"/><Relationship Id="rId10" Type="http://schemas.openxmlformats.org/officeDocument/2006/relationships/image" Target="../media/image46.jpeg"/><Relationship Id="rId4" Type="http://schemas.openxmlformats.org/officeDocument/2006/relationships/image" Target="../media/image40.jpeg"/><Relationship Id="rId9" Type="http://schemas.openxmlformats.org/officeDocument/2006/relationships/image" Target="../media/image4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dn.wallpapersafari.com/3/56/dQUxc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019801" y="294481"/>
            <a:ext cx="6096000" cy="981423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lnSpc>
                <a:spcPct val="107000"/>
              </a:lnSpc>
            </a:pPr>
            <a:r>
              <a:rPr lang="ru-RU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МБДОУ «ЦРР-детский сад №3»</a:t>
            </a:r>
            <a:endParaRPr lang="ru-RU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07000"/>
              </a:lnSpc>
            </a:pPr>
            <a:r>
              <a:rPr lang="ru-RU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Апрель, 2021 год</a:t>
            </a:r>
            <a:endParaRPr lang="ru-RU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07000"/>
              </a:lnSpc>
            </a:pPr>
            <a:r>
              <a:rPr lang="ru-RU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Город Сергиев Посад</a:t>
            </a:r>
            <a:endParaRPr lang="ru-RU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2217" y="2272368"/>
            <a:ext cx="11465592" cy="2726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</a:pPr>
            <a:r>
              <a:rPr lang="ru-RU" sz="4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Проектная деятельность в ДОУ. Презентация «Театрализованные игры в повседневной жизни детей в ДОУ»</a:t>
            </a:r>
            <a:endParaRPr lang="ru-RU" sz="4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07000"/>
              </a:lnSpc>
            </a:pPr>
            <a:r>
              <a:rPr lang="ru-RU" sz="4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 Воспитатели: Голиней Ю.И. Шехованова А.Б.</a:t>
            </a:r>
            <a:endParaRPr lang="ru-RU" sz="4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9083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dn.wallpapersafari.com/3/56/dQUxc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Репка - русская народная сказка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9191" y="4873158"/>
            <a:ext cx="2343769" cy="18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185532" y="213246"/>
            <a:ext cx="3887706" cy="1146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ru-RU" sz="3200" b="1" i="1" kern="18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Русская народная сказка «Репка»</a:t>
            </a:r>
            <a:endParaRPr lang="ru-RU" sz="32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5532" y="1434606"/>
            <a:ext cx="3887706" cy="32537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ru-RU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Посадил дед репку и говорит:</a:t>
            </a:r>
            <a:br>
              <a:rPr lang="ru-RU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Расти репка сладкая-сладкая! Расти большая-пребольшая!</a:t>
            </a:r>
            <a:br>
              <a:rPr lang="ru-RU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Выросла репка сладкая и большая-пребольшая.</a:t>
            </a:r>
            <a:endParaRPr lang="ru-RU" sz="24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ru-RU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Пошел дед репку рвать: тянет-потянет, вытянуть не может.</a:t>
            </a:r>
            <a:endParaRPr lang="ru-RU" sz="24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61615" y="943500"/>
            <a:ext cx="3193176" cy="1800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278046" y="258376"/>
            <a:ext cx="5319085" cy="6851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ru-RU" sz="3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Инсценировка сказки «Репка»</a:t>
            </a:r>
            <a:endParaRPr lang="ru-RU" sz="36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4632" y="934759"/>
            <a:ext cx="3417355" cy="1800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61615" y="2888317"/>
            <a:ext cx="3220741" cy="18000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2053" y="2985683"/>
            <a:ext cx="3429934" cy="18000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4632" y="4921841"/>
            <a:ext cx="3476066" cy="180000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61615" y="4873158"/>
            <a:ext cx="3318649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3518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dn.wallpapersafari.com/3/56/dQUxc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Репка - русская народная сказка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989" y="4278934"/>
            <a:ext cx="2336422" cy="18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327989" y="288163"/>
            <a:ext cx="2693506" cy="32472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ru-RU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Мышка за кошку,</a:t>
            </a:r>
            <a:br>
              <a:rPr lang="ru-RU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Кошка за Жучку,</a:t>
            </a:r>
            <a:br>
              <a:rPr lang="ru-RU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Жучка за внучку,</a:t>
            </a:r>
            <a:br>
              <a:rPr lang="ru-RU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Внучка за бабку,</a:t>
            </a:r>
            <a:br>
              <a:rPr lang="ru-RU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Бабка за дедку,</a:t>
            </a:r>
            <a:br>
              <a:rPr lang="ru-RU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Дедка за репку —</a:t>
            </a:r>
            <a:br>
              <a:rPr lang="ru-RU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Тянут-потянут — и вытянули репку.</a:t>
            </a:r>
            <a:endParaRPr lang="ru-RU" sz="24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46416" y="131527"/>
            <a:ext cx="4569930" cy="229152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226603" y="5621117"/>
            <a:ext cx="7386456" cy="9156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ru-RU" sz="32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Вот и сказке конец, а кто слушал — молодец!</a:t>
            </a:r>
            <a:endParaRPr lang="ru-RU" sz="32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ru-RU" dirty="0">
                <a:solidFill>
                  <a:srgbClr val="111111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6116" y="2723543"/>
            <a:ext cx="5255420" cy="2745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533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dn.wallpapersafari.com/3/56/dQUxc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11427" y="236310"/>
            <a:ext cx="11569147" cy="61515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</a:pPr>
            <a:r>
              <a:rPr lang="ru-RU" sz="3200" b="1" u="sng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Вывод:</a:t>
            </a:r>
            <a:r>
              <a:rPr lang="ru-RU" sz="32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Театрализованная деятельность- один их самых эффективных способов развития речи и проявления их творческих способностей, а также та деятельность, в которой наиболее ярко проявляется принцип обучения: учить, играя! С помощью театрализованных занятий можно решать практически все задачи программы развития речи. И наряду с основными методами и приемами речевого развития детей можно и нужно использовать богатейший материал словесного творчества народа.</a:t>
            </a:r>
            <a:endParaRPr lang="ru-RU" sz="28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Театрализованная деятельность помогает ребенку преодолеть робость, неуверенность в себе, застенчивость. Таким образом, театр помогает ребенку развиваться всесторонне. Важность театрализованной деятельности в дошкольном образовательном учреждении трудно переоценить. Именно эта деятельность включает в себя все важнейшие аспекты воспитания, а нравственный прежде всего. Воспитать человека!</a:t>
            </a:r>
            <a:endParaRPr lang="ru-RU" sz="28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702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dn.wallpapersafari.com/3/56/dQUxc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1350065" y="142698"/>
            <a:ext cx="9491870" cy="62179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ru-RU" sz="32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мире много сказок. </a:t>
            </a:r>
            <a:endParaRPr lang="ru-RU" sz="32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</a:pPr>
            <a:r>
              <a:rPr lang="ru-RU" sz="32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Грустных и смешных</a:t>
            </a:r>
            <a:endParaRPr lang="ru-RU" sz="32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</a:pPr>
            <a:r>
              <a:rPr lang="ru-RU" sz="32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прожить на свете</a:t>
            </a:r>
            <a:endParaRPr lang="ru-RU" sz="32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</a:pPr>
            <a:r>
              <a:rPr lang="ru-RU" sz="32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Нам нельзя без них!</a:t>
            </a:r>
            <a:endParaRPr lang="ru-RU" sz="32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</a:pPr>
            <a:r>
              <a:rPr lang="ru-RU" sz="32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Пусть герои сказок</a:t>
            </a:r>
            <a:endParaRPr lang="ru-RU" sz="32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</a:pPr>
            <a:r>
              <a:rPr lang="ru-RU" sz="32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Дарят нам тепло</a:t>
            </a:r>
            <a:endParaRPr lang="ru-RU" sz="32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</a:pPr>
            <a:r>
              <a:rPr lang="ru-RU" sz="32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Пусть добро навеки</a:t>
            </a:r>
            <a:endParaRPr lang="ru-RU" sz="32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</a:pPr>
            <a:r>
              <a:rPr lang="ru-RU" sz="32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Побеждает зло!</a:t>
            </a:r>
            <a:endParaRPr lang="ru-RU" sz="32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ru-RU" sz="32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32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ru-RU" sz="6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Спасибо за внимание!</a:t>
            </a:r>
            <a:endParaRPr lang="ru-RU" sz="66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ru-RU" dirty="0">
                <a:solidFill>
                  <a:srgbClr val="385623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5" name="Рисунок 14" descr="https://img-fotki.yandex.ru/get/9298/102699435.93e/0_a9898_ce655f12_XL.pn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24731" y="299637"/>
            <a:ext cx="2743199" cy="230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 descr="https://www.litres.ru/static/bookimages/31/21/79/31217916.bin.dir/h/i_011.pn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2952" y="299637"/>
            <a:ext cx="3115987" cy="230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https://img-fotki.yandex.ru/get/6719/16969765.1b2/0_87721_11ade912_orig.pn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2952" y="3689340"/>
            <a:ext cx="2211526" cy="180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C:\Users\8842\Desktop\Liza\театр.pn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07345" y="2903274"/>
            <a:ext cx="2340168" cy="2952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44961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dn.wallpapersafari.com/3/56/dQUxc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2157" y="188273"/>
            <a:ext cx="11807686" cy="64814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ru-RU" sz="3600" b="1" u="sng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Актуальность</a:t>
            </a:r>
            <a:endParaRPr lang="ru-RU" sz="3600" b="1" u="sng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ru-RU" sz="32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В настоящее время все чаще игровую деятельность детей заменяет компьютер и телевидение, и эта тенденция увеличивается с каждым годом. Вследствие этого за последние годы, отмечается увеличение количества детей, имеющих нарушения связной речи. А ясная и правильная речь – это залог продуктивного общения, уверенности, успешности. Речь во всем своем многообразии, является необходимым компонентом общения, в процессе которого она формируется. Важнейшей предпосылкой совершенствования речевой деятельности является создание эмоционально благополучной ситуации, в которой даже самые необщительные и скованные дети вступают в речевое общение и раскрываются. </a:t>
            </a:r>
            <a:endParaRPr lang="ru-RU" sz="32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ru-RU" sz="32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ru-RU" sz="32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0978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dn.wallpapersafari.com/3/56/dQUxc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47870" y="320696"/>
            <a:ext cx="11479696" cy="73373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</a:pPr>
            <a:r>
              <a:rPr lang="ru-RU" sz="4000" b="1" u="sng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Цель:</a:t>
            </a:r>
            <a:endParaRPr lang="ru-RU" sz="4000" b="1" u="sng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ru-RU" sz="4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Приобщать детей к театральному искусству, к театрализованной деятельности. Способствовать формированию творческой личности; развивать речь и коммуникативные навыки у детей. Создать условия для развития творческой активности у детей в театральной деятельности, обеспечить условия взаимосвязи с другими видами деятельности в целостном педагогическом процессе.</a:t>
            </a:r>
            <a:endParaRPr lang="ru-RU" sz="4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ru-RU" sz="4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ru-RU" sz="4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ru-RU" sz="4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ru-RU" sz="4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6540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dn.wallpapersafari.com/3/56/dQUxc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013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 descr="https://fsd.multiurok.ru/html/2020/05/26/s_5eccc6709a14e/1466491_1.jpe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0085" y="2349000"/>
            <a:ext cx="3300403" cy="2160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289546" y="441757"/>
            <a:ext cx="3041483" cy="1006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</a:pPr>
            <a: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Книжный уголок «В гостях у сказки»</a:t>
            </a:r>
            <a:endParaRPr lang="ru-RU" sz="28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105" y="4795932"/>
            <a:ext cx="3388825" cy="1800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9013" y="2820130"/>
            <a:ext cx="3801025" cy="1800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7439" y="4795932"/>
            <a:ext cx="3801025" cy="18000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44719" y="4839065"/>
            <a:ext cx="3801025" cy="1800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323114" y="195591"/>
            <a:ext cx="6622630" cy="24927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ru-RU" sz="32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«Читаем детям сказки»</a:t>
            </a:r>
          </a:p>
          <a:p>
            <a:pPr>
              <a:lnSpc>
                <a:spcPct val="107000"/>
              </a:lnSpc>
            </a:pPr>
            <a:r>
              <a:rPr lang="ru-RU" sz="32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Совместное </a:t>
            </a:r>
            <a:r>
              <a:rPr lang="ru-RU" sz="32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чтение сказок помогает </a:t>
            </a:r>
            <a: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</a:p>
          <a:p>
            <a:pPr>
              <a:lnSpc>
                <a:spcPts val="1470"/>
              </a:lnSpc>
            </a:pPr>
            <a:endParaRPr lang="ru-RU" sz="32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ts val="1470"/>
              </a:lnSpc>
            </a:pPr>
            <a: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взрослым </a:t>
            </a:r>
            <a:r>
              <a:rPr lang="ru-RU" sz="32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и детям сблизиться</a:t>
            </a:r>
            <a: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,  </a:t>
            </a:r>
            <a:r>
              <a:rPr lang="ru-RU" sz="32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лучше </a:t>
            </a:r>
            <a:endParaRPr lang="ru-RU" sz="32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ts val="1470"/>
              </a:lnSpc>
            </a:pPr>
            <a:endParaRPr lang="ru-RU" sz="32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ts val="1470"/>
              </a:lnSpc>
            </a:pPr>
            <a: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понять </a:t>
            </a:r>
            <a:r>
              <a:rPr lang="ru-RU" sz="32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друг друга, доставляет </a:t>
            </a:r>
            <a: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огромное</a:t>
            </a:r>
          </a:p>
          <a:p>
            <a:pPr>
              <a:lnSpc>
                <a:spcPts val="1470"/>
              </a:lnSpc>
            </a:pPr>
            <a: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</a:p>
          <a:p>
            <a:pPr>
              <a:lnSpc>
                <a:spcPts val="1470"/>
              </a:lnSpc>
            </a:pPr>
            <a: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32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удовольствие от </a:t>
            </a:r>
            <a: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 общения</a:t>
            </a:r>
            <a:r>
              <a:rPr lang="ru-RU" sz="32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!</a:t>
            </a:r>
            <a:endParaRPr lang="ru-RU" sz="32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</a:pPr>
            <a:r>
              <a:rPr lang="ru-RU" sz="3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8153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dn.wallpapersafari.com/3/56/dQUxc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6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7531" y="3224874"/>
            <a:ext cx="3040820" cy="1440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09419" y="4903989"/>
            <a:ext cx="3040821" cy="1440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958" y="5110450"/>
            <a:ext cx="3040821" cy="1440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59667" y="2744466"/>
            <a:ext cx="3040820" cy="1440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3632" y="4412590"/>
            <a:ext cx="3040820" cy="1440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8599" y="1967181"/>
            <a:ext cx="3040820" cy="1440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5483086" y="145587"/>
            <a:ext cx="6708914" cy="1409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Bef>
                <a:spcPts val="750"/>
              </a:spcBef>
              <a:spcAft>
                <a:spcPts val="2250"/>
              </a:spcAft>
            </a:pPr>
            <a:r>
              <a:rPr lang="ru-RU" sz="4000" b="1" kern="18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Знакомство с персонажами сказок</a:t>
            </a:r>
            <a:endParaRPr lang="ru-RU" sz="4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2532" y="979298"/>
            <a:ext cx="1350000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3755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dn.wallpapersafari.com/3/56/dQUxc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909" y="3834055"/>
            <a:ext cx="1363855" cy="2880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67092" y="1859615"/>
            <a:ext cx="1363855" cy="2880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79555" y="157822"/>
            <a:ext cx="3040825" cy="1440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92931" y="3684449"/>
            <a:ext cx="3040825" cy="1440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8767" y="5274055"/>
            <a:ext cx="3040825" cy="1440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46343" y="4992228"/>
            <a:ext cx="3040825" cy="1440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85008" y="130461"/>
            <a:ext cx="7374135" cy="6851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750"/>
              </a:spcAft>
            </a:pPr>
            <a:r>
              <a:rPr lang="ru-RU" sz="3600" b="1" kern="18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Tahoma" panose="020B0604030504040204" pitchFamily="34" charset="0"/>
              </a:rPr>
              <a:t>Знакомство со сказочными персонажами</a:t>
            </a:r>
            <a:endParaRPr lang="ru-RU" sz="36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937" y="936363"/>
            <a:ext cx="3040825" cy="14400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69179" y="2094843"/>
            <a:ext cx="3040825" cy="144000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16101" y="930617"/>
            <a:ext cx="3040825" cy="144000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23661" y="3099463"/>
            <a:ext cx="3040825" cy="144000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5352" y="5274055"/>
            <a:ext cx="3040825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4894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dn.wallpapersafari.com/3/56/dQUxc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 descr="https://vk.vkfaces.com/855228/v855228795/1080ac/Qm5U748YyKk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47491" y="350621"/>
            <a:ext cx="2315107" cy="2160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232150" y="114158"/>
            <a:ext cx="344061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Arial" panose="020B0604020202020204" pitchFamily="34" charset="0"/>
              </a:rPr>
              <a:t>Чтение русской народной сказки </a:t>
            </a:r>
            <a:r>
              <a:rPr lang="ru-RU" sz="28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28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Arial" panose="020B0604020202020204" pitchFamily="34" charset="0"/>
              </a:rPr>
              <a:t>Теремок»</a:t>
            </a:r>
            <a: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Arial" panose="020B0604020202020204" pitchFamily="34" charset="0"/>
              </a:rPr>
              <a:t>, рассматривание иллюстраций к сказке. </a:t>
            </a:r>
            <a:endParaRPr lang="ru-RU" sz="28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753" y="2113249"/>
            <a:ext cx="1350000" cy="1800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872" y="4091109"/>
            <a:ext cx="2634567" cy="2520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52806" y="2291109"/>
            <a:ext cx="1350000" cy="1800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6737330" y="510292"/>
            <a:ext cx="5288628" cy="6106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ru-RU" sz="32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Инсценировка сказки «Теремок»</a:t>
            </a:r>
            <a:endParaRPr lang="ru-RU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9483" y="2073175"/>
            <a:ext cx="1227275" cy="18000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95604" y="4334397"/>
            <a:ext cx="1248126" cy="180000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77833" y="2667650"/>
            <a:ext cx="1248125" cy="180000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20854" y="5008359"/>
            <a:ext cx="1258227" cy="180000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44127" y="4931339"/>
            <a:ext cx="1151028" cy="180000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1400" y="4865944"/>
            <a:ext cx="1457080" cy="180000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4432" y="4781800"/>
            <a:ext cx="1258175" cy="180000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5288" y="2861242"/>
            <a:ext cx="1625025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214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dn.wallpapersafari.com/3/56/dQUxc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https://ds04.infourok.ru/uploads/ex/0835/001180dc-919b7ed0/img18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3770" y="2664326"/>
            <a:ext cx="4432372" cy="413467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492964" y="481512"/>
            <a:ext cx="8900193" cy="6192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07000"/>
              </a:lnSpc>
            </a:pPr>
            <a:r>
              <a:rPr lang="ru-RU" sz="32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Arial" panose="020B0604020202020204" pitchFamily="34" charset="0"/>
              </a:rPr>
              <a:t>А вот и сказочке конец</a:t>
            </a:r>
            <a:r>
              <a:rPr lang="ru-RU" sz="32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, а кто участвовал в ней молодец!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92964" y="1112354"/>
            <a:ext cx="9267262" cy="619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ru-RU" sz="32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Теремок не смог вместить огромного медведя и сломался!</a:t>
            </a:r>
            <a:endParaRPr lang="ru-RU" sz="32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6318" y="1940132"/>
            <a:ext cx="3107636" cy="414397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34131" y="1820276"/>
            <a:ext cx="2565000" cy="4134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809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dn.wallpapersafari.com/3/56/dQUxc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" y="15317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Сказка про Курочку Рябу читать текст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85" y="2057026"/>
            <a:ext cx="1668517" cy="18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0" y="1088311"/>
            <a:ext cx="314705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42877" algn="ctr">
              <a:spcAft>
                <a:spcPts val="750"/>
              </a:spcAft>
            </a:pPr>
            <a:r>
              <a:rPr lang="ru-RU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Жили-были дед да баба.</a:t>
            </a:r>
            <a:endParaRPr lang="ru-RU" sz="24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135190" y="378732"/>
            <a:ext cx="4939748" cy="3103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650"/>
              </a:lnSpc>
              <a:spcAft>
                <a:spcPts val="1500"/>
              </a:spcAft>
            </a:pPr>
            <a:r>
              <a:rPr lang="ru-RU" sz="4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Сказка "Курочка Ряба"</a:t>
            </a:r>
            <a:endParaRPr lang="ru-RU" sz="4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7231" y="4528114"/>
            <a:ext cx="1353580" cy="1800000"/>
          </a:xfrm>
          <a:prstGeom prst="rect">
            <a:avLst/>
          </a:prstGeom>
        </p:spPr>
      </p:pic>
      <p:pic>
        <p:nvPicPr>
          <p:cNvPr id="8" name="Рисунок 7" descr="Сказка про Курочку Рябу читать текст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85" y="4211906"/>
            <a:ext cx="1690925" cy="18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Прямоугольник 8"/>
          <p:cNvSpPr/>
          <p:nvPr/>
        </p:nvSpPr>
        <p:spPr>
          <a:xfrm>
            <a:off x="-2" y="1487549"/>
            <a:ext cx="348863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42877" algn="ctr">
              <a:spcAft>
                <a:spcPts val="750"/>
              </a:spcAft>
            </a:pPr>
            <a:r>
              <a:rPr lang="ru-RU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И была у них курочка ряба.</a:t>
            </a:r>
            <a:endParaRPr lang="ru-RU" sz="24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86395" y="4572105"/>
            <a:ext cx="3105435" cy="1800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893905" y="15317"/>
            <a:ext cx="6046102" cy="619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ru-RU" sz="32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Инсценировка сказки  «Курочка Ряба»</a:t>
            </a:r>
            <a:endParaRPr lang="ru-RU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2260" y="1487549"/>
            <a:ext cx="1350000" cy="180000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6162" y="4528114"/>
            <a:ext cx="1215485" cy="180000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06477" y="1644317"/>
            <a:ext cx="980675" cy="180000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9056" y="2235783"/>
            <a:ext cx="1089347" cy="180000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39974" y="2230156"/>
            <a:ext cx="1105112" cy="1805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856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669</TotalTime>
  <Words>390</Words>
  <Application>Microsoft Office PowerPoint</Application>
  <PresentationFormat>Широкоэкранный</PresentationFormat>
  <Paragraphs>52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Arial</vt:lpstr>
      <vt:lpstr>Calibri</vt:lpstr>
      <vt:lpstr>Calibri Light</vt:lpstr>
      <vt:lpstr>Monotype Corsiva</vt:lpstr>
      <vt:lpstr>Tahoma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8842</dc:creator>
  <cp:lastModifiedBy>8842</cp:lastModifiedBy>
  <cp:revision>68</cp:revision>
  <dcterms:created xsi:type="dcterms:W3CDTF">2021-03-27T13:15:51Z</dcterms:created>
  <dcterms:modified xsi:type="dcterms:W3CDTF">2022-11-06T11:57:16Z</dcterms:modified>
</cp:coreProperties>
</file>