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32" r:id="rId2"/>
  </p:sldMasterIdLst>
  <p:sldIdLst>
    <p:sldId id="259" r:id="rId3"/>
    <p:sldId id="257" r:id="rId4"/>
    <p:sldId id="264" r:id="rId5"/>
    <p:sldId id="265" r:id="rId6"/>
    <p:sldId id="271" r:id="rId7"/>
    <p:sldId id="273" r:id="rId8"/>
    <p:sldId id="262" r:id="rId9"/>
    <p:sldId id="272" r:id="rId10"/>
    <p:sldId id="263" r:id="rId11"/>
    <p:sldId id="261" r:id="rId12"/>
    <p:sldId id="267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559F6-9A21-49A7-9855-A344C72727F6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76286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8E211-0575-4054-B8C8-D72969911193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8902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505E4-BACE-466A-A6EE-E09A52EAFBF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515401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7559F6-9A21-49A7-9855-A344C72727F6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03697C-9B2F-47F4-A0FD-F130A5ABDBB1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1DF2AC-AF70-436F-8D34-2E6835724625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EE27B-A149-46F2-AB0C-94C066414884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13EF22-CA83-4E7C-A8EB-CC0483A6F669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0E0C62-E164-40D5-8D57-2DF171AB3B31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2DDF47-2A14-44C0-B4CA-4CD9A35D9300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A1007C-8596-404A-B7CD-B48FE961BAFD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3697C-9B2F-47F4-A0FD-F130A5ABDBB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81518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46D01E-DD7D-4CA6-A7F5-499BEA58461E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88E211-0575-4054-B8C8-D72969911193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505E4-BACE-466A-A6EE-E09A52EAFBF1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DF2AC-AF70-436F-8D34-2E6835724625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6772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EE27B-A149-46F2-AB0C-94C06641488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41345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3EF22-CA83-4E7C-A8EB-CC0483A6F669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86040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E0C62-E164-40D5-8D57-2DF171AB3B31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84217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DDF47-2A14-44C0-B4CA-4CD9A35D930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45278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1007C-8596-404A-B7CD-B48FE961BAF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77493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6D01E-DD7D-4CA6-A7F5-499BEA58461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8695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29A20D-4F46-484A-A671-A7A946160FE2}" type="slidenum">
              <a:rPr lang="ru-RU">
                <a:solidFill>
                  <a:srgbClr val="073E87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09966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29A20D-4F46-484A-A671-A7A946160FE2}" type="slidenum">
              <a:rPr lang="ru-RU" smtClean="0">
                <a:solidFill>
                  <a:srgbClr val="073E87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7"/>
          <p:cNvSpPr txBox="1">
            <a:spLocks noChangeArrowheads="1"/>
          </p:cNvSpPr>
          <p:nvPr/>
        </p:nvSpPr>
        <p:spPr bwMode="auto">
          <a:xfrm>
            <a:off x="2546350" y="357188"/>
            <a:ext cx="6337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smtClean="0">
                <a:solidFill>
                  <a:prstClr val="black"/>
                </a:solidFill>
                <a:latin typeface="Georgia" pitchFamily="18" charset="0"/>
              </a:rPr>
              <a:t/>
            </a:r>
            <a:br>
              <a:rPr lang="ru-RU" altLang="ru-RU" sz="2400" smtClean="0">
                <a:solidFill>
                  <a:prstClr val="black"/>
                </a:solidFill>
                <a:latin typeface="Georgia" pitchFamily="18" charset="0"/>
              </a:rPr>
            </a:br>
            <a:r>
              <a:rPr lang="ru-RU" altLang="ru-RU" smtClean="0">
                <a:solidFill>
                  <a:prstClr val="black"/>
                </a:solidFill>
              </a:rPr>
              <a:t/>
            </a:r>
            <a:br>
              <a:rPr lang="ru-RU" altLang="ru-RU" smtClean="0">
                <a:solidFill>
                  <a:prstClr val="black"/>
                </a:solidFill>
              </a:rPr>
            </a:b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79512" y="689585"/>
            <a:ext cx="8856984" cy="4982903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Сагайская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основная общеобразовательная школа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им. Героя Советского Союза Н.В. Шишкина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Тимбилдинг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начальных классах»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Елена Андреевна Шестернина,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начальных классов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900" b="1" dirty="0">
              <a:solidFill>
                <a:srgbClr val="CC0066"/>
              </a:solidFill>
              <a:latin typeface="Monotype Corsiva" pitchFamily="66" charset="0"/>
            </a:endParaRPr>
          </a:p>
        </p:txBody>
      </p:sp>
      <p:pic>
        <p:nvPicPr>
          <p:cNvPr id="5" name="Picture 6" descr="http://www.ellagc.com/wp-content/uploads/2015/07/Blog-4-image-Teamwor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3573016"/>
            <a:ext cx="5760640" cy="140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635276"/>
      </p:ext>
    </p:extLst>
  </p:cSld>
  <p:clrMapOvr>
    <a:masterClrMapping/>
  </p:clrMapOvr>
  <p:transition spd="slow" advTm="6341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0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08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08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709" y="317288"/>
            <a:ext cx="2640013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02216" y="3000331"/>
            <a:ext cx="4091947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70411" y="538003"/>
            <a:ext cx="3599384" cy="2699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116980"/>
            <a:ext cx="3576651" cy="2682488"/>
          </a:xfrm>
          <a:prstGeom prst="rect">
            <a:avLst/>
          </a:prstGeom>
        </p:spPr>
      </p:pic>
      <p:pic>
        <p:nvPicPr>
          <p:cNvPr id="5122" name="Picture 2" descr="http://www.ostrovknowledgebase.com/images/news/15fevr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861048"/>
            <a:ext cx="2853516" cy="266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6792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5" name="Picture 9" descr="https://im1-tub-ru.yandex.net/i?id=c008f3e66b136f79e6b8e0c69967672f&amp;n=33&amp;h=215&amp;w=3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cis.edu.yar.ru/data/projects/files/105/14471/144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199" y="3287945"/>
            <a:ext cx="2538283" cy="3384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24936" cy="2520280"/>
          </a:xfrm>
        </p:spPr>
        <p:txBody>
          <a:bodyPr>
            <a:normAutofit fontScale="90000"/>
          </a:bodyPr>
          <a:lstStyle/>
          <a:p>
            <a:r>
              <a:rPr lang="ru-RU" sz="3200" dirty="0" err="1" smtClean="0">
                <a:solidFill>
                  <a:schemeClr val="bg1"/>
                </a:solidFill>
              </a:rPr>
              <a:t>Тимбилдинг</a:t>
            </a:r>
            <a:r>
              <a:rPr lang="ru-RU" sz="3200" dirty="0" smtClean="0">
                <a:solidFill>
                  <a:schemeClr val="bg1"/>
                </a:solidFill>
              </a:rPr>
              <a:t> в начальной школе превращается из простого активного времяпровождения в увлекательный и мощный инструмент, закладывающий фундамент психологически стабильного и успешного человека в будущем.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4" name="Picture 13" descr="http://www.richardyoshimura.com/wp-content/uploads/2013/07/Depositphotos_6487763_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99408"/>
            <a:ext cx="2082568" cy="18729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71186" y="3629523"/>
            <a:ext cx="3601625" cy="270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6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узел 9"/>
          <p:cNvSpPr/>
          <p:nvPr/>
        </p:nvSpPr>
        <p:spPr>
          <a:xfrm>
            <a:off x="2643188" y="5357813"/>
            <a:ext cx="214312" cy="1428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4214813" y="5572125"/>
            <a:ext cx="214312" cy="1428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7572375" y="2428875"/>
            <a:ext cx="214313" cy="1428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58374" name="Рисунок 5" descr="Пушкин называет свою героиню Татьяной, именем, которое в годы написания романа употреблялось &quot;между простолюдинами&quot;, было редки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7568" y="254624"/>
            <a:ext cx="4168750" cy="33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1804" y="1052736"/>
            <a:ext cx="439248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УЛЫБАЙТЕСЬ!!!  ОСВЕЩАЯ ВСЕХ УЛЫБКАМИ!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ОШИБАЙТЕСЬ!!! ВЕСЕЛЕЕ ЖИТЬ С ОШИБКАМИ!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НЕ ПУГАЙТЕСЬ!!! В ЖИЗНИ ВСЯКОЕ СЛУЧАЕТСЯ!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НЕ СДАВАЙТЕСЬ!!! ВСЕ НЕ СРАЗУ ПОЛУЧАЕТСЯ!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26441" y="3807336"/>
            <a:ext cx="401584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ВНИМАНИЕ!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262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164">
        <p14:prism isContent="1" isInverted="1"/>
      </p:transition>
    </mc:Choice>
    <mc:Fallback xmlns="">
      <p:transition spd="slow" advTm="51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01008"/>
            <a:ext cx="4067944" cy="30509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</p:pic>
      <p:sp>
        <p:nvSpPr>
          <p:cNvPr id="4" name="TextBox 3"/>
          <p:cNvSpPr txBox="1"/>
          <p:nvPr/>
        </p:nvSpPr>
        <p:spPr>
          <a:xfrm>
            <a:off x="3275517" y="620688"/>
            <a:ext cx="56239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В мире нет ничего лучше и приятнее дружбы;</a:t>
            </a:r>
          </a:p>
          <a:p>
            <a:r>
              <a:rPr lang="ru-RU" sz="2000" b="1" i="1" dirty="0">
                <a:solidFill>
                  <a:srgbClr val="FF0000"/>
                </a:solidFill>
              </a:rPr>
              <a:t>исключить из жизни дружбу—все равно что</a:t>
            </a:r>
          </a:p>
          <a:p>
            <a:r>
              <a:rPr lang="ru-RU" sz="2000" b="1" i="1" dirty="0">
                <a:solidFill>
                  <a:srgbClr val="FF0000"/>
                </a:solidFill>
              </a:rPr>
              <a:t>лишить мир солнечного света.</a:t>
            </a:r>
          </a:p>
          <a:p>
            <a:pPr algn="r"/>
            <a:r>
              <a:rPr lang="ru-RU" sz="2000" b="1" i="1" dirty="0">
                <a:solidFill>
                  <a:srgbClr val="FF0000"/>
                </a:solidFill>
              </a:rPr>
              <a:t>Цицерон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3568" y="2348880"/>
            <a:ext cx="36724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b="1" dirty="0" err="1"/>
              <a:t>Tимбилдинг</a:t>
            </a:r>
            <a:r>
              <a:rPr lang="ru-RU" sz="2000" b="1" dirty="0"/>
              <a:t> (</a:t>
            </a:r>
            <a:r>
              <a:rPr lang="ru-RU" sz="2000" b="1" dirty="0" err="1"/>
              <a:t>team</a:t>
            </a:r>
            <a:r>
              <a:rPr lang="ru-RU" sz="2000" b="1" dirty="0"/>
              <a:t> </a:t>
            </a:r>
            <a:r>
              <a:rPr lang="ru-RU" sz="2000" b="1" dirty="0" err="1"/>
              <a:t>building</a:t>
            </a:r>
            <a:r>
              <a:rPr lang="ru-RU" sz="2000" b="1" dirty="0"/>
              <a:t>) – построение команды или </a:t>
            </a:r>
            <a:r>
              <a:rPr lang="ru-RU" sz="2000" b="1" dirty="0" err="1"/>
              <a:t>командообразование</a:t>
            </a:r>
            <a:r>
              <a:rPr lang="ru-RU" sz="2000" b="1" dirty="0"/>
              <a:t> –мероприятия игрового, развлекательного и творческого характера, направленные на улучшение взаимодействия между детьми, повышение сплочённости коллектива на основе осознания общих ценностей и представлений.</a:t>
            </a:r>
            <a:endParaRPr lang="ru-RU" sz="2000" b="1" dirty="0">
              <a:effectLst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55" y="477544"/>
            <a:ext cx="2547937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629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0" descr="https://im1-tub-ru.yandex.net/i?id=a230a00e1d4c7e0e2b8e7ddb49edd63a&amp;n=33&amp;h=215&amp;w=3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07974" y="192697"/>
            <a:ext cx="3759969" cy="6558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endParaRPr lang="ru-RU" sz="2000" b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и поддержать дружеские отношения в коллективе;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наладить гармоничное взаимодействие между классами;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познакомиться обучающихся различных классов друг с другом в неформальной обстановке, адаптировать новых детей в коллективе;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снять психологическое напряжение, снять конфликт;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повысить уровень доверия и взаимопомощи в коллективе;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сформировать навыки взаимодействия членов команды в различных ситуациях;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повысить уровень личной ответственности за результат;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перевести мышление детей из состояния конкуренции к сотрудничеству;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повысить командный дух, получить заряд позитивного настроения.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908720"/>
            <a:ext cx="1015663" cy="46085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ТИМБИЛДИНГ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2596" y="192697"/>
            <a:ext cx="380887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знакомство обучающихся между собой, создание условий для неформального общения;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повышение эффективности командной работы;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повышение уровня взаимодействия между детьми;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сплочение коллектива;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оценка роли каждого «игрока» в команде, выявление лидеров и аутсайдеров;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расширение навыков решения нестандартных ситуаций;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повышение мотивации на достижение коллективных целей;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снятие стресса, усталости;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возможность для обучающихся почувствовать себя в новой роли;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проработка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внутрикомандных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отношений.</a:t>
            </a:r>
            <a:endParaRPr lang="ru-RU" sz="1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8" descr="http://poilovo.narod.ru/images/22b43390431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8408" y="5373215"/>
            <a:ext cx="3390497" cy="137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51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260648"/>
            <a:ext cx="7416824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КЛАССИФИКАЦИЯ ВИДОВ ТИМБИЛДИНГА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77142" y="2305742"/>
            <a:ext cx="3429291" cy="2571968"/>
          </a:xfrm>
          <a:prstGeom prst="ellipse">
            <a:avLst/>
          </a:prstGeom>
          <a:ln w="63500" cap="rnd">
            <a:solidFill>
              <a:schemeClr val="accent5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20851" y="5379313"/>
            <a:ext cx="22333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</a:t>
            </a:r>
          </a:p>
          <a:p>
            <a:r>
              <a:rPr lang="ru-RU" sz="2000" b="1" i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ТИМБИЛДИНГИ</a:t>
            </a:r>
            <a:endParaRPr lang="ru-RU" sz="2000" b="1" i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92113" y="2297128"/>
            <a:ext cx="3360373" cy="2520280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104959" y="5379313"/>
            <a:ext cx="4038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ЛОГИКО-ПСИХОЛОГИЧЕСКИЕ</a:t>
            </a:r>
          </a:p>
          <a:p>
            <a:r>
              <a:rPr lang="ru-RU" sz="20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ТИМБИЛДИНГИ </a:t>
            </a:r>
            <a:endParaRPr lang="ru-RU" sz="2000" b="1" i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39785" y="2297129"/>
            <a:ext cx="3360373" cy="252028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2887376" y="5306372"/>
            <a:ext cx="22333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ТВОРЧИСКИЕ 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ТИМБИЛДИНГИ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3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!!!СЛУШАТЬ, ПОНИМАТЬ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СЛЫШАТЬ ДРУГ ДРУГА!!!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102" name="Picture 6" descr="http://teacher.at.ua/_pu/149/007621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4981343"/>
            <a:ext cx="1017813" cy="159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20680" y="3335597"/>
            <a:ext cx="3707904" cy="278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73906" y="1723247"/>
            <a:ext cx="3635896" cy="27269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87343" y="2438262"/>
            <a:ext cx="3779912" cy="2834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3098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786210"/>
          </a:xfrm>
        </p:spPr>
        <p:txBody>
          <a:bodyPr>
            <a:normAutofit/>
          </a:bodyPr>
          <a:lstStyle/>
          <a:p>
            <a:r>
              <a:rPr lang="ru-RU" dirty="0" smtClean="0"/>
              <a:t>СОВРЕМЕННЫЕ ДЕТИ, ПОГРУЖЕННЫЕ В ВИРТУАЛЬНЫЙ МИР, МАЛО КОНТАКТИРУЮТ ДРУГ С ДРУГОМ…</a:t>
            </a:r>
            <a:endParaRPr lang="ru-RU" dirty="0"/>
          </a:p>
        </p:txBody>
      </p:sp>
      <p:pic>
        <p:nvPicPr>
          <p:cNvPr id="2050" name="Picture 2" descr="https://ivpress.ru/wp-content/uploads/2019/02/Novoe-izobrazheni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0888"/>
            <a:ext cx="5473787" cy="330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7498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064" y="26146"/>
            <a:ext cx="3826768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Подъем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кругу»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://www.uk-bame.com/wp-content/uploads/2013/11/UK-BAME.com-togehter1-600x40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7960" y="1931201"/>
            <a:ext cx="1537616" cy="1595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psihologion.ru/upload/files/kcHylphJTWev_143270327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947329"/>
            <a:ext cx="2646218" cy="19895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ttp://pozitiv63.ru/wp-content/uploads/2012/06/729socialgood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20730" y="1412776"/>
            <a:ext cx="2417078" cy="22189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18324" y="828001"/>
            <a:ext cx="2221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В ОБРУЧ»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7" descr="http://dosmasdos.com.ar/wp-content/uploads/2012/10/Foto-Bosch-trabajo-en-equipo-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365104"/>
            <a:ext cx="3080575" cy="2281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3933056"/>
            <a:ext cx="1901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«В ЦЕЛЬ»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4" name="Picture 2" descr="http://ns2.mir-konkursov.ru/userfiles/2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6393" y="4204839"/>
            <a:ext cx="2908321" cy="223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17960" y="3912451"/>
            <a:ext cx="5061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«ПЕРЕТЯГИВАНИЕ КАНАТА»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08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 КЛАСС </a:t>
            </a:r>
            <a:br>
              <a:rPr lang="ru-RU" dirty="0" smtClean="0"/>
            </a:br>
            <a:r>
              <a:rPr lang="ru-RU" dirty="0" smtClean="0"/>
              <a:t>2019-2020</a:t>
            </a:r>
            <a:endParaRPr lang="ru-RU" dirty="0"/>
          </a:p>
        </p:txBody>
      </p:sp>
      <p:pic>
        <p:nvPicPr>
          <p:cNvPr id="6157" name="Picture 13" descr="http://balance.ua/img/news/L7bPKHShTxtDGn5crFVk3xsSsG1FVx2y_preview/1448450318410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692696"/>
            <a:ext cx="2168415" cy="21103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9" name="Picture 15" descr="http://promsnab123.ru/images_board/26494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4952228"/>
            <a:ext cx="3227396" cy="1839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87832"/>
            <a:ext cx="4752528" cy="3564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518" y="3453752"/>
            <a:ext cx="3995936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0407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2020-2021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05426" y="1997714"/>
            <a:ext cx="5255568" cy="39416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83487" y="1093177"/>
            <a:ext cx="5508105" cy="413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90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1496</TotalTime>
  <Words>274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1_Волна</vt:lpstr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!!!СЛУШАТЬ, ПОНИМАТЬ  И СЛЫШАТЬ ДРУГ ДРУГА!!!</vt:lpstr>
      <vt:lpstr>СОВРЕМЕННЫЕ ДЕТИ, ПОГРУЖЕННЫЕ В ВИРТУАЛЬНЫЙ МИР, МАЛО КОНТАКТИРУЮТ ДРУГ С ДРУГОМ…</vt:lpstr>
      <vt:lpstr>«Подъем в кругу»</vt:lpstr>
      <vt:lpstr>1 КЛАСС  2019-2020</vt:lpstr>
      <vt:lpstr>2 КЛАСС 2020-2021</vt:lpstr>
      <vt:lpstr>Презентация PowerPoint</vt:lpstr>
      <vt:lpstr>Тимбилдинг в начальной школе превращается из простого активного времяпровождения в увлекательный и мощный инструмент, закладывающий фундамент психологически стабильного и успешного человека в будущем.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мк</dc:creator>
  <cp:lastModifiedBy>Lenovo</cp:lastModifiedBy>
  <cp:revision>90</cp:revision>
  <dcterms:created xsi:type="dcterms:W3CDTF">2016-02-20T05:13:28Z</dcterms:created>
  <dcterms:modified xsi:type="dcterms:W3CDTF">2021-08-26T05:40:40Z</dcterms:modified>
</cp:coreProperties>
</file>