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816B-508D-4346-9212-A31FE2443A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B61B7-0A6F-4B58-B99D-3E0C0981B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343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816B-508D-4346-9212-A31FE2443A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B61B7-0A6F-4B58-B99D-3E0C0981B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745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816B-508D-4346-9212-A31FE2443A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B61B7-0A6F-4B58-B99D-3E0C0981B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59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816B-508D-4346-9212-A31FE2443A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B61B7-0A6F-4B58-B99D-3E0C0981B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984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816B-508D-4346-9212-A31FE2443A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B61B7-0A6F-4B58-B99D-3E0C0981B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520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816B-508D-4346-9212-A31FE2443A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B61B7-0A6F-4B58-B99D-3E0C0981B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503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816B-508D-4346-9212-A31FE2443A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B61B7-0A6F-4B58-B99D-3E0C0981B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781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816B-508D-4346-9212-A31FE2443A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B61B7-0A6F-4B58-B99D-3E0C0981B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377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816B-508D-4346-9212-A31FE2443A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B61B7-0A6F-4B58-B99D-3E0C0981B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821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816B-508D-4346-9212-A31FE2443A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B61B7-0A6F-4B58-B99D-3E0C0981B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177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816B-508D-4346-9212-A31FE2443A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B61B7-0A6F-4B58-B99D-3E0C0981B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613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B816B-508D-4346-9212-A31FE2443A39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B61B7-0A6F-4B58-B99D-3E0C0981B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886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96753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en-US" b="1" i="1" u="sng" dirty="0" smtClean="0"/>
              <a:t>Entertain </a:t>
            </a:r>
            <a:r>
              <a:rPr lang="en-US" b="1" i="1" u="sng" dirty="0" smtClean="0"/>
              <a:t>us</a:t>
            </a:r>
            <a:r>
              <a:rPr lang="en-US" b="1" i="1" u="sng" dirty="0" smtClean="0"/>
              <a:t>!</a:t>
            </a:r>
            <a:r>
              <a:rPr lang="ru-RU" b="1" i="1" u="sng" dirty="0" smtClean="0"/>
              <a:t> </a:t>
            </a:r>
            <a:r>
              <a:rPr lang="ru-RU" i="1" dirty="0" smtClean="0"/>
              <a:t>(</a:t>
            </a:r>
            <a:r>
              <a:rPr lang="en-US" i="1" dirty="0" smtClean="0"/>
              <a:t>Unit 1)</a:t>
            </a:r>
            <a:r>
              <a:rPr lang="ru-RU" i="1" dirty="0" smtClean="0"/>
              <a:t> </a:t>
            </a:r>
            <a:r>
              <a:rPr lang="ru-RU" sz="2200" i="1" dirty="0" smtClean="0"/>
              <a:t>УМК </a:t>
            </a:r>
            <a:r>
              <a:rPr lang="en-US" sz="2200" i="1" dirty="0" smtClean="0"/>
              <a:t>Forward 8</a:t>
            </a:r>
            <a:r>
              <a:rPr lang="ru-RU" sz="2200" i="1" dirty="0" smtClean="0"/>
              <a:t>класс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052736"/>
            <a:ext cx="8208912" cy="5688632"/>
          </a:xfrm>
        </p:spPr>
        <p:txBody>
          <a:bodyPr>
            <a:normAutofit/>
          </a:bodyPr>
          <a:lstStyle/>
          <a:p>
            <a:r>
              <a:rPr lang="en-US" i="1" u="sng" dirty="0">
                <a:solidFill>
                  <a:schemeClr val="tx2"/>
                </a:solidFill>
              </a:rPr>
              <a:t>VOCABULARY</a:t>
            </a:r>
            <a:r>
              <a:rPr lang="en-US" i="1" dirty="0" smtClean="0">
                <a:solidFill>
                  <a:schemeClr val="tx2"/>
                </a:solidFill>
              </a:rPr>
              <a:t/>
            </a:r>
            <a:br>
              <a:rPr lang="en-US" i="1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A   CARTOON</a:t>
            </a:r>
            <a:r>
              <a:rPr lang="ru-RU" dirty="0" smtClean="0">
                <a:solidFill>
                  <a:schemeClr val="tx2"/>
                </a:solidFill>
              </a:rPr>
              <a:t>          </a:t>
            </a:r>
            <a:r>
              <a:rPr lang="en-US" dirty="0" smtClean="0">
                <a:solidFill>
                  <a:schemeClr val="tx2"/>
                </a:solidFill>
              </a:rPr>
              <a:t>- </a:t>
            </a:r>
            <a:r>
              <a:rPr lang="ru-RU" dirty="0">
                <a:solidFill>
                  <a:schemeClr val="tx2"/>
                </a:solidFill>
              </a:rPr>
              <a:t>мультфильм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A (ROMANTIC) COMEDY- </a:t>
            </a:r>
            <a:r>
              <a:rPr lang="ru-RU" dirty="0">
                <a:solidFill>
                  <a:schemeClr val="tx2"/>
                </a:solidFill>
              </a:rPr>
              <a:t>комедия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A</a:t>
            </a:r>
            <a:r>
              <a:rPr lang="en-US" dirty="0" smtClean="0">
                <a:solidFill>
                  <a:schemeClr val="tx2"/>
                </a:solidFill>
              </a:rPr>
              <a:t>   WESTERN</a:t>
            </a:r>
            <a:r>
              <a:rPr lang="ru-RU" dirty="0" smtClean="0">
                <a:solidFill>
                  <a:schemeClr val="tx2"/>
                </a:solidFill>
              </a:rPr>
              <a:t>                 </a:t>
            </a:r>
            <a:r>
              <a:rPr lang="en-US" dirty="0" smtClean="0">
                <a:solidFill>
                  <a:schemeClr val="tx2"/>
                </a:solidFill>
              </a:rPr>
              <a:t>-</a:t>
            </a:r>
            <a:r>
              <a:rPr lang="ru-RU" dirty="0">
                <a:solidFill>
                  <a:schemeClr val="tx2"/>
                </a:solidFill>
              </a:rPr>
              <a:t>вестерн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A HORROR </a:t>
            </a:r>
            <a:r>
              <a:rPr lang="en-US" dirty="0" smtClean="0">
                <a:solidFill>
                  <a:schemeClr val="tx2"/>
                </a:solidFill>
              </a:rPr>
              <a:t>FILM</a:t>
            </a:r>
            <a:r>
              <a:rPr lang="ru-RU" dirty="0" smtClean="0">
                <a:solidFill>
                  <a:schemeClr val="tx2"/>
                </a:solidFill>
              </a:rPr>
              <a:t>   </a:t>
            </a:r>
            <a:r>
              <a:rPr lang="en-US" dirty="0" smtClean="0">
                <a:solidFill>
                  <a:schemeClr val="tx2"/>
                </a:solidFill>
              </a:rPr>
              <a:t>-</a:t>
            </a:r>
            <a:r>
              <a:rPr lang="ru-RU" dirty="0" smtClean="0">
                <a:solidFill>
                  <a:schemeClr val="tx2"/>
                </a:solidFill>
              </a:rPr>
              <a:t>фильм ужасов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A CRIME </a:t>
            </a:r>
            <a:r>
              <a:rPr lang="en-US" dirty="0" smtClean="0">
                <a:solidFill>
                  <a:schemeClr val="tx2"/>
                </a:solidFill>
              </a:rPr>
              <a:t>FILM              - </a:t>
            </a:r>
            <a:r>
              <a:rPr lang="ru-RU" dirty="0" smtClean="0">
                <a:solidFill>
                  <a:schemeClr val="tx2"/>
                </a:solidFill>
              </a:rPr>
              <a:t>детектив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A </a:t>
            </a:r>
            <a:r>
              <a:rPr lang="en-US" dirty="0" smtClean="0">
                <a:solidFill>
                  <a:schemeClr val="tx2"/>
                </a:solidFill>
              </a:rPr>
              <a:t>THRILLER                   -</a:t>
            </a:r>
            <a:r>
              <a:rPr lang="ru-RU" dirty="0">
                <a:solidFill>
                  <a:schemeClr val="tx2"/>
                </a:solidFill>
              </a:rPr>
              <a:t>триллер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A BIOPIC- </a:t>
            </a:r>
            <a:r>
              <a:rPr lang="ru-RU" dirty="0">
                <a:solidFill>
                  <a:schemeClr val="tx2"/>
                </a:solidFill>
              </a:rPr>
              <a:t>биографический фильм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A SCIENCE FICTION FILM-</a:t>
            </a:r>
            <a:r>
              <a:rPr lang="ru-RU" dirty="0">
                <a:solidFill>
                  <a:schemeClr val="tx2"/>
                </a:solidFill>
              </a:rPr>
              <a:t>научная фантастика</a:t>
            </a:r>
          </a:p>
        </p:txBody>
      </p:sp>
    </p:spTree>
    <p:extLst>
      <p:ext uri="{BB962C8B-B14F-4D97-AF65-F5344CB8AC3E}">
        <p14:creationId xmlns:p14="http://schemas.microsoft.com/office/powerpoint/2010/main" val="412879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/>
              <a:t>Exercise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892480" cy="5256584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en-US" dirty="0" smtClean="0">
                <a:effectLst/>
              </a:rPr>
              <a:t>Example “I work hard,” Jillian said.</a:t>
            </a:r>
          </a:p>
          <a:p>
            <a:pPr fontAlgn="base"/>
            <a:r>
              <a:rPr lang="en-US" dirty="0" smtClean="0">
                <a:effectLst/>
              </a:rPr>
              <a:t>— Jillian said that he worked hard.</a:t>
            </a:r>
          </a:p>
          <a:p>
            <a:pPr fontAlgn="base"/>
            <a:r>
              <a:rPr lang="en-US" dirty="0"/>
              <a:t>“I am planning to go to Kenya,” Sally said.</a:t>
            </a:r>
          </a:p>
          <a:p>
            <a:pPr fontAlgn="base"/>
            <a:r>
              <a:rPr lang="en-US" dirty="0"/>
              <a:t>“I take my little sister to school every day,” little Anthony said.</a:t>
            </a:r>
          </a:p>
          <a:p>
            <a:pPr fontAlgn="base"/>
            <a:r>
              <a:rPr lang="en-US" dirty="0"/>
              <a:t>“You may take my textbook,” </a:t>
            </a:r>
            <a:r>
              <a:rPr lang="en-US" dirty="0" err="1"/>
              <a:t>Nonna</a:t>
            </a:r>
            <a:r>
              <a:rPr lang="en-US" dirty="0"/>
              <a:t> said.</a:t>
            </a:r>
          </a:p>
          <a:p>
            <a:pPr fontAlgn="base"/>
            <a:r>
              <a:rPr lang="en-US" dirty="0"/>
              <a:t>“They are playing in the gym now,” Nick said.</a:t>
            </a:r>
          </a:p>
          <a:p>
            <a:pPr fontAlgn="base"/>
            <a:r>
              <a:rPr lang="en-US" dirty="0"/>
              <a:t>“I don’t like chocolate,” Mary said.</a:t>
            </a:r>
          </a:p>
          <a:p>
            <a:pPr fontAlgn="base"/>
            <a:r>
              <a:rPr lang="en-US" dirty="0"/>
              <a:t>“My sister is ready to go” Helen said.</a:t>
            </a:r>
          </a:p>
          <a:p>
            <a:pPr fontAlgn="base"/>
            <a:r>
              <a:rPr lang="en-US" dirty="0"/>
              <a:t>“My mother usually goes shopping on Saturday,” the girl said.</a:t>
            </a:r>
          </a:p>
          <a:p>
            <a:pPr fontAlgn="base"/>
            <a:r>
              <a:rPr lang="en-US" dirty="0"/>
              <a:t>“The birds build their nests among the trees,” the teacher said.</a:t>
            </a:r>
          </a:p>
          <a:p>
            <a:pPr fontAlgn="base"/>
            <a:r>
              <a:rPr lang="en-US" dirty="0"/>
              <a:t>“I am not married,” Jimmy said.</a:t>
            </a:r>
          </a:p>
          <a:p>
            <a:pPr fontAlgn="base"/>
            <a:r>
              <a:rPr lang="en-US" dirty="0"/>
              <a:t>“I can't read these books. I don’t like them,” Petra said.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188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/>
          <a:lstStyle/>
          <a:p>
            <a:r>
              <a:rPr lang="en-US" dirty="0" smtClean="0"/>
              <a:t>Ex.2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997152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en-US" i="1" dirty="0" smtClean="0">
                <a:effectLst/>
              </a:rPr>
              <a:t>Example 1: I have already finished the test. –</a:t>
            </a:r>
          </a:p>
          <a:p>
            <a:pPr marL="0" indent="0" fontAlgn="base">
              <a:buNone/>
            </a:pPr>
            <a:r>
              <a:rPr lang="en-US" i="1" dirty="0" smtClean="0">
                <a:effectLst/>
              </a:rPr>
              <a:t>&gt; He said he had already finished the test.</a:t>
            </a:r>
          </a:p>
          <a:p>
            <a:pPr fontAlgn="base"/>
            <a:r>
              <a:rPr lang="en-US" dirty="0"/>
              <a:t>We have gone on holiday.</a:t>
            </a:r>
          </a:p>
          <a:p>
            <a:pPr fontAlgn="base"/>
            <a:r>
              <a:rPr lang="en-US" dirty="0"/>
              <a:t>Nelly can’t write; she has cut her finger.</a:t>
            </a:r>
          </a:p>
          <a:p>
            <a:pPr fontAlgn="base"/>
            <a:r>
              <a:rPr lang="en-US" dirty="0"/>
              <a:t>The </a:t>
            </a:r>
            <a:r>
              <a:rPr lang="en-US" dirty="0" err="1"/>
              <a:t>Ivanovs</a:t>
            </a:r>
            <a:r>
              <a:rPr lang="en-US" dirty="0"/>
              <a:t> have travelled to many places.</a:t>
            </a:r>
          </a:p>
          <a:p>
            <a:pPr fontAlgn="base"/>
            <a:r>
              <a:rPr lang="en-US" dirty="0"/>
              <a:t>Sam has already learnt the poem.</a:t>
            </a:r>
          </a:p>
          <a:p>
            <a:pPr fontAlgn="base"/>
            <a:r>
              <a:rPr lang="en-US" dirty="0"/>
              <a:t>My sister has broken my pencil.</a:t>
            </a:r>
          </a:p>
          <a:p>
            <a:pPr fontAlgn="base"/>
            <a:r>
              <a:rPr lang="en-US" dirty="0"/>
              <a:t>My dad has never travelled by plane.</a:t>
            </a:r>
          </a:p>
          <a:p>
            <a:pPr fontAlgn="base"/>
            <a:r>
              <a:rPr lang="en-US" dirty="0"/>
              <a:t>Andrew has lost his keys.</a:t>
            </a:r>
          </a:p>
          <a:p>
            <a:pPr fontAlgn="base"/>
            <a:r>
              <a:rPr lang="en-US" dirty="0"/>
              <a:t>Jill has never slept in a tent.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06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en-US" dirty="0" smtClean="0">
                <a:effectLst/>
              </a:rPr>
              <a:t>Example 3: I’ll meet them at school. —&gt; He said he would meet them at school.</a:t>
            </a:r>
          </a:p>
          <a:p>
            <a:pPr fontAlgn="base"/>
            <a:r>
              <a:rPr lang="en-US" dirty="0"/>
              <a:t>The match will take place next week.</a:t>
            </a:r>
          </a:p>
          <a:p>
            <a:pPr fontAlgn="base"/>
            <a:r>
              <a:rPr lang="en-US" dirty="0"/>
              <a:t>This work will take little time.</a:t>
            </a:r>
          </a:p>
          <a:p>
            <a:pPr fontAlgn="base"/>
            <a:r>
              <a:rPr lang="en-US" dirty="0"/>
              <a:t>My parents will come at 3.</a:t>
            </a:r>
          </a:p>
          <a:p>
            <a:pPr fontAlgn="base"/>
            <a:r>
              <a:rPr lang="en-US" dirty="0"/>
              <a:t>Mike will do this exercise later.</a:t>
            </a:r>
          </a:p>
          <a:p>
            <a:pPr fontAlgn="base"/>
            <a:r>
              <a:rPr lang="en-US" dirty="0"/>
              <a:t>My friend won’t be able to come.</a:t>
            </a:r>
          </a:p>
          <a:p>
            <a:pPr fontAlgn="base"/>
            <a:r>
              <a:rPr lang="en-US" dirty="0"/>
              <a:t>They’ll build a new hotel here.</a:t>
            </a:r>
          </a:p>
          <a:p>
            <a:pPr fontAlgn="base"/>
            <a:r>
              <a:rPr lang="en-US" dirty="0"/>
              <a:t>It will rain tomorrow.</a:t>
            </a:r>
          </a:p>
          <a:p>
            <a:pPr fontAlgn="base"/>
            <a:r>
              <a:rPr lang="en-US" dirty="0"/>
              <a:t>Sandy won’t be able to come.</a:t>
            </a:r>
          </a:p>
          <a:p>
            <a:pPr fontAlgn="base"/>
            <a:r>
              <a:rPr lang="en-US" dirty="0"/>
              <a:t>We’ll have examinations next year.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42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Good luck!))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256" y="1196752"/>
            <a:ext cx="4256101" cy="5400600"/>
          </a:xfrm>
        </p:spPr>
      </p:pic>
    </p:spTree>
    <p:extLst>
      <p:ext uri="{BB962C8B-B14F-4D97-AF65-F5344CB8AC3E}">
        <p14:creationId xmlns:p14="http://schemas.microsoft.com/office/powerpoint/2010/main" val="387436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i="1" dirty="0">
                <a:solidFill>
                  <a:prstClr val="black"/>
                </a:solidFill>
              </a:rPr>
              <a:t>Entertain us!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363272" cy="4497363"/>
          </a:xfrm>
        </p:spPr>
        <p:txBody>
          <a:bodyPr>
            <a:normAutofit fontScale="85000" lnSpcReduction="10000"/>
          </a:bodyPr>
          <a:lstStyle/>
          <a:p>
            <a:r>
              <a:rPr lang="en-US" sz="3600" dirty="0"/>
              <a:t>Let's talk about your </a:t>
            </a:r>
            <a:r>
              <a:rPr lang="en-US" sz="3600" dirty="0" err="1"/>
              <a:t>favourite</a:t>
            </a:r>
            <a:r>
              <a:rPr lang="en-US" sz="3600" dirty="0"/>
              <a:t> </a:t>
            </a:r>
            <a:r>
              <a:rPr lang="en-US" sz="3600" dirty="0" smtClean="0"/>
              <a:t>genre.</a:t>
            </a:r>
            <a:br>
              <a:rPr lang="en-US" sz="3600" dirty="0" smtClean="0"/>
            </a:br>
            <a:r>
              <a:rPr lang="en-US" sz="3600" dirty="0"/>
              <a:t>What type of </a:t>
            </a:r>
            <a:r>
              <a:rPr lang="en-US" sz="3600" dirty="0" smtClean="0"/>
              <a:t>films </a:t>
            </a:r>
            <a:r>
              <a:rPr lang="en-US" sz="3600" dirty="0"/>
              <a:t>do you like?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>I </a:t>
            </a:r>
            <a:r>
              <a:rPr lang="en-US" sz="3600" dirty="0" err="1"/>
              <a:t>prefer____________What</a:t>
            </a:r>
            <a:r>
              <a:rPr lang="en-US" sz="3600" dirty="0"/>
              <a:t> about you?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>I like</a:t>
            </a:r>
            <a:r>
              <a:rPr lang="en-US" sz="3600" dirty="0" smtClean="0"/>
              <a:t>__________________________</a:t>
            </a:r>
          </a:p>
          <a:p>
            <a:r>
              <a:rPr lang="en-US" sz="3600" i="1" dirty="0" smtClean="0"/>
              <a:t>Mostly</a:t>
            </a:r>
            <a:r>
              <a:rPr lang="en-US" sz="3600" dirty="0" smtClean="0"/>
              <a:t> I watch__________________, but sometimes I </a:t>
            </a:r>
            <a:r>
              <a:rPr lang="en-US" sz="3600" i="1" dirty="0" smtClean="0"/>
              <a:t>feel like watching </a:t>
            </a:r>
            <a:r>
              <a:rPr lang="en-US" sz="3600" dirty="0" smtClean="0"/>
              <a:t>________________. 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0808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904656"/>
          </a:xfrm>
        </p:spPr>
        <p:txBody>
          <a:bodyPr>
            <a:normAutofit/>
          </a:bodyPr>
          <a:lstStyle/>
          <a:p>
            <a:r>
              <a:rPr lang="en-US" dirty="0" smtClean="0"/>
              <a:t>Attractive</a:t>
            </a:r>
          </a:p>
          <a:p>
            <a:r>
              <a:rPr lang="en-US" dirty="0" smtClean="0"/>
              <a:t>Predictable</a:t>
            </a:r>
          </a:p>
          <a:p>
            <a:r>
              <a:rPr lang="en-US" dirty="0" smtClean="0"/>
              <a:t>Forgettable</a:t>
            </a:r>
          </a:p>
          <a:p>
            <a:r>
              <a:rPr lang="en-US" dirty="0" smtClean="0"/>
              <a:t>Imaginative</a:t>
            </a:r>
          </a:p>
          <a:p>
            <a:r>
              <a:rPr lang="en-US" dirty="0" smtClean="0"/>
              <a:t>Interesting</a:t>
            </a:r>
          </a:p>
          <a:p>
            <a:r>
              <a:rPr lang="en-US" dirty="0" smtClean="0"/>
              <a:t>Amazing</a:t>
            </a:r>
          </a:p>
          <a:p>
            <a:r>
              <a:rPr lang="en-US" dirty="0" err="1" smtClean="0"/>
              <a:t>Awfull</a:t>
            </a:r>
            <a:endParaRPr lang="en-US" dirty="0" smtClean="0"/>
          </a:p>
          <a:p>
            <a:r>
              <a:rPr lang="en-US" dirty="0" smtClean="0"/>
              <a:t>Dull</a:t>
            </a:r>
          </a:p>
          <a:p>
            <a:r>
              <a:rPr lang="en-US" dirty="0" smtClean="0"/>
              <a:t>Fascinating</a:t>
            </a:r>
          </a:p>
          <a:p>
            <a:r>
              <a:rPr lang="en-US" dirty="0" smtClean="0"/>
              <a:t>terrible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012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 Direct speech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We use direct speech to repeat exactly what the person said. We use quotation marks (“ ” or ‘ ’)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to show direct speech.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‘I am sorry.’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She said, ‘I am sorry.’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923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24936" cy="105273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Reported speech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18457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We use reported speech to repeat what was said in our speech.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‘I am sorry.’ ➝ She said (that) she was sorry.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Changes to possessive adjectives and pronouns: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‘It’s my camera.’ ➝ She said (that) it was her camera.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‘That camera’s mine.’ ➝ She said (that) the camera was hers.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‘I saw her last week,’ he said. ➝ He said (that) he had seen her the week before.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497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9789" cy="6464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559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075853" cy="6941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65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518" y="0"/>
            <a:ext cx="905885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246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925" y="386210"/>
            <a:ext cx="9183925" cy="5739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346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329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Entertain us! (Unit 1) УМК Forward 8класс </vt:lpstr>
      <vt:lpstr>Entertain us!</vt:lpstr>
      <vt:lpstr>Презентация PowerPoint</vt:lpstr>
      <vt:lpstr>Презентация PowerPoint</vt:lpstr>
      <vt:lpstr>Reported speech</vt:lpstr>
      <vt:lpstr>Презентация PowerPoint</vt:lpstr>
      <vt:lpstr>Презентация PowerPoint</vt:lpstr>
      <vt:lpstr>Презентация PowerPoint</vt:lpstr>
      <vt:lpstr>Презентация PowerPoint</vt:lpstr>
      <vt:lpstr>Exercise 1</vt:lpstr>
      <vt:lpstr>Ex.2</vt:lpstr>
      <vt:lpstr>Ex.3</vt:lpstr>
      <vt:lpstr>Good luck!))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Entertain us!</dc:title>
  <dc:creator>Chief</dc:creator>
  <cp:lastModifiedBy>Chief</cp:lastModifiedBy>
  <cp:revision>7</cp:revision>
  <dcterms:created xsi:type="dcterms:W3CDTF">2022-09-01T17:51:04Z</dcterms:created>
  <dcterms:modified xsi:type="dcterms:W3CDTF">2022-11-06T20:26:55Z</dcterms:modified>
</cp:coreProperties>
</file>