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</p:sldMasterIdLst>
  <p:notesMasterIdLst>
    <p:notesMasterId r:id="rId26"/>
  </p:notesMasterIdLst>
  <p:sldIdLst>
    <p:sldId id="256" r:id="rId4"/>
    <p:sldId id="268" r:id="rId5"/>
    <p:sldId id="269" r:id="rId6"/>
    <p:sldId id="270" r:id="rId7"/>
    <p:sldId id="287" r:id="rId8"/>
    <p:sldId id="288" r:id="rId9"/>
    <p:sldId id="271" r:id="rId10"/>
    <p:sldId id="272" r:id="rId11"/>
    <p:sldId id="274" r:id="rId12"/>
    <p:sldId id="273" r:id="rId13"/>
    <p:sldId id="276" r:id="rId14"/>
    <p:sldId id="286" r:id="rId15"/>
    <p:sldId id="285" r:id="rId16"/>
    <p:sldId id="277" r:id="rId17"/>
    <p:sldId id="278" r:id="rId18"/>
    <p:sldId id="275" r:id="rId19"/>
    <p:sldId id="279" r:id="rId20"/>
    <p:sldId id="280" r:id="rId21"/>
    <p:sldId id="281" r:id="rId22"/>
    <p:sldId id="291" r:id="rId23"/>
    <p:sldId id="289" r:id="rId24"/>
    <p:sldId id="290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653ED1-23C9-4680-B222-DA1DD41A8FA2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9CAF4E-44C7-4CA9-B151-28FB9042366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61C63EA-16D4-41AE-8C6E-772C631CAA95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0E6728-661A-48EC-BC19-A7839399D2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61C63EA-16D4-41AE-8C6E-772C631CAA95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0E6728-661A-48EC-BC19-A7839399D2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61C63EA-16D4-41AE-8C6E-772C631CAA95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0E6728-661A-48EC-BC19-A7839399D2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40CEB8-310D-41FD-BA07-CAF007B99BB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269E22-2AD7-4B17-BAB1-3BC2180813D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F356DB-5A55-45BF-A3C3-A8A35F5D4C1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FDE8B1-EEDF-4BB4-A317-923E16CF946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58DE61-334F-4325-89E2-BFCD6AECC45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42AA6C-ECC1-46A9-AEB2-760DC1B88AC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C9C0D9-29D7-45C7-B0D8-C2AA32EA6DB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AE4188-B3F6-454E-B2D8-4250FBE3F15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61C63EA-16D4-41AE-8C6E-772C631CAA95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0E6728-661A-48EC-BC19-A7839399D2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827570-8955-46BE-AABC-B221FF90D19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5F4977-AC15-4AE8-AD64-DA92250360C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30ACAB-DEFB-43B6-9DF7-2AE13F71AA0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14480" y="1357298"/>
            <a:ext cx="6672282" cy="1470025"/>
          </a:xfrm>
        </p:spPr>
        <p:txBody>
          <a:bodyPr/>
          <a:lstStyle>
            <a:lvl1pPr>
              <a:defRPr b="1" cap="none" spc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85918" y="371475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61C63EA-16D4-41AE-8C6E-772C631CAA95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0E6728-661A-48EC-BC19-A7839399D2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61C63EA-16D4-41AE-8C6E-772C631CAA95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0E6728-661A-48EC-BC19-A7839399D2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61C63EA-16D4-41AE-8C6E-772C631CAA95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0E6728-661A-48EC-BC19-A7839399D2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61C63EA-16D4-41AE-8C6E-772C631CAA95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0E6728-661A-48EC-BC19-A7839399D2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61C63EA-16D4-41AE-8C6E-772C631CAA95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0E6728-661A-48EC-BC19-A7839399D2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61C63EA-16D4-41AE-8C6E-772C631CAA95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0E6728-661A-48EC-BC19-A7839399D2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61C63EA-16D4-41AE-8C6E-772C631CAA95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0E6728-661A-48EC-BC19-A7839399D2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61C63EA-16D4-41AE-8C6E-772C631CAA95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0E6728-661A-48EC-BC19-A7839399D2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61C63EA-16D4-41AE-8C6E-772C631CAA95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0E6728-661A-48EC-BC19-A7839399D2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61C63EA-16D4-41AE-8C6E-772C631CAA95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0E6728-661A-48EC-BC19-A7839399D2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61C63EA-16D4-41AE-8C6E-772C631CAA95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0E6728-661A-48EC-BC19-A7839399D2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61C63EA-16D4-41AE-8C6E-772C631CAA95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0E6728-661A-48EC-BC19-A7839399D2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61C63EA-16D4-41AE-8C6E-772C631CAA95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0E6728-661A-48EC-BC19-A7839399D2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61C63EA-16D4-41AE-8C6E-772C631CAA95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0E6728-661A-48EC-BC19-A7839399D2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61C63EA-16D4-41AE-8C6E-772C631CAA95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0E6728-661A-48EC-BC19-A7839399D2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61C63EA-16D4-41AE-8C6E-772C631CAA95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0E6728-661A-48EC-BC19-A7839399D2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61C63EA-16D4-41AE-8C6E-772C631CAA95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0E6728-661A-48EC-BC19-A7839399D2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61C63EA-16D4-41AE-8C6E-772C631CAA95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0E6728-661A-48EC-BC19-A7839399D2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361C63EA-16D4-41AE-8C6E-772C631CAA95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F0E6728-661A-48EC-BC19-A7839399D22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C95C724-69EE-4791-AFEF-CA28B388186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38" y="274638"/>
            <a:ext cx="757237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1214438" y="1600200"/>
            <a:ext cx="7572375" cy="482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361C63EA-16D4-41AE-8C6E-772C631CAA95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0F0E6728-661A-48EC-BC19-A7839399D22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kern="1200">
          <a:ln w="1905"/>
          <a:solidFill>
            <a:srgbClr val="984807"/>
          </a:solidFill>
          <a:effectLst>
            <a:innerShdw blurRad="69850" dist="43180" dir="5400000">
              <a:srgbClr val="000000">
                <a:alpha val="65000"/>
              </a:srgbClr>
            </a:innerShdw>
          </a:effectLst>
          <a:latin typeface="Arial" pitchFamily="34" charset="0"/>
          <a:ea typeface="+mj-ea"/>
          <a:cs typeface="Arial" pitchFamily="34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984807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984807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984807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984807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984807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984807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984807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984807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Внешняя и внутренняя политика Ярослава.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43042" y="5572140"/>
            <a:ext cx="6400800" cy="857256"/>
          </a:xfrm>
        </p:spPr>
        <p:txBody>
          <a:bodyPr/>
          <a:lstStyle/>
          <a:p>
            <a:r>
              <a:rPr lang="ru-RU" dirty="0" smtClean="0"/>
              <a:t>Фёдорова И.А. МАОУ «Лицей №36»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1571604" y="1000108"/>
            <a:ext cx="3357586" cy="365125"/>
          </a:xfrm>
        </p:spPr>
        <p:txBody>
          <a:bodyPr/>
          <a:lstStyle/>
          <a:p>
            <a:r>
              <a:rPr lang="ru-RU" sz="2800" b="1" dirty="0" smtClean="0"/>
              <a:t>  </a:t>
            </a:r>
            <a:fld id="{21BD5901-9BB4-46CF-94FF-286BC3CB89C0}" type="datetime8">
              <a:rPr lang="ru-RU" sz="2800" b="1" smtClean="0"/>
              <a:pPr/>
              <a:t>06.11.2022 20:41</a:t>
            </a:fld>
            <a:endParaRPr lang="ru-RU" sz="2800" b="1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E6728-661A-48EC-BC19-A7839399D22C}" type="slidenum">
              <a:rPr lang="ru-RU" smtClean="0"/>
              <a:pPr/>
              <a:t>1</a:t>
            </a:fld>
            <a:endParaRPr lang="ru-RU"/>
          </a:p>
        </p:txBody>
      </p:sp>
      <p:pic>
        <p:nvPicPr>
          <p:cNvPr id="67586" name="Picture 2" descr="http://s56.radikal.ru/i151/1003/2c/dbc0aa11b5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68" y="2786058"/>
            <a:ext cx="2428892" cy="2786055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Убийство Бориса и Глеба</a:t>
            </a:r>
            <a:endParaRPr lang="ru-RU" dirty="0"/>
          </a:p>
        </p:txBody>
      </p:sp>
      <p:pic>
        <p:nvPicPr>
          <p:cNvPr id="13314" name="Picture 2" descr="Boris and Gleb Moscow school 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1571612"/>
            <a:ext cx="3286148" cy="4786346"/>
          </a:xfrm>
          <a:prstGeom prst="rect">
            <a:avLst/>
          </a:prstGeom>
          <a:noFill/>
        </p:spPr>
      </p:pic>
      <p:pic>
        <p:nvPicPr>
          <p:cNvPr id="13316" name="Picture 4" descr="File:Boris and Gleb Moscow school 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571612"/>
            <a:ext cx="3286148" cy="4714908"/>
          </a:xfrm>
          <a:prstGeom prst="foldedCorner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43372" y="274638"/>
            <a:ext cx="4643441" cy="4868874"/>
          </a:xfrm>
        </p:spPr>
        <p:txBody>
          <a:bodyPr>
            <a:normAutofit/>
          </a:bodyPr>
          <a:lstStyle/>
          <a:p>
            <a:r>
              <a:rPr lang="ru-RU" sz="2700" dirty="0" smtClean="0"/>
              <a:t>«Сказание о Борисе и Глебе» . Лицевые миниатюры из </a:t>
            </a:r>
            <a:r>
              <a:rPr lang="ru-RU" sz="2700" dirty="0" err="1" smtClean="0"/>
              <a:t>Сильвестровского</a:t>
            </a:r>
            <a:r>
              <a:rPr lang="ru-RU" sz="2700" dirty="0" smtClean="0"/>
              <a:t> сборника XIV века. 1. Борис и Глеб удостаиваются Иисусом Христом мученических венцов. 2. Борис идет на печенегов.</a:t>
            </a:r>
            <a:endParaRPr lang="ru-RU" sz="2700" dirty="0"/>
          </a:p>
        </p:txBody>
      </p:sp>
      <p:pic>
        <p:nvPicPr>
          <p:cNvPr id="10242" name="Picture 2" descr="File:Skazanie o Borise i Glebe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85728"/>
            <a:ext cx="3786214" cy="44053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Святые Борис и Глеб на корабле</a:t>
            </a:r>
            <a:endParaRPr lang="ru-RU" dirty="0"/>
          </a:p>
        </p:txBody>
      </p:sp>
      <p:pic>
        <p:nvPicPr>
          <p:cNvPr id="69634" name="Picture 2" descr="File:Bilibin - Boris and Gle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1500174"/>
            <a:ext cx="4905375" cy="514353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2714620"/>
            <a:ext cx="7500961" cy="3786214"/>
          </a:xfrm>
        </p:spPr>
        <p:txBody>
          <a:bodyPr/>
          <a:lstStyle/>
          <a:p>
            <a:r>
              <a:rPr lang="ru-RU" dirty="0" smtClean="0"/>
              <a:t>Ярослав бежал к варягам. Собрал 40000 войско и привёл его на Киев.</a:t>
            </a:r>
          </a:p>
          <a:p>
            <a:r>
              <a:rPr lang="ru-RU" dirty="0" smtClean="0"/>
              <a:t>1016 – противники встретились на Днепре у г. </a:t>
            </a:r>
            <a:r>
              <a:rPr lang="ru-RU" dirty="0" err="1" smtClean="0"/>
              <a:t>Любеч</a:t>
            </a:r>
            <a:r>
              <a:rPr lang="ru-RU" dirty="0" smtClean="0"/>
              <a:t>. Первым атаковал</a:t>
            </a:r>
          </a:p>
          <a:p>
            <a:pPr>
              <a:buNone/>
            </a:pPr>
            <a:r>
              <a:rPr lang="ru-RU" dirty="0" smtClean="0"/>
              <a:t>   Ярослав.</a:t>
            </a:r>
          </a:p>
          <a:p>
            <a:pPr>
              <a:buNone/>
            </a:pPr>
            <a:r>
              <a:rPr lang="ru-RU" dirty="0" smtClean="0"/>
              <a:t>  Разгром Святополка, бегство В Польшу. 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0" y="1214422"/>
            <a:ext cx="3428992" cy="127159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Святополк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429256" y="1285860"/>
            <a:ext cx="3428992" cy="127159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</a:rPr>
              <a:t>Ярослав</a:t>
            </a:r>
            <a:endParaRPr lang="ru-RU" sz="4800" b="1" dirty="0">
              <a:solidFill>
                <a:schemeClr val="tx1"/>
              </a:solidFill>
            </a:endParaRPr>
          </a:p>
        </p:txBody>
      </p:sp>
      <p:sp>
        <p:nvSpPr>
          <p:cNvPr id="9" name="Двойная стрелка влево/вправо 8"/>
          <p:cNvSpPr/>
          <p:nvPr/>
        </p:nvSpPr>
        <p:spPr>
          <a:xfrm>
            <a:off x="3786182" y="1643050"/>
            <a:ext cx="1216152" cy="48463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Борьба Святополка И Ярослава.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b="1" dirty="0" smtClean="0"/>
              <a:t>1017 – Ярослав занял Киев. Заключил с германским императором Генрихом Вторым союза против Польши.</a:t>
            </a:r>
          </a:p>
          <a:p>
            <a:r>
              <a:rPr lang="ru-RU" sz="2400" b="1" dirty="0" smtClean="0"/>
              <a:t>Святополк вернулся с </a:t>
            </a:r>
            <a:r>
              <a:rPr lang="ru-RU" sz="2400" b="1" dirty="0" err="1" smtClean="0"/>
              <a:t>Болеславом</a:t>
            </a:r>
            <a:r>
              <a:rPr lang="ru-RU" sz="2400" b="1" dirty="0" smtClean="0"/>
              <a:t> и занял Киев, Ярослав бежал в Новгород.</a:t>
            </a:r>
          </a:p>
          <a:p>
            <a:r>
              <a:rPr lang="ru-RU" sz="2400" b="1" dirty="0" smtClean="0"/>
              <a:t>Восстание В Киеве, поляки покидают город.</a:t>
            </a:r>
          </a:p>
          <a:p>
            <a:r>
              <a:rPr lang="ru-RU" sz="2400" b="1" dirty="0" smtClean="0"/>
              <a:t>Бегство Святополка к печенегам.</a:t>
            </a:r>
          </a:p>
          <a:p>
            <a:r>
              <a:rPr lang="ru-RU" sz="2400" b="1" dirty="0" smtClean="0"/>
              <a:t>1018 – сражение на реке Альте. Святополк разгромлен бежал к полякам, потом к чехам и умер по пути.</a:t>
            </a:r>
          </a:p>
          <a:p>
            <a:pPr>
              <a:buNone/>
            </a:pPr>
            <a:endParaRPr lang="ru-RU" sz="2400" b="1" dirty="0" smtClean="0"/>
          </a:p>
          <a:p>
            <a:endParaRPr lang="ru-RU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Совместное правление Ярослава и Мстислава.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1024 – под </a:t>
            </a:r>
            <a:r>
              <a:rPr lang="ru-RU" dirty="0" err="1" smtClean="0"/>
              <a:t>Листвиным</a:t>
            </a:r>
            <a:r>
              <a:rPr lang="ru-RU" dirty="0" smtClean="0"/>
              <a:t> (недалеко от Чернигова) Мстислав нанёс поражение Ярославу.</a:t>
            </a:r>
          </a:p>
          <a:p>
            <a:r>
              <a:rPr lang="ru-RU" dirty="0" smtClean="0"/>
              <a:t>1024-1036 –совместное правление.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upload.wikimedia.org/wikipedia/commons/3/3a/Rus-1015-1113.png?uselang=r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285728"/>
            <a:ext cx="5214974" cy="6286544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Внутренняя политика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1214422"/>
            <a:ext cx="7858151" cy="5214953"/>
          </a:xfrm>
        </p:spPr>
        <p:txBody>
          <a:bodyPr/>
          <a:lstStyle/>
          <a:p>
            <a:r>
              <a:rPr lang="ru-RU" sz="2400" b="1" dirty="0" smtClean="0"/>
              <a:t>1024 -1026 –подавлены волнения в Суздальской земле.</a:t>
            </a:r>
          </a:p>
          <a:p>
            <a:r>
              <a:rPr lang="ru-RU" sz="2400" b="1" dirty="0" smtClean="0"/>
              <a:t>На все крупные города посадил своих детей.</a:t>
            </a:r>
          </a:p>
          <a:p>
            <a:r>
              <a:rPr lang="ru-RU" sz="2400" b="1" dirty="0" smtClean="0"/>
              <a:t>Превратил Киев в административный, религиозный, культурный центр.</a:t>
            </a:r>
          </a:p>
          <a:p>
            <a:r>
              <a:rPr lang="ru-RU" sz="2400" b="1" dirty="0" smtClean="0"/>
              <a:t>1051 – заложен Киево-Печерский монастырь.</a:t>
            </a:r>
          </a:p>
          <a:p>
            <a:r>
              <a:rPr lang="ru-RU" sz="2400" b="1" dirty="0" smtClean="0"/>
              <a:t>1051- митрополитом назначен киевлянин Илларион (автор «Слова о законе и благодати» -1049)</a:t>
            </a:r>
          </a:p>
          <a:p>
            <a:r>
              <a:rPr lang="ru-RU" sz="2400" b="1" dirty="0" smtClean="0"/>
              <a:t>1045 -1050 –строительство собора святой Софии в Новгороде.</a:t>
            </a:r>
          </a:p>
          <a:p>
            <a:r>
              <a:rPr lang="ru-RU" sz="2400" b="1" dirty="0" smtClean="0"/>
              <a:t>«Русская правда» (1016)</a:t>
            </a:r>
          </a:p>
          <a:p>
            <a:r>
              <a:rPr lang="ru-RU" sz="2400" b="1" dirty="0" smtClean="0"/>
              <a:t>Династические браки. Развитие образования.</a:t>
            </a:r>
            <a:endParaRPr lang="ru-RU" sz="2400" b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http://upload.wikimedia.org/wikipedia/commons/c/c5/JroslavZakonodatel.jpg?uselang=r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500042"/>
            <a:ext cx="3857652" cy="5214974"/>
          </a:xfrm>
          <a:prstGeom prst="rect">
            <a:avLst/>
          </a:prstGeom>
          <a:noFill/>
        </p:spPr>
      </p:pic>
      <p:pic>
        <p:nvPicPr>
          <p:cNvPr id="6150" name="Picture 6" descr="File:Russkaya pravda razvoro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1071546"/>
            <a:ext cx="3705225" cy="454342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File:«&amp;CHcy;&amp;tcy;&amp;iecy;&amp;ncy;&amp;icy;&amp;iecy; &amp;ncy;&amp;acy;&amp;rcy;&amp;ocy;&amp;dcy;&amp;ucy; &amp;Rcy;&amp;ucy;&amp;scy;&amp;scy;&amp;kcy;&amp;ocy;&amp;jcy; &amp;Pcy;&amp;rcy;&amp;acy;&amp;vcy;&amp;dcy;&amp;ycy; &amp;vcy; &amp;pcy;&amp;rcy;&amp;icy;&amp;scy;&amp;ucy;&amp;tcy;&amp;scy;&amp;tcy;&amp;vcy;&amp;icy;&amp;icy; &amp;vcy;&amp;iecy;&amp;lcy;&amp;icy;&amp;kcy;&amp;ocy;&amp;gcy;&amp;ocy; &amp;kcy;&amp;ncy;&amp;yacy;&amp;zcy;&amp;yacy; &amp;YAcy;&amp;rcy;&amp;ocy;&amp;scy;&amp;lcy;&amp;acy;&amp;vcy;&amp;acy;»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Новая Тема: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38" y="1142985"/>
            <a:ext cx="7572375" cy="1500198"/>
          </a:xfrm>
        </p:spPr>
        <p:txBody>
          <a:bodyPr/>
          <a:lstStyle/>
          <a:p>
            <a:r>
              <a:rPr lang="ru-RU" dirty="0" smtClean="0"/>
              <a:t>Ярослав Первый Мудрый.</a:t>
            </a:r>
          </a:p>
          <a:p>
            <a:r>
              <a:rPr lang="ru-RU" dirty="0" smtClean="0"/>
              <a:t>Великий князь Киевский (1019-1054)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8434" name="Picture 2" descr="&amp;YAcy;&amp;rcy;&amp;ocy;&amp;scy;&amp;lcy;&amp;acy;&amp;vcy; &amp;Vcy;&amp;lcy;&amp;acy;&amp;dcy;&amp;icy;&amp;mcy;&amp;icy;&amp;rcy;&amp;ocy;&amp;vcy;&amp;icy;&amp;chcy; &amp;Mcy;&amp;ucy;&amp;dcy;&amp;rcy;&amp;ycy;&amp;j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2357430"/>
            <a:ext cx="3071834" cy="3929090"/>
          </a:xfrm>
          <a:prstGeom prst="rect">
            <a:avLst/>
          </a:prstGeom>
          <a:noFill/>
        </p:spPr>
      </p:pic>
      <p:pic>
        <p:nvPicPr>
          <p:cNvPr id="18436" name="Picture 4" descr="File:1000 Yarosla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428868"/>
            <a:ext cx="3005132" cy="3776650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«Русская правда»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1)Ограничение кровной мести.</a:t>
            </a:r>
          </a:p>
          <a:p>
            <a:r>
              <a:rPr lang="ru-RU" dirty="0" smtClean="0"/>
              <a:t>2)Месть заменялась вирой (штрафом).</a:t>
            </a:r>
          </a:p>
          <a:p>
            <a:r>
              <a:rPr lang="ru-RU" dirty="0" smtClean="0"/>
              <a:t>3)Прослеживаются черты социального неравенства.</a:t>
            </a:r>
          </a:p>
          <a:p>
            <a:r>
              <a:rPr lang="ru-RU" dirty="0" smtClean="0"/>
              <a:t>4)Защита княжеской власти.</a:t>
            </a:r>
          </a:p>
          <a:p>
            <a:r>
              <a:rPr lang="ru-RU" dirty="0" smtClean="0"/>
              <a:t>5)Регулировала общественные отношения на основе закона.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38" y="274638"/>
            <a:ext cx="7572375" cy="72547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Внешняя политика Ярослава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1071546"/>
            <a:ext cx="8001027" cy="5572164"/>
          </a:xfrm>
        </p:spPr>
        <p:txBody>
          <a:bodyPr/>
          <a:lstStyle/>
          <a:p>
            <a:r>
              <a:rPr lang="ru-RU" u="sng" dirty="0" smtClean="0"/>
              <a:t>Западное направление.</a:t>
            </a:r>
          </a:p>
          <a:p>
            <a:endParaRPr lang="ru-RU" sz="2400" dirty="0" smtClean="0"/>
          </a:p>
          <a:p>
            <a:r>
              <a:rPr lang="ru-RU" sz="2400" dirty="0" smtClean="0"/>
              <a:t>1</a:t>
            </a:r>
            <a:r>
              <a:rPr lang="ru-RU" sz="2400" b="1" dirty="0" smtClean="0"/>
              <a:t>019- победа над Святополком и его союзником </a:t>
            </a:r>
            <a:r>
              <a:rPr lang="ru-RU" sz="2400" b="1" dirty="0" err="1" smtClean="0"/>
              <a:t>Болеславом</a:t>
            </a:r>
            <a:r>
              <a:rPr lang="ru-RU" sz="2400" b="1" dirty="0" smtClean="0"/>
              <a:t>.</a:t>
            </a:r>
          </a:p>
          <a:p>
            <a:r>
              <a:rPr lang="ru-RU" sz="2400" b="1" dirty="0" smtClean="0"/>
              <a:t>1030-подчинение западного берега Чудского озера (война с ятвягами)</a:t>
            </a:r>
          </a:p>
          <a:p>
            <a:r>
              <a:rPr lang="ru-RU" sz="2400" b="1" dirty="0" smtClean="0"/>
              <a:t>1031 – вместе с Мстиславом воюет против Польши.</a:t>
            </a:r>
          </a:p>
          <a:p>
            <a:r>
              <a:rPr lang="ru-RU" sz="2400" b="1" dirty="0" smtClean="0"/>
              <a:t>1032 – договор с Норвегией.</a:t>
            </a:r>
          </a:p>
          <a:p>
            <a:r>
              <a:rPr lang="ru-RU" sz="2400" b="1" dirty="0" smtClean="0"/>
              <a:t>1038 – поход на ятвягов.</a:t>
            </a:r>
          </a:p>
          <a:p>
            <a:r>
              <a:rPr lang="ru-RU" sz="2400" b="1" dirty="0" smtClean="0"/>
              <a:t>1040-поход на Литву.</a:t>
            </a:r>
          </a:p>
          <a:p>
            <a:r>
              <a:rPr lang="ru-RU" sz="2400" b="1" dirty="0" smtClean="0"/>
              <a:t>1041-1047- союз с Казимиром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Восточное направление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1036 – окончательный разгром печенегов.</a:t>
            </a:r>
          </a:p>
          <a:p>
            <a:r>
              <a:rPr lang="ru-RU" dirty="0" smtClean="0"/>
              <a:t>Строительство оборонительных укреплений против половцев в Северном Причерноморье.</a:t>
            </a:r>
          </a:p>
          <a:p>
            <a:r>
              <a:rPr lang="ru-RU" dirty="0" smtClean="0"/>
              <a:t>1043- неудачный поход на Византию.</a:t>
            </a:r>
          </a:p>
          <a:p>
            <a:r>
              <a:rPr lang="ru-RU" dirty="0" smtClean="0"/>
              <a:t>1046 – договор Руси с Византией.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38" y="500042"/>
            <a:ext cx="7572375" cy="5929333"/>
          </a:xfrm>
        </p:spPr>
        <p:txBody>
          <a:bodyPr/>
          <a:lstStyle/>
          <a:p>
            <a:r>
              <a:rPr lang="ru-RU" dirty="0" smtClean="0"/>
              <a:t>Ярослав Владимирович — сын крестителя Руси князя Владимира </a:t>
            </a:r>
            <a:r>
              <a:rPr lang="ru-RU" dirty="0" err="1" smtClean="0"/>
              <a:t>Святославича</a:t>
            </a:r>
            <a:r>
              <a:rPr lang="ru-RU" dirty="0" smtClean="0"/>
              <a:t> (из рода Рюриковичей) и полоцкой княжны </a:t>
            </a:r>
            <a:r>
              <a:rPr lang="ru-RU" dirty="0" err="1" smtClean="0"/>
              <a:t>Рогнеды</a:t>
            </a:r>
            <a:r>
              <a:rPr lang="ru-RU" dirty="0" smtClean="0"/>
              <a:t> </a:t>
            </a:r>
            <a:r>
              <a:rPr lang="ru-RU" dirty="0" err="1" smtClean="0"/>
              <a:t>Рогволодовны</a:t>
            </a:r>
            <a:r>
              <a:rPr lang="ru-RU" dirty="0" smtClean="0"/>
              <a:t>, отец, дед и дядя многих правителей Европы. При крещении был наречён Георгием.</a:t>
            </a:r>
          </a:p>
          <a:p>
            <a:r>
              <a:rPr lang="ru-RU" dirty="0" smtClean="0"/>
              <a:t>Вошла в историю составленная при Ярославе «Русская правда», ставшая первым известным сводом законов на Руси.</a:t>
            </a:r>
            <a:endParaRPr lang="ru-RU" dirty="0"/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000364" y="214290"/>
            <a:ext cx="3143272" cy="35719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/>
              <a:t>Рюрик</a:t>
            </a:r>
            <a:endParaRPr lang="ru-RU" sz="2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071802" y="2143116"/>
            <a:ext cx="3143272" cy="35719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Святослав</a:t>
            </a:r>
            <a:endParaRPr lang="ru-RU" sz="2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500430" y="3857628"/>
            <a:ext cx="2000264" cy="64294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Борис</a:t>
            </a:r>
            <a:endParaRPr lang="ru-RU" sz="24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000364" y="1142984"/>
            <a:ext cx="3143272" cy="35719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Игорь, Ольга</a:t>
            </a:r>
            <a:endParaRPr lang="ru-RU" sz="24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0" y="2928934"/>
            <a:ext cx="3143272" cy="35719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Ярополк</a:t>
            </a:r>
            <a:endParaRPr lang="ru-RU" sz="2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000728" y="2928934"/>
            <a:ext cx="2786114" cy="35719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Владимир</a:t>
            </a:r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0" y="3929066"/>
            <a:ext cx="3143272" cy="64294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Святополк (Окаянный)</a:t>
            </a:r>
            <a:endParaRPr lang="ru-RU" sz="2400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214678" y="2928934"/>
            <a:ext cx="2714644" cy="35719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Олег</a:t>
            </a:r>
            <a:endParaRPr lang="ru-RU" sz="2400" b="1" dirty="0"/>
          </a:p>
        </p:txBody>
      </p:sp>
      <p:sp>
        <p:nvSpPr>
          <p:cNvPr id="17" name="Стрелка вниз 16"/>
          <p:cNvSpPr/>
          <p:nvPr/>
        </p:nvSpPr>
        <p:spPr>
          <a:xfrm>
            <a:off x="4357686" y="571480"/>
            <a:ext cx="484632" cy="571504"/>
          </a:xfrm>
          <a:prstGeom prst="downArrow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низ 17"/>
          <p:cNvSpPr/>
          <p:nvPr/>
        </p:nvSpPr>
        <p:spPr>
          <a:xfrm>
            <a:off x="4357686" y="1571612"/>
            <a:ext cx="484632" cy="571504"/>
          </a:xfrm>
          <a:prstGeom prst="downArrow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0" name="Прямая со стрелкой 19"/>
          <p:cNvCxnSpPr/>
          <p:nvPr/>
        </p:nvCxnSpPr>
        <p:spPr>
          <a:xfrm rot="10800000" flipV="1">
            <a:off x="1214414" y="2500306"/>
            <a:ext cx="2857520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rot="5400000">
            <a:off x="3894133" y="2678107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>
            <a:off x="4071934" y="2500306"/>
            <a:ext cx="3062310" cy="3476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Скругленный прямоугольник 27"/>
          <p:cNvSpPr/>
          <p:nvPr/>
        </p:nvSpPr>
        <p:spPr>
          <a:xfrm>
            <a:off x="6500826" y="357166"/>
            <a:ext cx="2200284" cy="134302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Династия Рюриковичей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30" name="Стрелка вниз 29"/>
          <p:cNvSpPr/>
          <p:nvPr/>
        </p:nvSpPr>
        <p:spPr>
          <a:xfrm>
            <a:off x="214282" y="3357562"/>
            <a:ext cx="484632" cy="571504"/>
          </a:xfrm>
          <a:prstGeom prst="downArrow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4429124" y="4929198"/>
            <a:ext cx="2000264" cy="64294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Святослав</a:t>
            </a:r>
            <a:endParaRPr lang="ru-RU" sz="2400" b="1" dirty="0"/>
          </a:p>
        </p:txBody>
      </p:sp>
      <p:sp>
        <p:nvSpPr>
          <p:cNvPr id="33" name="Прямоугольник 32"/>
          <p:cNvSpPr/>
          <p:nvPr/>
        </p:nvSpPr>
        <p:spPr>
          <a:xfrm>
            <a:off x="5072066" y="5786454"/>
            <a:ext cx="2000264" cy="64294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Ярослав</a:t>
            </a:r>
            <a:endParaRPr lang="ru-RU" sz="2400" b="1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2071670" y="5000636"/>
            <a:ext cx="2000264" cy="64294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Глеб</a:t>
            </a:r>
            <a:endParaRPr lang="ru-RU" sz="2400" b="1" dirty="0"/>
          </a:p>
        </p:txBody>
      </p:sp>
      <p:sp>
        <p:nvSpPr>
          <p:cNvPr id="35" name="Прямоугольник 34"/>
          <p:cNvSpPr/>
          <p:nvPr/>
        </p:nvSpPr>
        <p:spPr>
          <a:xfrm>
            <a:off x="6786578" y="3786190"/>
            <a:ext cx="2000264" cy="64294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Изяслав</a:t>
            </a:r>
            <a:endParaRPr lang="ru-RU" sz="2400" b="1" dirty="0"/>
          </a:p>
        </p:txBody>
      </p:sp>
      <p:cxnSp>
        <p:nvCxnSpPr>
          <p:cNvPr id="37" name="Прямая со стрелкой 36"/>
          <p:cNvCxnSpPr/>
          <p:nvPr/>
        </p:nvCxnSpPr>
        <p:spPr>
          <a:xfrm rot="10800000" flipV="1">
            <a:off x="4286248" y="3357562"/>
            <a:ext cx="2714644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 rot="10800000" flipV="1">
            <a:off x="3929058" y="3357562"/>
            <a:ext cx="3071834" cy="164307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/>
          <p:nvPr/>
        </p:nvCxnSpPr>
        <p:spPr>
          <a:xfrm rot="5400000">
            <a:off x="5643570" y="3429000"/>
            <a:ext cx="1500198" cy="135732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/>
          <p:nvPr/>
        </p:nvCxnSpPr>
        <p:spPr>
          <a:xfrm rot="5400000">
            <a:off x="5464975" y="4250537"/>
            <a:ext cx="2428892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 стрелкой 47"/>
          <p:cNvCxnSpPr/>
          <p:nvPr/>
        </p:nvCxnSpPr>
        <p:spPr>
          <a:xfrm>
            <a:off x="7000892" y="3357562"/>
            <a:ext cx="1000132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Прямоугольник 55"/>
          <p:cNvSpPr/>
          <p:nvPr/>
        </p:nvSpPr>
        <p:spPr>
          <a:xfrm>
            <a:off x="6858016" y="4929198"/>
            <a:ext cx="2000264" cy="64294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Мстислав</a:t>
            </a:r>
            <a:endParaRPr lang="ru-RU" sz="2400" b="1" dirty="0"/>
          </a:p>
        </p:txBody>
      </p:sp>
      <p:cxnSp>
        <p:nvCxnSpPr>
          <p:cNvPr id="58" name="Прямая со стрелкой 57"/>
          <p:cNvCxnSpPr/>
          <p:nvPr/>
        </p:nvCxnSpPr>
        <p:spPr>
          <a:xfrm rot="16200000" flipH="1">
            <a:off x="6250793" y="4107661"/>
            <a:ext cx="1428760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214290"/>
            <a:ext cx="7715275" cy="6215085"/>
          </a:xfrm>
        </p:spPr>
        <p:txBody>
          <a:bodyPr/>
          <a:lstStyle/>
          <a:p>
            <a:r>
              <a:rPr lang="ru-RU" sz="2400" b="1" dirty="0" smtClean="0"/>
              <a:t>В 1014 году Ярослав решительно отказался от уплаты отцу, великому киевскому князю Владимиру </a:t>
            </a:r>
            <a:r>
              <a:rPr lang="ru-RU" sz="2400" b="1" dirty="0" err="1" smtClean="0"/>
              <a:t>Святославичу</a:t>
            </a:r>
            <a:r>
              <a:rPr lang="ru-RU" sz="2400" b="1" dirty="0" smtClean="0"/>
              <a:t>, ежегодного урока в две тысячи гривен. Историки предполагают, что эти действия Ярослава были связаны с намерением Владимира передать престол одному из младших сыновей, ростовскому князю Борису, которого он в последние годы приблизил к себе и передал командование княжеской дружиной, что фактически означало признание Бориса наследником. Возможно, что именно поэтому восстал против Владимира старший сын Святополк, попавший после этого в заточении (он пробыл там до смерти отца). И именно эти известия могли побудить Ярослава выступить против отца.</a:t>
            </a:r>
          </a:p>
          <a:p>
            <a:pPr>
              <a:buNone/>
            </a:pPr>
            <a:endParaRPr lang="ru-RU" sz="2000" dirty="0" smtClean="0"/>
          </a:p>
          <a:p>
            <a:endParaRPr lang="ru-RU" sz="20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38" y="500042"/>
            <a:ext cx="7572375" cy="5929333"/>
          </a:xfrm>
        </p:spPr>
        <p:txBody>
          <a:bodyPr/>
          <a:lstStyle/>
          <a:p>
            <a:r>
              <a:rPr lang="ru-RU" sz="2400" b="1" dirty="0" smtClean="0"/>
              <a:t>Для того, чтобы противостоять отцу, Ярослав по сообщению летописи, нанял варягов за морем. Однако Владимир, который в последние годы жил в селе </a:t>
            </a:r>
            <a:r>
              <a:rPr lang="ru-RU" sz="2400" b="1" dirty="0" err="1" smtClean="0"/>
              <a:t>Берестово</a:t>
            </a:r>
            <a:r>
              <a:rPr lang="ru-RU" sz="2400" b="1" dirty="0" smtClean="0"/>
              <a:t> под Киевом, был уже стар и не спешил предпринимать какие-то действия. Кроме того, в июне 1015 года вторглись печенеги и собранная против Ярослава армия, которую возглавлял Борис, была вынуждена отправиться на отражение набега степняков, которые, услышав о приближении Бориса, повернули обратно.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38" y="274638"/>
            <a:ext cx="7572375" cy="796908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Вторая Усобица на Руси (1015-1019)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38" y="1142984"/>
            <a:ext cx="7572375" cy="5286391"/>
          </a:xfrm>
        </p:spPr>
        <p:txBody>
          <a:bodyPr/>
          <a:lstStyle/>
          <a:p>
            <a:r>
              <a:rPr lang="ru-RU" sz="2800" b="1" dirty="0" smtClean="0"/>
              <a:t>После смерти Владимира (15 июля 1015), власть в Киеве захватил Святополк (женат на дочери польского короля </a:t>
            </a:r>
            <a:r>
              <a:rPr lang="ru-RU" sz="2800" b="1" dirty="0" err="1" smtClean="0"/>
              <a:t>Болеслава</a:t>
            </a:r>
            <a:r>
              <a:rPr lang="ru-RU" sz="2800" b="1" dirty="0" smtClean="0"/>
              <a:t> Первого).</a:t>
            </a:r>
          </a:p>
          <a:p>
            <a:r>
              <a:rPr lang="ru-RU" sz="2800" b="1" dirty="0" smtClean="0"/>
              <a:t>Борис находился на реке Альте здесь и был убит по приказу Святополка.</a:t>
            </a:r>
          </a:p>
          <a:p>
            <a:r>
              <a:rPr lang="ru-RU" sz="2800" b="1" dirty="0" smtClean="0"/>
              <a:t>На полпути в Киев был убит Святополком и Глеб.</a:t>
            </a:r>
          </a:p>
          <a:p>
            <a:r>
              <a:rPr lang="ru-RU" sz="2800" b="1" dirty="0" smtClean="0"/>
              <a:t>Затем Святополк убил </a:t>
            </a:r>
            <a:r>
              <a:rPr lang="ru-RU" sz="2800" b="1" dirty="0" err="1" smtClean="0"/>
              <a:t>древлянского</a:t>
            </a:r>
            <a:r>
              <a:rPr lang="ru-RU" sz="2800" b="1" dirty="0" smtClean="0"/>
              <a:t> князя Святослава.</a:t>
            </a:r>
          </a:p>
          <a:p>
            <a:pPr>
              <a:buNone/>
            </a:pPr>
            <a:endParaRPr lang="ru-RU" sz="2400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71934" y="274638"/>
            <a:ext cx="4714879" cy="143985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Борис и Глеб – первые     русские святые.</a:t>
            </a:r>
            <a:endParaRPr lang="ru-RU" dirty="0"/>
          </a:p>
        </p:txBody>
      </p:sp>
      <p:pic>
        <p:nvPicPr>
          <p:cNvPr id="14338" name="Picture 2" descr="File:&amp;Scy;&amp;vcy;&amp;yacy;&amp;tcy;&amp;ycy;&amp;iecy; &amp;Bcy;&amp;ocy;&amp;rcy;&amp;icy;&amp;scy; &amp;icy; &amp;Gcy;&amp;lcy;&amp;iecy;&amp;bcy;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214290"/>
            <a:ext cx="3857619" cy="650081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929058" y="2000240"/>
            <a:ext cx="4786346" cy="450059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Истории Бориса и Глеба посвящены одни из первых памятников древнерусской литературы: «Сказание» Иакова Черноризца и «Чтение» Нестора Летописца.</a:t>
            </a:r>
            <a:endParaRPr lang="ru-RU" sz="3200" b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357166"/>
            <a:ext cx="7572375" cy="6286544"/>
          </a:xfrm>
        </p:spPr>
        <p:txBody>
          <a:bodyPr/>
          <a:lstStyle/>
          <a:p>
            <a:r>
              <a:rPr lang="ru-RU" sz="2800" b="1" i="1" dirty="0" smtClean="0"/>
              <a:t>Когда увидел дьявол, исконный враг всего доброго в людях, что святой Борис всю надежду свою возложил на Бога, то стал строить козни и, как в древние времена Каина, замышлявшего братоубийство, уловил Святополка. Угадал он помыслы Святополка, поистине второго Каина: ведь хотел перебить он всех наследников отца своего, чтобы одному захватить всю власть.</a:t>
            </a:r>
            <a:r>
              <a:rPr lang="ru-RU" sz="2800" b="1" dirty="0" smtClean="0"/>
              <a:t> </a:t>
            </a:r>
          </a:p>
          <a:p>
            <a:pPr>
              <a:buNone/>
            </a:pPr>
            <a:r>
              <a:rPr lang="ru-RU" sz="2800" b="1" dirty="0" smtClean="0"/>
              <a:t>  </a:t>
            </a:r>
          </a:p>
          <a:p>
            <a:r>
              <a:rPr lang="ru-RU" sz="2800" b="1" dirty="0" smtClean="0"/>
              <a:t>Сказание о Борисе и Глебе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aster">
  <a:themeElements>
    <a:clrScheme name="">
      <a:dk1>
        <a:srgbClr val="000000"/>
      </a:dk1>
      <a:lt1>
        <a:srgbClr val="996633"/>
      </a:lt1>
      <a:dk2>
        <a:srgbClr val="1C1C1C"/>
      </a:dk2>
      <a:lt2>
        <a:srgbClr val="4D4D4D"/>
      </a:lt2>
      <a:accent1>
        <a:srgbClr val="FF0000"/>
      </a:accent1>
      <a:accent2>
        <a:srgbClr val="FF6699"/>
      </a:accent2>
      <a:accent3>
        <a:srgbClr val="CAB8AD"/>
      </a:accent3>
      <a:accent4>
        <a:srgbClr val="000000"/>
      </a:accent4>
      <a:accent5>
        <a:srgbClr val="FFAAAA"/>
      </a:accent5>
      <a:accent6>
        <a:srgbClr val="E75C8A"/>
      </a:accent6>
      <a:hlink>
        <a:srgbClr val="CC00CC"/>
      </a:hlink>
      <a:folHlink>
        <a:srgbClr val="FFCC00"/>
      </a:folHlink>
    </a:clrScheme>
    <a:fontScheme name="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olormaster">
  <a:themeElements>
    <a:clrScheme name="">
      <a:dk1>
        <a:srgbClr val="000000"/>
      </a:dk1>
      <a:lt1>
        <a:srgbClr val="996633"/>
      </a:lt1>
      <a:dk2>
        <a:srgbClr val="1C1C1C"/>
      </a:dk2>
      <a:lt2>
        <a:srgbClr val="4D4D4D"/>
      </a:lt2>
      <a:accent1>
        <a:srgbClr val="FF0000"/>
      </a:accent1>
      <a:accent2>
        <a:srgbClr val="FF6699"/>
      </a:accent2>
      <a:accent3>
        <a:srgbClr val="CAB8AD"/>
      </a:accent3>
      <a:accent4>
        <a:srgbClr val="000000"/>
      </a:accent4>
      <a:accent5>
        <a:srgbClr val="FFAAAA"/>
      </a:accent5>
      <a:accent6>
        <a:srgbClr val="E75C8A"/>
      </a:accent6>
      <a:hlink>
        <a:srgbClr val="CC00CC"/>
      </a:hlink>
      <a:folHlink>
        <a:srgbClr val="FFCC00"/>
      </a:folHlink>
    </a:clrScheme>
    <a:fontScheme name="1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Презентация РУССКИЙ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021</Template>
  <TotalTime>297</TotalTime>
  <Words>762</Words>
  <Application>Microsoft Office PowerPoint</Application>
  <PresentationFormat>Экран (4:3)</PresentationFormat>
  <Paragraphs>83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22</vt:i4>
      </vt:variant>
    </vt:vector>
  </HeadingPairs>
  <TitlesOfParts>
    <vt:vector size="25" baseType="lpstr">
      <vt:lpstr>master</vt:lpstr>
      <vt:lpstr>1_colormaster</vt:lpstr>
      <vt:lpstr>Презентация РУССКИЙ</vt:lpstr>
      <vt:lpstr>Внешняя и внутренняя политика Ярослава.</vt:lpstr>
      <vt:lpstr>Новая Тема:</vt:lpstr>
      <vt:lpstr>Слайд 3</vt:lpstr>
      <vt:lpstr>Слайд 4</vt:lpstr>
      <vt:lpstr>Слайд 5</vt:lpstr>
      <vt:lpstr>Слайд 6</vt:lpstr>
      <vt:lpstr>Вторая Усобица на Руси (1015-1019)</vt:lpstr>
      <vt:lpstr>Борис и Глеб – первые     русские святые.</vt:lpstr>
      <vt:lpstr>Слайд 9</vt:lpstr>
      <vt:lpstr>Убийство Бориса и Глеба</vt:lpstr>
      <vt:lpstr>«Сказание о Борисе и Глебе» . Лицевые миниатюры из Сильвестровского сборника XIV века. 1. Борис и Глеб удостаиваются Иисусом Христом мученических венцов. 2. Борис идет на печенегов.</vt:lpstr>
      <vt:lpstr>Святые Борис и Глеб на корабле</vt:lpstr>
      <vt:lpstr>Слайд 13</vt:lpstr>
      <vt:lpstr>Борьба Святополка И Ярослава.</vt:lpstr>
      <vt:lpstr>Совместное правление Ярослава и Мстислава.</vt:lpstr>
      <vt:lpstr>Слайд 16</vt:lpstr>
      <vt:lpstr>Внутренняя политика</vt:lpstr>
      <vt:lpstr>Слайд 18</vt:lpstr>
      <vt:lpstr>Слайд 19</vt:lpstr>
      <vt:lpstr>«Русская правда»</vt:lpstr>
      <vt:lpstr>Внешняя политика Ярослава</vt:lpstr>
      <vt:lpstr>Восточное направление</vt:lpstr>
    </vt:vector>
  </TitlesOfParts>
  <Company>WIN7XP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WIN7XP</dc:creator>
  <cp:lastModifiedBy>Ирина Федорова</cp:lastModifiedBy>
  <cp:revision>32</cp:revision>
  <dcterms:created xsi:type="dcterms:W3CDTF">2012-11-06T19:28:16Z</dcterms:created>
  <dcterms:modified xsi:type="dcterms:W3CDTF">2022-11-06T16:42:16Z</dcterms:modified>
</cp:coreProperties>
</file>