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4" r:id="rId15"/>
    <p:sldId id="276" r:id="rId16"/>
    <p:sldId id="277" r:id="rId17"/>
    <p:sldId id="281" r:id="rId18"/>
    <p:sldId id="278" r:id="rId19"/>
    <p:sldId id="280" r:id="rId20"/>
    <p:sldId id="282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Relationship Id="rId9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%D0%BF%D0%BE%D0%B4%D0%B5%D0%BB%D0%BA%D0%B8%20%D0%B8%D0%B7%20%D1%84%D0%BE%D1%80%D0%BC%D0%BE%D1%87%D0%B5%D0%BA%20%D0%B4%D0%BB%D1%8F%20%D0%BA%D0%B5%D0%BA%D1%81%D0%BE%D0%B2%20%D0%B4%D0%BB%D1%8F%20%D0%B4%D0%B5%D1%82%D0%B5%D0%B9&amp;lr=20645" TargetMode="External"/><Relationship Id="rId3" Type="http://schemas.openxmlformats.org/officeDocument/2006/relationships/hyperlink" Target="https://yandex.ru/images/search?text=%D0%BF%D0%BE%D0%B4%D0%B5%D0%BB%D0%BA%D0%B8%20%D0%B8%D0%B7%20%D0%BA%D0%BE%D1%80%D0%BE%D0%B1%D0%BE%D0%BA%20&amp;lr=20645" TargetMode="External"/><Relationship Id="rId7" Type="http://schemas.openxmlformats.org/officeDocument/2006/relationships/hyperlink" Target="https://yandex.ru/images/search?text=%D0%BF%D0%BE%D0%B4%D0%B5%D0%BB%D0%BA%D0%B8%20%D0%B8%D0%B7%20%D0%B3%D1%83%D0%B1%D0%BE%D0%BA%20%D0%B4%D0%BB%D1%8F%20%D0%BC%D1%8B%D1%82%D1%8C%D1%8F%20%D0%BF%D0%BE%D1%81%D1%83%D0%B4%D1%8B%20%D0%B4%D0%BB%D1%8F%20%D0%B4%D0%B5%D1%82%D0%B5%D0%B9&amp;lr=2064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yandex.ru/images/search?text=%D0%BF%D0%BE%D0%B4%D0%B5%D0%BB%D0%BA%D0%B8%20%D0%B8%D0%B7%20%D0%BF%D0%BE%D0%B4%D0%BB%D0%BE%D0%B6%D0%B5%D0%BA%20%D0%B4%D0%BB%D1%8F%20%D0%B4%D0%B5%D1%82%D0%B5%D0%B9&amp;lr=20645" TargetMode="External"/><Relationship Id="rId5" Type="http://schemas.openxmlformats.org/officeDocument/2006/relationships/hyperlink" Target="https://yandex.ru/images/search?text=%D0%BF%D0%BE%D0%B4%D0%B5%D0%BB%D0%BA%D0%B8%20%D0%B8%D0%B7%20%D0%B1%D1%83%D1%82%D1%8B%D0%BB%D0%BE%D0%BA%20%D0%B4%D0%BB%D1%8F%20%D0%B4%D0%B5%D1%82%D0%B5%D0%B9&amp;lr=20645" TargetMode="External"/><Relationship Id="rId4" Type="http://schemas.openxmlformats.org/officeDocument/2006/relationships/hyperlink" Target="https://yandex.ru/images/search?text=%D0%BF%D0%BE%D0%B4%D0%B5%D0%BB%D0%BA%D0%B8%20%D0%B8%D0%B7%20%D1%82%D0%B0%D1%80%D0%B5%D0%BB%D0%BE%D0%BA%20%D0%B4%D0%BB%D1%8F%20%D0%B4%D0%B5%D1%82%D0%B5%D0%B9%20&amp;lr=20645" TargetMode="External"/><Relationship Id="rId9" Type="http://schemas.openxmlformats.org/officeDocument/2006/relationships/hyperlink" Target="https://yandex.ru/images/search?text=%D0%BF%D0%BE%D0%B4%D0%B5%D0%BB%D0%BA%D0%B8%20%D0%B8%D0%B7%20%D0%BE%D0%B4%D0%BD%D0%BE%D1%80%D0%B0%D0%B7%D0%BE%D0%B2%D1%8B%D1%85%20%D1%81%D1%82%D0%B0%D0%BA%D0%B0%D0%BD%D1%87%D0%B8%D0%BA%D0%BE%D0%B2%20%D0%B4%D0%BB%D1%8F%20%D0%B4%D0%B5%D1%82%D0%B5%D0%B9&amp;lr=20645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rX\Desktop\1619375934_14-phonoteka_org-p-fon-dlya-prezentatsii-roditelskoe-sobranie-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6632"/>
            <a:ext cx="8892479" cy="674136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132856"/>
            <a:ext cx="6624736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«Работы старших дошкольников с бросовым материалом»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000" b="1" err="1" smtClean="0">
                <a:solidFill>
                  <a:schemeClr val="accent1">
                    <a:lumMod val="50000"/>
                  </a:schemeClr>
                </a:solidFill>
              </a:rPr>
              <a:t>Воспитатель</a:t>
            </a:r>
            <a:r>
              <a:rPr lang="ru-RU" sz="2000" b="1" smtClean="0">
                <a:solidFill>
                  <a:schemeClr val="accent1">
                    <a:lumMod val="50000"/>
                  </a:schemeClr>
                </a:solidFill>
              </a:rPr>
              <a:t>: Сухарева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С.А.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u="sng" dirty="0" smtClean="0">
                <a:solidFill>
                  <a:srgbClr val="FF0000"/>
                </a:solidFill>
              </a:rPr>
              <a:t>Многоликие бутылки </a:t>
            </a:r>
            <a:br>
              <a:rPr lang="ru-RU" sz="1800" b="1" u="sng" dirty="0" smtClean="0">
                <a:solidFill>
                  <a:srgbClr val="FF0000"/>
                </a:solidFill>
              </a:rPr>
            </a:br>
            <a:r>
              <a:rPr lang="ru-RU" sz="1800" b="1" dirty="0" smtClean="0"/>
              <a:t>Действительно</a:t>
            </a:r>
            <a:r>
              <a:rPr lang="ru-RU" sz="1800" dirty="0" smtClean="0"/>
              <a:t>, </a:t>
            </a:r>
            <a:r>
              <a:rPr lang="ru-RU" sz="1800" b="1" dirty="0" smtClean="0"/>
              <a:t>чего только не придумаешь из пластиковых бутылок: они могут быть и брызгалками, и вазочками, и кеглями, и мишенями для городков. Из них можно сделать лопату и формочки для песка, кораблики и даже целый плот.</a:t>
            </a:r>
            <a:endParaRPr lang="ru-RU" sz="1800" b="1" dirty="0"/>
          </a:p>
        </p:txBody>
      </p:sp>
      <p:pic>
        <p:nvPicPr>
          <p:cNvPr id="10242" name="Picture 2" descr="C:\Users\MrX\Desktop\Бутылки-ЭМБЛЕМА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12776"/>
            <a:ext cx="2899311" cy="2464414"/>
          </a:xfrm>
          <a:prstGeom prst="rect">
            <a:avLst/>
          </a:prstGeom>
          <a:noFill/>
        </p:spPr>
      </p:pic>
      <p:pic>
        <p:nvPicPr>
          <p:cNvPr id="10243" name="Picture 3" descr="C:\Users\MrX\Desktop\karandashnicy-monsry-0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2996952"/>
            <a:ext cx="3257876" cy="3672408"/>
          </a:xfrm>
          <a:prstGeom prst="rect">
            <a:avLst/>
          </a:prstGeom>
          <a:noFill/>
        </p:spPr>
      </p:pic>
      <p:pic>
        <p:nvPicPr>
          <p:cNvPr id="10244" name="Picture 4" descr="C:\Users\MrX\Desktop\maxresdefaul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005064"/>
            <a:ext cx="4687843" cy="2636912"/>
          </a:xfrm>
          <a:prstGeom prst="rect">
            <a:avLst/>
          </a:prstGeom>
          <a:noFill/>
        </p:spPr>
      </p:pic>
      <p:pic>
        <p:nvPicPr>
          <p:cNvPr id="10246" name="Picture 6" descr="C:\Users\MrX\Desktop\maxresdefault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1484784"/>
            <a:ext cx="3096344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2376264" cy="346050"/>
          </a:xfrm>
        </p:spPr>
        <p:txBody>
          <a:bodyPr>
            <a:normAutofit/>
          </a:bodyPr>
          <a:lstStyle/>
          <a:p>
            <a:r>
              <a:rPr lang="ru-RU" sz="1600" b="1" u="sng" dirty="0" smtClean="0">
                <a:solidFill>
                  <a:srgbClr val="FF0000"/>
                </a:solidFill>
              </a:rPr>
              <a:t>Поделки из подложек </a:t>
            </a:r>
            <a:endParaRPr lang="ru-RU" sz="1600" b="1" u="sng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MrX\Desktop\мастер класс\ed1524979b3eb6932f7d1668a86c2b41--art-projects-for-toddlers-art-for-ki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16632"/>
            <a:ext cx="2689473" cy="3149066"/>
          </a:xfrm>
          <a:prstGeom prst="rect">
            <a:avLst/>
          </a:prstGeom>
          <a:noFill/>
        </p:spPr>
      </p:pic>
      <p:pic>
        <p:nvPicPr>
          <p:cNvPr id="11267" name="Picture 3" descr="C:\Users\MrX\Desktop\мастер класс\s1200-1-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3501008"/>
            <a:ext cx="3923928" cy="2942946"/>
          </a:xfrm>
          <a:prstGeom prst="rect">
            <a:avLst/>
          </a:prstGeom>
          <a:noFill/>
        </p:spPr>
      </p:pic>
      <p:pic>
        <p:nvPicPr>
          <p:cNvPr id="11268" name="Picture 4" descr="C:\Users\MrX\Desktop\мастер класс\1370343979_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908720"/>
            <a:ext cx="1790328" cy="2387104"/>
          </a:xfrm>
          <a:prstGeom prst="rect">
            <a:avLst/>
          </a:prstGeom>
          <a:noFill/>
        </p:spPr>
      </p:pic>
      <p:pic>
        <p:nvPicPr>
          <p:cNvPr id="11269" name="Picture 5" descr="C:\Users\MrX\Desktop\мастер класс\IMG_44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4365104"/>
            <a:ext cx="2952328" cy="2205020"/>
          </a:xfrm>
          <a:prstGeom prst="rect">
            <a:avLst/>
          </a:prstGeom>
          <a:noFill/>
        </p:spPr>
      </p:pic>
      <p:pic>
        <p:nvPicPr>
          <p:cNvPr id="11270" name="Picture 6" descr="C:\Users\MrX\Desktop\мастер класс\1370344004_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2160" y="116632"/>
            <a:ext cx="1862336" cy="1944216"/>
          </a:xfrm>
          <a:prstGeom prst="rect">
            <a:avLst/>
          </a:prstGeom>
          <a:noFill/>
        </p:spPr>
      </p:pic>
      <p:pic>
        <p:nvPicPr>
          <p:cNvPr id="11271" name="Picture 7" descr="C:\Users\MrX\Desktop\мастер класс\1370344008_1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148064" y="2132856"/>
            <a:ext cx="2747797" cy="206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Поделки из губок для мытья посуды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MrX\Desktop\fe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692696"/>
            <a:ext cx="4032448" cy="3086565"/>
          </a:xfrm>
          <a:prstGeom prst="rect">
            <a:avLst/>
          </a:prstGeom>
          <a:noFill/>
        </p:spPr>
      </p:pic>
      <p:pic>
        <p:nvPicPr>
          <p:cNvPr id="13315" name="Picture 3" descr="C:\Users\MrX\Desktop\detsad-4659-15502366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4293096"/>
            <a:ext cx="3790752" cy="2134053"/>
          </a:xfrm>
          <a:prstGeom prst="rect">
            <a:avLst/>
          </a:prstGeom>
          <a:noFill/>
        </p:spPr>
      </p:pic>
      <p:pic>
        <p:nvPicPr>
          <p:cNvPr id="13316" name="Picture 4" descr="C:\Users\MrX\Desktop\detsad-959313-15669126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700808"/>
            <a:ext cx="3600400" cy="4668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274638"/>
            <a:ext cx="3528392" cy="1143000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</a:rPr>
              <a:t>Поделки из формочек для кексов </a:t>
            </a:r>
            <a:endParaRPr lang="ru-RU" sz="2000" b="1" u="sng" dirty="0">
              <a:solidFill>
                <a:srgbClr val="FF0000"/>
              </a:solidFill>
            </a:endParaRPr>
          </a:p>
        </p:txBody>
      </p:sp>
      <p:pic>
        <p:nvPicPr>
          <p:cNvPr id="15363" name="Picture 3" descr="C:\Users\MrX\Desktop\мастер класс\0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1628800"/>
            <a:ext cx="3569974" cy="3960440"/>
          </a:xfrm>
          <a:prstGeom prst="rect">
            <a:avLst/>
          </a:prstGeom>
          <a:noFill/>
        </p:spPr>
      </p:pic>
      <p:pic>
        <p:nvPicPr>
          <p:cNvPr id="15364" name="Picture 4" descr="C:\Users\MrX\Desktop\мастер класс\24631785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3847726" cy="3168352"/>
          </a:xfrm>
          <a:prstGeom prst="rect">
            <a:avLst/>
          </a:prstGeom>
          <a:noFill/>
        </p:spPr>
      </p:pic>
      <p:pic>
        <p:nvPicPr>
          <p:cNvPr id="15366" name="Picture 6" descr="C:\Users\MrX\Desktop\мастер класс\0d8cc270e585246beda7e49ffb6cea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717032"/>
            <a:ext cx="4848539" cy="2909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600" b="1" dirty="0" smtClean="0">
                <a:solidFill>
                  <a:srgbClr val="FF0000"/>
                </a:solidFill>
              </a:rPr>
              <a:t>Поделки из одноразовых  стаканчиков. </a:t>
            </a:r>
            <a:r>
              <a:rPr lang="ru-RU" sz="1600" b="1" dirty="0" smtClean="0"/>
              <a:t>Из этого мелкого добра тоже может кое-что получиться. Из пластиковых или бумажных стаканчиков выйдет целый выводок разнообразных существ. Нужно лишь вырезать из цветной бумаги всевозможные носики, ротики, мордочки, глазки и приклеить к перевернутым стаканчикам. Можно добавить бумажные ручки, лапки, хвостики.</a:t>
            </a:r>
            <a:endParaRPr lang="ru-RU" sz="1600" b="1" dirty="0"/>
          </a:p>
        </p:txBody>
      </p:sp>
      <p:pic>
        <p:nvPicPr>
          <p:cNvPr id="17410" name="Picture 2" descr="C:\Users\MrX\Desktop\мастер класс\podelki-iz-stakanchikov-36-scale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700808"/>
            <a:ext cx="4070226" cy="2260582"/>
          </a:xfrm>
          <a:prstGeom prst="rect">
            <a:avLst/>
          </a:prstGeom>
          <a:noFill/>
        </p:spPr>
      </p:pic>
      <p:pic>
        <p:nvPicPr>
          <p:cNvPr id="17412" name="Picture 4" descr="C:\Users\MrX\Desktop\мастер класс\771aa5e3977de9cb11806ffbcd8d24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005064"/>
            <a:ext cx="3528392" cy="2646294"/>
          </a:xfrm>
          <a:prstGeom prst="rect">
            <a:avLst/>
          </a:prstGeom>
          <a:noFill/>
        </p:spPr>
      </p:pic>
      <p:pic>
        <p:nvPicPr>
          <p:cNvPr id="17413" name="Picture 5" descr="C:\Users\MrX\Desktop\podelki-iz-stakanchikov-32-2048x15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1340768"/>
            <a:ext cx="3384376" cy="2538282"/>
          </a:xfrm>
          <a:prstGeom prst="rect">
            <a:avLst/>
          </a:prstGeom>
          <a:noFill/>
        </p:spPr>
      </p:pic>
      <p:pic>
        <p:nvPicPr>
          <p:cNvPr id="17415" name="Picture 7" descr="C:\Users\MrX\Desktop\мастер класс\podelki-iz-stakanchikov-65-scaled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4221088"/>
            <a:ext cx="3530166" cy="2353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Участие родителей в изготовлении поделок из бросового материала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9459" name="Picture 3" descr="C:\Users\MrX\Desktop\Света\д.с 2020\IMG_20201020_1047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1916832"/>
            <a:ext cx="3381840" cy="4509120"/>
          </a:xfrm>
          <a:prstGeom prst="rect">
            <a:avLst/>
          </a:prstGeom>
          <a:noFill/>
        </p:spPr>
      </p:pic>
      <p:pic>
        <p:nvPicPr>
          <p:cNvPr id="19460" name="Picture 4" descr="C:\Users\MrX\Desktop\Света\рабочий стол\д.сад 2019\IMG_20191028_1324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3429000"/>
            <a:ext cx="4128458" cy="3096344"/>
          </a:xfrm>
          <a:prstGeom prst="rect">
            <a:avLst/>
          </a:prstGeom>
          <a:noFill/>
        </p:spPr>
      </p:pic>
      <p:pic>
        <p:nvPicPr>
          <p:cNvPr id="19461" name="Picture 5" descr="IMG_20201216_10195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188640"/>
            <a:ext cx="167640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G_20210429_07435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2376264" cy="598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IMG_20210723_16115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1196752"/>
            <a:ext cx="561189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MrX\Desktop\рося поделка\IMG-20211109-WA0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764704"/>
            <a:ext cx="2304256" cy="3107953"/>
          </a:xfrm>
          <a:prstGeom prst="rect">
            <a:avLst/>
          </a:prstGeom>
          <a:noFill/>
        </p:spPr>
      </p:pic>
      <p:pic>
        <p:nvPicPr>
          <p:cNvPr id="21507" name="Picture 3" descr="C:\Users\MrX\Desktop\рося поделка\IMG-20211109-WA00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840051"/>
            <a:ext cx="2160240" cy="2913706"/>
          </a:xfrm>
          <a:prstGeom prst="rect">
            <a:avLst/>
          </a:prstGeom>
          <a:noFill/>
        </p:spPr>
      </p:pic>
      <p:pic>
        <p:nvPicPr>
          <p:cNvPr id="21509" name="Picture 5" descr="C:\Users\MrX\Desktop\рося поделка\IMG-20211109-WA00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260648"/>
            <a:ext cx="2289048" cy="3087440"/>
          </a:xfrm>
          <a:prstGeom prst="rect">
            <a:avLst/>
          </a:prstGeom>
          <a:noFill/>
        </p:spPr>
      </p:pic>
      <p:pic>
        <p:nvPicPr>
          <p:cNvPr id="21510" name="Picture 6" descr="C:\Users\MrX\Desktop\рося поделка\IMG-20211109-WA00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4149080"/>
            <a:ext cx="1882253" cy="2538760"/>
          </a:xfrm>
          <a:prstGeom prst="rect">
            <a:avLst/>
          </a:prstGeom>
          <a:noFill/>
        </p:spPr>
      </p:pic>
      <p:pic>
        <p:nvPicPr>
          <p:cNvPr id="21511" name="Picture 7" descr="C:\Users\MrX\Desktop\рося поделка\IMG-20211109-WA001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24128" y="3501008"/>
            <a:ext cx="2395822" cy="3231456"/>
          </a:xfrm>
          <a:prstGeom prst="rect">
            <a:avLst/>
          </a:prstGeom>
          <a:noFill/>
        </p:spPr>
      </p:pic>
      <p:pic>
        <p:nvPicPr>
          <p:cNvPr id="21512" name="Picture 8" descr="C:\Users\MrX\Desktop\рося поделка\IMG-20211109-WA000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43808" y="3933056"/>
            <a:ext cx="2088232" cy="281658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9552" y="260648"/>
            <a:ext cx="4717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Поделка из лампочки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«Наш детский сад» макет, изготовленный мною из коробок.</a:t>
            </a:r>
            <a:endParaRPr lang="ru-RU" sz="1800" dirty="0"/>
          </a:p>
        </p:txBody>
      </p:sp>
      <p:pic>
        <p:nvPicPr>
          <p:cNvPr id="3" name="Picture 2" descr="C:\Users\MrX\Desktop\Света\д.с 2020\IMG_20200322_1707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052736"/>
            <a:ext cx="8739795" cy="5571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4104456" cy="41805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Поделка из стаканчика «Девочка»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MrX\Desktop\IMG_20211110_17393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20288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MrX\Desktop\IMG_20211110_17404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836712"/>
            <a:ext cx="235839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MrX\Desktop\IMG_20211106_18084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836712"/>
            <a:ext cx="158417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MrX\Desktop\IMG_20211106_18082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6256" y="260648"/>
            <a:ext cx="216024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MrX\Desktop\IMG_20211106_180944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3356992"/>
            <a:ext cx="190881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MrX\Desktop\IMG_20211106_181325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267744" y="4293096"/>
            <a:ext cx="1691640" cy="225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MrX\Desktop\IMG_20211106_182631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139952" y="3356992"/>
            <a:ext cx="19145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MrX\Desktop\maxresdefault (1)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300192" y="3429000"/>
            <a:ext cx="2552700" cy="315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rX\Desktop\цвет-застегивает-рамку-386305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5400000">
            <a:off x="1088740" y="-1197260"/>
            <a:ext cx="6858000" cy="9252520"/>
          </a:xfrm>
          <a:prstGeom prst="rect">
            <a:avLst/>
          </a:prstGeom>
          <a:noFill/>
          <a:scene3d>
            <a:camera prst="orthographicFront">
              <a:rot lat="20999999" lon="0" rev="0"/>
            </a:camera>
            <a:lightRig rig="threePt" dir="t"/>
          </a:scene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1844824"/>
            <a:ext cx="6480720" cy="2808312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/>
              <a:t>Творчество является важной составляющей развития личности ребенка, поэтому очень важно развивать творческие способности детей с малых лет. Считается, что творческий потенциал, заложенный до 6 лет, является самым действенным, и его трудно превзойти. Эффективным средством для развития творческих способностей детей является художественно-творческая деятельность, а именно художественное конструирование.</a:t>
            </a:r>
            <a:br>
              <a:rPr lang="ru-RU" sz="1800" b="1" dirty="0" smtClean="0"/>
            </a:br>
            <a:r>
              <a:rPr lang="ru-RU" sz="1800" b="1" dirty="0" smtClean="0"/>
              <a:t>В практике художественного конструирования детей используются различные материалы, но, по мнению многих педагогов </a:t>
            </a:r>
            <a:r>
              <a:rPr lang="ru-RU" sz="1800" b="1" i="1" dirty="0" smtClean="0"/>
              <a:t>(С. Н. Корнилова, А. С. Галанов, Г. Н. Давыдова и др.)</a:t>
            </a:r>
            <a:r>
              <a:rPr lang="ru-RU" sz="1800" b="1" dirty="0" smtClean="0"/>
              <a:t> самым привлекательным и доступным для детской деятельности является так называемый </a:t>
            </a:r>
            <a:r>
              <a:rPr lang="ru-RU" sz="1800" b="1" i="1" dirty="0" smtClean="0"/>
              <a:t>«бросовый»</a:t>
            </a:r>
            <a:r>
              <a:rPr lang="ru-RU" sz="1800" b="1" dirty="0" smtClean="0"/>
              <a:t> материал.</a:t>
            </a:r>
            <a:br>
              <a:rPr lang="ru-RU" sz="1800" b="1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rX\Desktop\цвет-застегивает-рамку-386305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5400000">
            <a:off x="962980" y="-1071500"/>
            <a:ext cx="6858000" cy="9001000"/>
          </a:xfrm>
          <a:prstGeom prst="rect">
            <a:avLst/>
          </a:prstGeom>
          <a:noFill/>
          <a:scene3d>
            <a:camera prst="orthographicFront">
              <a:rot lat="20999999" lon="0" rev="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12776"/>
            <a:ext cx="6408712" cy="3960440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u="sng" dirty="0" smtClean="0">
                <a:hlinkClick r:id="rId3"/>
              </a:rPr>
              <a:t/>
            </a:r>
            <a:br>
              <a:rPr lang="ru-RU" sz="1600" u="sng" dirty="0" smtClean="0">
                <a:hlinkClick r:id="rId3"/>
              </a:rPr>
            </a:br>
            <a:r>
              <a:rPr lang="ru-RU" sz="2200" b="1" u="sng" dirty="0" smtClean="0">
                <a:hlinkClick r:id="rId3"/>
              </a:rPr>
              <a:t>интернет-ресурсы </a:t>
            </a:r>
            <a:br>
              <a:rPr lang="ru-RU" sz="2200" b="1" u="sng" dirty="0" smtClean="0">
                <a:hlinkClick r:id="rId3"/>
              </a:rPr>
            </a:br>
            <a:r>
              <a:rPr lang="ru-RU" sz="1600" dirty="0" smtClean="0">
                <a:solidFill>
                  <a:srgbClr val="002060"/>
                </a:solidFill>
                <a:hlinkClick r:id="rId3"/>
              </a:rPr>
              <a:t>1. https://yandex.ru/images/search?text=поделки%20из%20коробок%20&amp;lr=20645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2.</a:t>
            </a:r>
            <a:r>
              <a:rPr lang="ru-RU" sz="1600" dirty="0" smtClean="0">
                <a:solidFill>
                  <a:srgbClr val="002060"/>
                </a:solidFill>
                <a:hlinkClick r:id="rId4"/>
              </a:rPr>
              <a:t>https://yandex.ru/images/search?text=поделки%20из%20тарелок%20для%20детей%20&amp;lr=20645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3.</a:t>
            </a:r>
            <a:r>
              <a:rPr lang="ru-RU" sz="1600" dirty="0" smtClean="0">
                <a:solidFill>
                  <a:srgbClr val="002060"/>
                </a:solidFill>
                <a:hlinkClick r:id="rId5"/>
              </a:rPr>
              <a:t>https://yandex.ru/images/search?text=поделки%20из%20бутылок%20для%20детей&amp;lr=20645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4.</a:t>
            </a:r>
            <a:r>
              <a:rPr lang="ru-RU" sz="1600" dirty="0" smtClean="0">
                <a:solidFill>
                  <a:srgbClr val="002060"/>
                </a:solidFill>
                <a:hlinkClick r:id="rId6"/>
              </a:rPr>
              <a:t>https://yandex.ru/images/search?text=поделки%20из%20подложек%20для%20детей&amp;lr=20645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5.</a:t>
            </a:r>
            <a:r>
              <a:rPr lang="ru-RU" sz="1600" dirty="0" smtClean="0">
                <a:solidFill>
                  <a:srgbClr val="002060"/>
                </a:solidFill>
                <a:hlinkClick r:id="rId7"/>
              </a:rPr>
              <a:t>https://yandex.ru/images/search?text=поделки%20из%20губок%20для%20мытья%20посуды%20для%20детей&amp;lr=20645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6.</a:t>
            </a:r>
            <a:r>
              <a:rPr lang="ru-RU" sz="1600" dirty="0" smtClean="0">
                <a:solidFill>
                  <a:srgbClr val="002060"/>
                </a:solidFill>
                <a:hlinkClick r:id="rId8"/>
              </a:rPr>
              <a:t>https://yandex.ru/images/search?text=поделки%20из%20формочек%20для%20кексов%20для%20детей&amp;lr=20645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7.</a:t>
            </a:r>
            <a:r>
              <a:rPr lang="ru-RU" sz="1600" dirty="0" smtClean="0">
                <a:solidFill>
                  <a:srgbClr val="002060"/>
                </a:solidFill>
                <a:hlinkClick r:id="rId9"/>
              </a:rPr>
              <a:t>https://yandex.ru/images/search?text=поделки%20из%20одноразовых%20стаканчиков%20для%20детей&amp;lr=20645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rX\Desktop\цвет-застегивает-рамку-386305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5400000">
            <a:off x="962980" y="-1071500"/>
            <a:ext cx="6858000" cy="9001000"/>
          </a:xfrm>
          <a:prstGeom prst="rect">
            <a:avLst/>
          </a:prstGeom>
          <a:noFill/>
          <a:scene3d>
            <a:camera prst="orthographicFront">
              <a:rot lat="20999999" lon="0" rev="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84784"/>
            <a:ext cx="6768752" cy="2448272"/>
          </a:xfrm>
        </p:spPr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</a:rPr>
              <a:t>СПАСИБО ЗА ВНИМАНИЕ </a:t>
            </a:r>
            <a:endParaRPr lang="ru-RU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rX\Desktop\цвет-застегивает-рамку-386305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5400000">
            <a:off x="1088740" y="-1197260"/>
            <a:ext cx="6858000" cy="9252520"/>
          </a:xfrm>
          <a:prstGeom prst="rect">
            <a:avLst/>
          </a:prstGeom>
          <a:noFill/>
          <a:scene3d>
            <a:camera prst="orthographicFront">
              <a:rot lat="20999999" lon="0" rev="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412776"/>
            <a:ext cx="6048672" cy="4104456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/>
              <a:t>Дошкольники собирают и хранят, как сокровища, все ненужные вещи, которые взрослые бросают в каждом доме: пустые коробки, пуговицы, пробки, фантики и пр. Бросовый материал даёт детям чувство свободы и независимости от взрослого, он разнообразен и доступен. Этот материал пригоден для создания детьми своих собственных игрушек, удовлетворяет главные потребности детей в созидании и творчестве. </a:t>
            </a:r>
            <a:br>
              <a:rPr lang="ru-RU" sz="18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/>
              <a:t> </a:t>
            </a:r>
            <a:r>
              <a:rPr lang="ru-RU" sz="1800" b="1" dirty="0" smtClean="0"/>
              <a:t>Для реализации задач по конструированию из бросового материала</a:t>
            </a:r>
            <a:r>
              <a:rPr lang="ru-RU" sz="1800" b="1" u="sng" dirty="0" smtClean="0"/>
              <a:t> определяются  следующие задачи</a:t>
            </a:r>
            <a:r>
              <a:rPr lang="ru-RU" sz="1800" b="1" dirty="0" smtClean="0"/>
              <a:t>:</a:t>
            </a:r>
            <a:br>
              <a:rPr lang="ru-RU" sz="1800" b="1" dirty="0" smtClean="0"/>
            </a:br>
            <a:r>
              <a:rPr lang="ru-RU" sz="1800" b="1" dirty="0" smtClean="0"/>
              <a:t>• Создать условия для развития и реализации способностей каждого ребенка.</a:t>
            </a:r>
            <a:br>
              <a:rPr lang="ru-RU" sz="1800" b="1" dirty="0" smtClean="0"/>
            </a:br>
            <a:r>
              <a:rPr lang="ru-RU" sz="1800" b="1" dirty="0" smtClean="0"/>
              <a:t>• Развивать творческий потенциал дошкольников средствами художественного конструирования.</a:t>
            </a:r>
            <a:br>
              <a:rPr lang="ru-RU" sz="1800" b="1" dirty="0" smtClean="0"/>
            </a:br>
            <a:r>
              <a:rPr lang="ru-RU" sz="1800" b="1" dirty="0" smtClean="0"/>
              <a:t>• Формировать у детей знания, умения и навыки художественно-конструктивной деятельности.</a:t>
            </a:r>
            <a:br>
              <a:rPr lang="ru-RU" sz="1800" b="1" dirty="0" smtClean="0"/>
            </a:br>
            <a:r>
              <a:rPr lang="ru-RU" sz="1800" b="1" dirty="0" smtClean="0"/>
              <a:t>• Стимулировать сотворчество детей со сверстниками и взрослыми в конструктивной деятельности.</a:t>
            </a:r>
            <a:br>
              <a:rPr lang="ru-RU" sz="1800" b="1" dirty="0" smtClean="0"/>
            </a:br>
            <a:endParaRPr lang="ru-RU" sz="1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rX\Desktop\цвет-застегивает-рамку-386305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5400000">
            <a:off x="962980" y="-1071500"/>
            <a:ext cx="6858000" cy="9001000"/>
          </a:xfrm>
          <a:prstGeom prst="rect">
            <a:avLst/>
          </a:prstGeom>
          <a:noFill/>
          <a:scene3d>
            <a:camera prst="orthographicFront">
              <a:rot lat="20999999" lon="0" rev="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484784"/>
            <a:ext cx="6552728" cy="396044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/>
              <a:t>Созданные детьми поделки обыгрываются в сюжетно – ролевых и режиссёрских играх, используются в качестве подарков близким людям, друзьям. Сколько искренней радости, восторга приносят детям поделки, сделанные своими руками. 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При создании любой поделки у детей формируются </a:t>
            </a:r>
            <a:br>
              <a:rPr lang="ru-RU" sz="1800" b="1" dirty="0" smtClean="0"/>
            </a:br>
            <a:r>
              <a:rPr lang="ru-RU" sz="1800" b="1" u="sng" dirty="0" smtClean="0"/>
              <a:t>нравственно-волевые качества: </a:t>
            </a:r>
            <a:r>
              <a:rPr lang="ru-RU" sz="1800" b="1" dirty="0" smtClean="0"/>
              <a:t>усидчивость, терпение, аккуратность, ответственность, активность, целеустремленность, самостоятельность, развиваются </a:t>
            </a:r>
            <a:r>
              <a:rPr lang="ru-RU" sz="1800" b="1" u="sng" dirty="0" smtClean="0"/>
              <a:t>творческие способности </a:t>
            </a:r>
            <a:r>
              <a:rPr lang="ru-RU" sz="1800" b="1" dirty="0" smtClean="0"/>
              <a:t>детей, интерес к деятельности, </a:t>
            </a:r>
            <a:r>
              <a:rPr lang="ru-RU" sz="1800" b="1" u="sng" dirty="0" smtClean="0"/>
              <a:t>формируются учебные навыки</a:t>
            </a:r>
            <a:r>
              <a:rPr lang="ru-RU" sz="1800" b="1" dirty="0" smtClean="0"/>
              <a:t>, познавательный интерес к окружающему, самостоятельность к познанию нового. </a:t>
            </a:r>
            <a:br>
              <a:rPr lang="ru-RU" sz="1800" b="1" dirty="0" smtClean="0"/>
            </a:br>
            <a:r>
              <a:rPr lang="ru-RU" sz="1800" b="1" dirty="0" smtClean="0"/>
              <a:t>Вырастает творческая личность, способная создавать оригинальные ценности, принимать нестандартные решения в проблемных ситуациях.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rX\Desktop\цвет-застегивает-рамку-386305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5400000">
            <a:off x="1088740" y="-1197260"/>
            <a:ext cx="6858000" cy="9252520"/>
          </a:xfrm>
          <a:prstGeom prst="rect">
            <a:avLst/>
          </a:prstGeom>
          <a:noFill/>
          <a:scene3d>
            <a:camera prst="orthographicFront">
              <a:rot lat="20999999" lon="0" rev="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6696744" cy="3168352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/>
              <a:t>Бросовый материал - это все то, что можно было без жалости выкинуть, а можно и использовать, дав волю безграничной детской фантазии.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</a:t>
            </a:r>
            <a:r>
              <a:rPr lang="ru-RU" sz="1600" b="1" u="sng" dirty="0" smtClean="0">
                <a:solidFill>
                  <a:srgbClr val="FF0000"/>
                </a:solidFill>
              </a:rPr>
              <a:t>Коробки</a:t>
            </a:r>
            <a:br>
              <a:rPr lang="ru-RU" sz="1600" b="1" u="sng" dirty="0" smtClean="0">
                <a:solidFill>
                  <a:srgbClr val="FF0000"/>
                </a:solidFill>
              </a:rPr>
            </a:br>
            <a:r>
              <a:rPr lang="ru-RU" sz="1600" dirty="0" smtClean="0"/>
              <a:t> </a:t>
            </a:r>
            <a:r>
              <a:rPr lang="ru-RU" sz="1600" b="1" dirty="0" smtClean="0"/>
              <a:t>Любой малыш мечтает о своем собственном маленьком домике, в котором можно играть или прятаться. В детских супермаркетах пластиковые теремки как магнитом притягивают к себе детишек. И начинаются просьбы, уговоры: "</a:t>
            </a:r>
            <a:r>
              <a:rPr lang="ru-RU" sz="1600" b="1" dirty="0" err="1" smtClean="0"/>
              <a:t>Купи-и-и-и</a:t>
            </a:r>
            <a:r>
              <a:rPr lang="ru-RU" sz="1600" b="1" dirty="0" smtClean="0"/>
              <a:t>!.." Такие домики стоят не дешево. И далеко не каждая семья может похвастаться столь просторной жилплощадью, что бы избушка свободно разместилась в комнате. Вместе с малышом вы можете соорудить замечательный эксклюзивный дом из обыкновенной коробки от телевизора или монитора. </a:t>
            </a:r>
            <a:endParaRPr lang="ru-RU" sz="1600" b="1" u="sng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MrX\Desktop\31552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221088"/>
            <a:ext cx="3042906" cy="2103884"/>
          </a:xfrm>
          <a:prstGeom prst="rect">
            <a:avLst/>
          </a:prstGeom>
          <a:noFill/>
        </p:spPr>
      </p:pic>
      <p:pic>
        <p:nvPicPr>
          <p:cNvPr id="3075" name="Picture 3" descr="C:\Users\MrX\Desktop\3-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4149080"/>
            <a:ext cx="3276782" cy="231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rX\Desktop\цвет-застегивает-рамку-386305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5400000">
            <a:off x="1088740" y="-1197260"/>
            <a:ext cx="6858000" cy="9252520"/>
          </a:xfrm>
          <a:prstGeom prst="rect">
            <a:avLst/>
          </a:prstGeom>
          <a:noFill/>
          <a:scene3d>
            <a:camera prst="orthographicFront">
              <a:rot lat="20999999" lon="0" rev="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6336704" cy="72008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Домик для кукол</a:t>
            </a:r>
            <a:endParaRPr lang="ru-RU" sz="3200" b="1" dirty="0"/>
          </a:p>
        </p:txBody>
      </p:sp>
      <p:pic>
        <p:nvPicPr>
          <p:cNvPr id="4098" name="Picture 2" descr="C:\Users\MrX\Desktop\kukolnyy_domik_svoimi_rukami_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708920"/>
            <a:ext cx="4466040" cy="3594617"/>
          </a:xfrm>
          <a:prstGeom prst="rect">
            <a:avLst/>
          </a:prstGeom>
          <a:noFill/>
        </p:spPr>
      </p:pic>
      <p:pic>
        <p:nvPicPr>
          <p:cNvPr id="4099" name="Picture 3" descr="C:\Users\MrX\Desktop\840065784d076b826c8ec06021f54ed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2996952"/>
            <a:ext cx="4043288" cy="3265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Коробки  от детского питания или пакет из-под сока может превратиться </a:t>
            </a:r>
            <a:r>
              <a:rPr lang="ru-RU" sz="2000" b="1" dirty="0" smtClean="0"/>
              <a:t>в </a:t>
            </a:r>
            <a:r>
              <a:rPr lang="ru-RU" sz="2000" b="1" dirty="0" smtClean="0"/>
              <a:t>машину, кормушку для птиц  органайзер и </a:t>
            </a:r>
            <a:r>
              <a:rPr lang="ru-RU" sz="2000" b="1" dirty="0" err="1" smtClean="0"/>
              <a:t>т.д</a:t>
            </a:r>
            <a:r>
              <a:rPr lang="ru-RU" sz="2000" b="1" dirty="0" smtClean="0"/>
              <a:t>  </a:t>
            </a:r>
            <a:endParaRPr lang="ru-RU" sz="2000" dirty="0"/>
          </a:p>
        </p:txBody>
      </p:sp>
      <p:pic>
        <p:nvPicPr>
          <p:cNvPr id="6146" name="Picture 2" descr="C:\Users\MrX\Desktop\мастер класс\15-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84784"/>
            <a:ext cx="1368152" cy="2085975"/>
          </a:xfrm>
          <a:prstGeom prst="rect">
            <a:avLst/>
          </a:prstGeom>
          <a:noFill/>
        </p:spPr>
      </p:pic>
      <p:pic>
        <p:nvPicPr>
          <p:cNvPr id="4" name="Picture 2" descr="C:\Users\MrX\Desktop\мастер класс\15-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124744"/>
            <a:ext cx="1942877" cy="2085975"/>
          </a:xfrm>
          <a:prstGeom prst="rect">
            <a:avLst/>
          </a:prstGeom>
          <a:noFill/>
        </p:spPr>
      </p:pic>
      <p:pic>
        <p:nvPicPr>
          <p:cNvPr id="6147" name="Picture 3" descr="C:\Users\MrX\Desktop\мастер класс\32dcd3153dd4711f8d1aa18123fc34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1340768"/>
            <a:ext cx="2357815" cy="2376264"/>
          </a:xfrm>
          <a:prstGeom prst="rect">
            <a:avLst/>
          </a:prstGeom>
          <a:noFill/>
        </p:spPr>
      </p:pic>
      <p:pic>
        <p:nvPicPr>
          <p:cNvPr id="6148" name="Picture 4" descr="C:\Users\MrX\Desktop\мастер класс\05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1052736"/>
            <a:ext cx="2592288" cy="2304256"/>
          </a:xfrm>
          <a:prstGeom prst="rect">
            <a:avLst/>
          </a:prstGeom>
          <a:noFill/>
        </p:spPr>
      </p:pic>
      <p:pic>
        <p:nvPicPr>
          <p:cNvPr id="6150" name="Picture 6" descr="C:\Users\MrX\Desktop\мастер класс\post_5c73cf3d8d03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7504" y="3933056"/>
            <a:ext cx="2332348" cy="2167136"/>
          </a:xfrm>
          <a:prstGeom prst="rect">
            <a:avLst/>
          </a:prstGeom>
          <a:noFill/>
        </p:spPr>
      </p:pic>
      <p:pic>
        <p:nvPicPr>
          <p:cNvPr id="6151" name="Picture 7" descr="C:\Users\MrX\Desktop\мастер класс\Screen Shot 2021-03-26 at 2.06.45 PM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27784" y="4365104"/>
            <a:ext cx="2448272" cy="1838329"/>
          </a:xfrm>
          <a:prstGeom prst="rect">
            <a:avLst/>
          </a:prstGeom>
          <a:noFill/>
        </p:spPr>
      </p:pic>
      <p:pic>
        <p:nvPicPr>
          <p:cNvPr id="6152" name="Picture 8" descr="C:\Users\MrX\Desktop\мастер класс\masaustu-organizeri-yapalim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299522" y="3861048"/>
            <a:ext cx="370377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Множество возможностей таят в себе и обыкновенные </a:t>
            </a:r>
            <a:r>
              <a:rPr lang="ru-RU" sz="2000" b="1" u="sng" dirty="0" smtClean="0">
                <a:solidFill>
                  <a:srgbClr val="FF0000"/>
                </a:solidFill>
              </a:rPr>
              <a:t>спичечные коробки</a:t>
            </a:r>
            <a:r>
              <a:rPr lang="ru-RU" sz="2000" b="1" dirty="0" smtClean="0"/>
              <a:t>. И если у вас накопилось некоторое количество этого творческого материала, можно заняться занимательным конструированием. Из склеенных коробков получаются собачки, жирафы и прочие представители фауны, роботы, кукольная мебель. Техника безопасности при работе со спичечными коробками: следить, чтобы дети не брали в их рот, не облизывали.</a:t>
            </a:r>
            <a:endParaRPr lang="ru-RU" sz="2000" b="1" dirty="0"/>
          </a:p>
        </p:txBody>
      </p:sp>
      <p:pic>
        <p:nvPicPr>
          <p:cNvPr id="7170" name="Picture 2" descr="C:\Users\MrX\Desktop\мастер класс\post_5c1b3c43673bd-768x524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988840"/>
            <a:ext cx="3456384" cy="2358262"/>
          </a:xfrm>
          <a:prstGeom prst="rect">
            <a:avLst/>
          </a:prstGeom>
          <a:noFill/>
        </p:spPr>
      </p:pic>
      <p:pic>
        <p:nvPicPr>
          <p:cNvPr id="7171" name="Picture 3" descr="C:\Users\MrX\Desktop\мастер класс\post_5c1b3c429df9a-768x576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52320" y="1844824"/>
            <a:ext cx="1267341" cy="1728192"/>
          </a:xfrm>
          <a:prstGeom prst="rect">
            <a:avLst/>
          </a:prstGeom>
          <a:noFill/>
        </p:spPr>
      </p:pic>
      <p:pic>
        <p:nvPicPr>
          <p:cNvPr id="7172" name="Picture 4" descr="C:\Users\MrX\Desktop\мастер класс\post_5c1b3c403c747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653136"/>
            <a:ext cx="2664296" cy="1998222"/>
          </a:xfrm>
          <a:prstGeom prst="rect">
            <a:avLst/>
          </a:prstGeom>
          <a:noFill/>
        </p:spPr>
      </p:pic>
      <p:pic>
        <p:nvPicPr>
          <p:cNvPr id="7173" name="Picture 5" descr="C:\Users\MrX\Desktop\101_888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67944" y="1988840"/>
            <a:ext cx="2592288" cy="2659137"/>
          </a:xfrm>
          <a:prstGeom prst="rect">
            <a:avLst/>
          </a:prstGeom>
          <a:noFill/>
        </p:spPr>
      </p:pic>
      <p:pic>
        <p:nvPicPr>
          <p:cNvPr id="7174" name="Picture 6" descr="C:\Users\MrX\Desktop\9696508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168" y="4077072"/>
            <a:ext cx="2956829" cy="2592288"/>
          </a:xfrm>
          <a:prstGeom prst="rect">
            <a:avLst/>
          </a:prstGeom>
          <a:noFill/>
        </p:spPr>
      </p:pic>
      <p:pic>
        <p:nvPicPr>
          <p:cNvPr id="7175" name="Picture 7" descr="C:\Users\MrX\Desktop\s1200 (1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59832" y="5157192"/>
            <a:ext cx="2736304" cy="1338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solidFill>
                  <a:srgbClr val="FF0000"/>
                </a:solidFill>
              </a:rPr>
              <a:t>Тарелки и тарелочки.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 Следующий объект нашего внимания – одноразовые тарелки. Из них тоже получаются весьма и весьма интересные поделки. Самое простое – это бумажные тарелки расписать. Красиво получается, если рисунок расположен в центре тарелки, а гофрированная рамочка остается однотонной (белой или цветной). Из одноразовых тарелок получаются забавные зверюшки. </a:t>
            </a:r>
            <a:br>
              <a:rPr lang="ru-RU" sz="1600" b="1" dirty="0" smtClean="0"/>
            </a:br>
            <a:r>
              <a:rPr lang="ru-RU" sz="1600" b="1" dirty="0" smtClean="0"/>
              <a:t>Ну, а если в вашей семье подрастает маленькая модница, то имеет смысл устроить настоящую шляпную мастерскую. </a:t>
            </a:r>
            <a:endParaRPr lang="ru-RU" sz="1600" b="1" dirty="0"/>
          </a:p>
        </p:txBody>
      </p:sp>
      <p:pic>
        <p:nvPicPr>
          <p:cNvPr id="8194" name="Picture 2" descr="C:\Users\MrX\Desktop\мастер класс\43432-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204864"/>
            <a:ext cx="1718591" cy="2416769"/>
          </a:xfrm>
          <a:prstGeom prst="rect">
            <a:avLst/>
          </a:prstGeom>
          <a:noFill/>
        </p:spPr>
      </p:pic>
      <p:pic>
        <p:nvPicPr>
          <p:cNvPr id="8195" name="Picture 3" descr="C:\Users\MrX\Desktop\мастер класс\maxresdefault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4365104"/>
            <a:ext cx="3775968" cy="2123982"/>
          </a:xfrm>
          <a:prstGeom prst="rect">
            <a:avLst/>
          </a:prstGeom>
          <a:noFill/>
        </p:spPr>
      </p:pic>
      <p:pic>
        <p:nvPicPr>
          <p:cNvPr id="8197" name="Picture 5" descr="C:\Users\MrX\Desktop\мастер класс\s12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5157192"/>
            <a:ext cx="3199331" cy="1509018"/>
          </a:xfrm>
          <a:prstGeom prst="rect">
            <a:avLst/>
          </a:prstGeom>
          <a:noFill/>
        </p:spPr>
      </p:pic>
      <p:pic>
        <p:nvPicPr>
          <p:cNvPr id="8" name="Picture 2" descr="C:\Users\MrX\Desktop\мастер класс\teatr-trelki_751x3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67744" y="2204864"/>
            <a:ext cx="4368726" cy="1966218"/>
          </a:xfrm>
          <a:prstGeom prst="rect">
            <a:avLst/>
          </a:prstGeom>
          <a:noFill/>
        </p:spPr>
      </p:pic>
      <p:pic>
        <p:nvPicPr>
          <p:cNvPr id="8200" name="Picture 8" descr="C:\Users\MrX\Desktop\1afec3aa9ab4171af7dc489d9d1500cc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240" y="2132856"/>
            <a:ext cx="2160240" cy="2115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328</Words>
  <Application>Microsoft Office PowerPoint</Application>
  <PresentationFormat>Экран (4:3)</PresentationFormat>
  <Paragraphs>20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«Работы старших дошкольников с бросовым материалом»  Воспитатель: Сухарева С.А. </vt:lpstr>
      <vt:lpstr>Творчество является важной составляющей развития личности ребенка, поэтому очень важно развивать творческие способности детей с малых лет. Считается, что творческий потенциал, заложенный до 6 лет, является самым действенным, и его трудно превзойти. Эффективным средством для развития творческих способностей детей является художественно-творческая деятельность, а именно художественное конструирование. В практике художественного конструирования детей используются различные материалы, но, по мнению многих педагогов (С. Н. Корнилова, А. С. Галанов, Г. Н. Давыдова и др.) самым привлекательным и доступным для детской деятельности является так называемый «бросовый» материал.  </vt:lpstr>
      <vt:lpstr>Дошкольники собирают и хранят, как сокровища, все ненужные вещи, которые взрослые бросают в каждом доме: пустые коробки, пуговицы, пробки, фантики и пр. Бросовый материал даёт детям чувство свободы и независимости от взрослого, он разнообразен и доступен. Этот материал пригоден для создания детьми своих собственных игрушек, удовлетворяет главные потребности детей в созидании и творчестве.    Для реализации задач по конструированию из бросового материала определяются  следующие задачи: • Создать условия для развития и реализации способностей каждого ребенка. • Развивать творческий потенциал дошкольников средствами художественного конструирования. • Формировать у детей знания, умения и навыки художественно-конструктивной деятельности. • Стимулировать сотворчество детей со сверстниками и взрослыми в конструктивной деятельности. </vt:lpstr>
      <vt:lpstr>Созданные детьми поделки обыгрываются в сюжетно – ролевых и режиссёрских играх, используются в качестве подарков близким людям, друзьям. Сколько искренней радости, восторга приносят детям поделки, сделанные своими руками.   При создании любой поделки у детей формируются  нравственно-волевые качества: усидчивость, терпение, аккуратность, ответственность, активность, целеустремленность, самостоятельность, развиваются творческие способности детей, интерес к деятельности, формируются учебные навыки, познавательный интерес к окружающему, самостоятельность к познанию нового.  Вырастает творческая личность, способная создавать оригинальные ценности, принимать нестандартные решения в проблемных ситуациях.  </vt:lpstr>
      <vt:lpstr>Бросовый материал - это все то, что можно было без жалости выкинуть, а можно и использовать, дав волю безграничной детской фантазии.  Коробки  Любой малыш мечтает о своем собственном маленьком домике, в котором можно играть или прятаться. В детских супермаркетах пластиковые теремки как магнитом притягивают к себе детишек. И начинаются просьбы, уговоры: "Купи-и-и-и!.." Такие домики стоят не дешево. И далеко не каждая семья может похвастаться столь просторной жилплощадью, что бы избушка свободно разместилась в комнате. Вместе с малышом вы можете соорудить замечательный эксклюзивный дом из обыкновенной коробки от телевизора или монитора. </vt:lpstr>
      <vt:lpstr>Домик для кукол</vt:lpstr>
      <vt:lpstr>Коробки  от детского питания или пакет из-под сока может превратиться в машину, кормушку для птиц  органайзер и т.д  </vt:lpstr>
      <vt:lpstr>Множество возможностей таят в себе и обыкновенные спичечные коробки. И если у вас накопилось некоторое количество этого творческого материала, можно заняться занимательным конструированием. Из склеенных коробков получаются собачки, жирафы и прочие представители фауны, роботы, кукольная мебель. Техника безопасности при работе со спичечными коробками: следить, чтобы дети не брали в их рот, не облизывали.</vt:lpstr>
      <vt:lpstr>Тарелки и тарелочки.  Следующий объект нашего внимания – одноразовые тарелки. Из них тоже получаются весьма и весьма интересные поделки. Самое простое – это бумажные тарелки расписать. Красиво получается, если рисунок расположен в центре тарелки, а гофрированная рамочка остается однотонной (белой или цветной). Из одноразовых тарелок получаются забавные зверюшки.  Ну, а если в вашей семье подрастает маленькая модница, то имеет смысл устроить настоящую шляпную мастерскую. </vt:lpstr>
      <vt:lpstr>Многоликие бутылки  Действительно, чего только не придумаешь из пластиковых бутылок: они могут быть и брызгалками, и вазочками, и кеглями, и мишенями для городков. Из них можно сделать лопату и формочки для песка, кораблики и даже целый плот.</vt:lpstr>
      <vt:lpstr>Поделки из подложек </vt:lpstr>
      <vt:lpstr>Поделки из губок для мытья посуды</vt:lpstr>
      <vt:lpstr>Поделки из формочек для кексов </vt:lpstr>
      <vt:lpstr>Поделки из одноразовых  стаканчиков. Из этого мелкого добра тоже может кое-что получиться. Из пластиковых или бумажных стаканчиков выйдет целый выводок разнообразных существ. Нужно лишь вырезать из цветной бумаги всевозможные носики, ротики, мордочки, глазки и приклеить к перевернутым стаканчикам. Можно добавить бумажные ручки, лапки, хвостики.</vt:lpstr>
      <vt:lpstr>Участие родителей в изготовлении поделок из бросового материала </vt:lpstr>
      <vt:lpstr>Слайд 16</vt:lpstr>
      <vt:lpstr>Слайд 17</vt:lpstr>
      <vt:lpstr>«Наш детский сад» макет, изготовленный мною из коробок.</vt:lpstr>
      <vt:lpstr>Поделка из стаканчика «Девочка»</vt:lpstr>
      <vt:lpstr> интернет-ресурсы  1. https://yandex.ru/images/search?text=поделки%20из%20коробок%20&amp;lr=20645 2.https://yandex.ru/images/search?text=поделки%20из%20тарелок%20для%20детей%20&amp;lr=20645 3.https://yandex.ru/images/search?text=поделки%20из%20бутылок%20для%20детей&amp;lr=20645 4.https://yandex.ru/images/search?text=поделки%20из%20подложек%20для%20детей&amp;lr=20645 5.https://yandex.ru/images/search?text=поделки%20из%20губок%20для%20мытья%20посуды%20для%20детей&amp;lr=20645 6.https://yandex.ru/images/search?text=поделки%20из%20формочек%20для%20кексов%20для%20детей&amp;lr=20645 7.https://yandex.ru/images/search?text=поделки%20из%20одноразовых%20стаканчиков%20для%20детей&amp;lr=20645 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«Работы старших дошкольников с бросовым материалом» </dc:title>
  <dc:creator>MrX</dc:creator>
  <cp:lastModifiedBy>MrX</cp:lastModifiedBy>
  <cp:revision>69</cp:revision>
  <dcterms:created xsi:type="dcterms:W3CDTF">2021-11-10T05:49:25Z</dcterms:created>
  <dcterms:modified xsi:type="dcterms:W3CDTF">2022-11-07T11:37:25Z</dcterms:modified>
</cp:coreProperties>
</file>