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5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84E-2"/>
          <c:y val="3.0042918454935747E-2"/>
          <c:w val="0.7482435597189695"/>
          <c:h val="0.843347639484980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30021288925855E-2"/>
                  <c:y val="-3.2660980055714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A29-4531-AE8A-59034EE8A477}"/>
                </c:ext>
              </c:extLst>
            </c:dLbl>
            <c:dLbl>
              <c:idx val="1"/>
              <c:layout>
                <c:manualLayout>
                  <c:x val="2.5422600692015275E-2"/>
                  <c:y val="-2.2862686038999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A29-4531-AE8A-59034EE8A477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49</c:v>
                </c:pt>
                <c:pt idx="1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29-4531-AE8A-59034EE8A477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1122387802756659E-2"/>
                  <c:y val="-5.2257568089142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A29-4531-AE8A-59034EE8A477}"/>
                </c:ext>
              </c:extLst>
            </c:dLbl>
            <c:dLbl>
              <c:idx val="1"/>
              <c:layout>
                <c:manualLayout>
                  <c:x val="1.430021288925855E-2"/>
                  <c:y val="-4.2459274072428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CA29-4531-AE8A-59034EE8A477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45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A29-4531-AE8A-59034EE8A477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30021288925855E-2"/>
                  <c:y val="-3.5927078061285395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CA29-4531-AE8A-59034EE8A477}"/>
                </c:ext>
              </c:extLst>
            </c:dLbl>
            <c:dLbl>
              <c:idx val="1"/>
              <c:layout>
                <c:manualLayout>
                  <c:x val="2.2244775605513484E-2"/>
                  <c:y val="-2.9394882050142578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A29-4531-AE8A-59034EE8A477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A29-4531-AE8A-59034EE8A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42152960"/>
        <c:axId val="542167040"/>
        <c:axId val="0"/>
      </c:bar3DChart>
      <c:catAx>
        <c:axId val="542152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421670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42167040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42152960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79466745937138161"/>
          <c:y val="0.38626598073465296"/>
          <c:w val="0.17681498829039893"/>
          <c:h val="0.22746781115879844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1,5</c:v>
                </c:pt>
                <c:pt idx="1">
                  <c:v>май 1,7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1.5</c:v>
                </c:pt>
                <c:pt idx="1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27-4478-B0D8-1CA6A8E9E4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821312"/>
        <c:axId val="169822848"/>
        <c:axId val="0"/>
      </c:bar3DChart>
      <c:catAx>
        <c:axId val="169821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9822848"/>
        <c:crosses val="autoZero"/>
        <c:auto val="1"/>
        <c:lblAlgn val="ctr"/>
        <c:lblOffset val="100"/>
        <c:noMultiLvlLbl val="0"/>
      </c:catAx>
      <c:valAx>
        <c:axId val="169822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9821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896398366870811E-2"/>
          <c:y val="4.4861391929187887E-2"/>
          <c:w val="0.79545585103748861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0,67</c:v>
                </c:pt>
                <c:pt idx="1">
                  <c:v>май 0,78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0.67000000000000526</c:v>
                </c:pt>
                <c:pt idx="1">
                  <c:v>0.85000000000000064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B5-4356-A161-27D6CD9499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64870912"/>
        <c:axId val="265778304"/>
        <c:axId val="0"/>
      </c:bar3DChart>
      <c:catAx>
        <c:axId val="26487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65778304"/>
        <c:crosses val="autoZero"/>
        <c:auto val="1"/>
        <c:lblAlgn val="ctr"/>
        <c:lblOffset val="100"/>
        <c:noMultiLvlLbl val="0"/>
      </c:catAx>
      <c:valAx>
        <c:axId val="265778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64870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140579988477091"/>
          <c:y val="4.2977097620861923E-2"/>
          <c:w val="0.82387875296075863"/>
          <c:h val="0.804128778257556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6,6</c:v>
                </c:pt>
                <c:pt idx="1">
                  <c:v>май 7,3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6.6</c:v>
                </c:pt>
                <c:pt idx="1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0-485F-B176-0E1E86ED8A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693184"/>
        <c:axId val="169694720"/>
        <c:axId val="0"/>
      </c:bar3DChart>
      <c:catAx>
        <c:axId val="16969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9694720"/>
        <c:crosses val="autoZero"/>
        <c:auto val="1"/>
        <c:lblAlgn val="ctr"/>
        <c:lblOffset val="100"/>
        <c:noMultiLvlLbl val="0"/>
      </c:catAx>
      <c:valAx>
        <c:axId val="169694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9693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4.6</c:v>
                </c:pt>
                <c:pt idx="1">
                  <c:v>май 3,4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43-4A51-8481-8965DF8C2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50746752"/>
        <c:axId val="550775424"/>
        <c:axId val="0"/>
      </c:bar3DChart>
      <c:catAx>
        <c:axId val="550746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50775424"/>
        <c:crosses val="autoZero"/>
        <c:auto val="1"/>
        <c:lblAlgn val="ctr"/>
        <c:lblOffset val="100"/>
        <c:noMultiLvlLbl val="0"/>
      </c:catAx>
      <c:valAx>
        <c:axId val="550775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50746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72601883218162"/>
          <c:y val="6.9092129838861802E-2"/>
          <c:w val="0.81327398116781857"/>
          <c:h val="0.712298726568098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14,6</c:v>
                </c:pt>
                <c:pt idx="1">
                  <c:v>май 13,8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14.6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89-49D0-9BA7-3D9429312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65771264"/>
        <c:axId val="265789440"/>
        <c:axId val="0"/>
      </c:bar3DChart>
      <c:catAx>
        <c:axId val="265771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65789440"/>
        <c:crosses val="autoZero"/>
        <c:auto val="1"/>
        <c:lblAlgn val="ctr"/>
        <c:lblOffset val="100"/>
        <c:noMultiLvlLbl val="0"/>
      </c:catAx>
      <c:valAx>
        <c:axId val="265789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65771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1,7</c:v>
                </c:pt>
                <c:pt idx="1">
                  <c:v>май 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</c:v>
                </c:pt>
                <c:pt idx="1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7E-4384-A9D6-56E3FAFEAE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5565184"/>
        <c:axId val="465566720"/>
        <c:axId val="0"/>
      </c:bar3DChart>
      <c:catAx>
        <c:axId val="465565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65566720"/>
        <c:crosses val="autoZero"/>
        <c:auto val="1"/>
        <c:lblAlgn val="ctr"/>
        <c:lblOffset val="100"/>
        <c:noMultiLvlLbl val="0"/>
      </c:catAx>
      <c:valAx>
        <c:axId val="465566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65565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0,83</c:v>
                </c:pt>
                <c:pt idx="1">
                  <c:v>май 1,06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0.83000000000000063</c:v>
                </c:pt>
                <c:pt idx="1">
                  <c:v>1.07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6D-435E-B3D9-96767BA798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60214784"/>
        <c:axId val="560216320"/>
        <c:axId val="0"/>
      </c:bar3DChart>
      <c:catAx>
        <c:axId val="560214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60216320"/>
        <c:crosses val="autoZero"/>
        <c:auto val="1"/>
        <c:lblAlgn val="ctr"/>
        <c:lblOffset val="100"/>
        <c:noMultiLvlLbl val="0"/>
      </c:catAx>
      <c:valAx>
        <c:axId val="56021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60214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11,2</c:v>
                </c:pt>
                <c:pt idx="1">
                  <c:v>май 11,6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11.2</c:v>
                </c:pt>
                <c:pt idx="1">
                  <c:v>11.450000000000006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2A-4732-9731-04B4CB012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41780608"/>
        <c:axId val="547599872"/>
        <c:axId val="0"/>
      </c:bar3DChart>
      <c:catAx>
        <c:axId val="541780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47599872"/>
        <c:crosses val="autoZero"/>
        <c:auto val="1"/>
        <c:lblAlgn val="ctr"/>
        <c:lblOffset val="100"/>
        <c:noMultiLvlLbl val="0"/>
      </c:catAx>
      <c:valAx>
        <c:axId val="547599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41780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3,3</c:v>
                </c:pt>
                <c:pt idx="1">
                  <c:v>май 2,7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3.3</c:v>
                </c:pt>
                <c:pt idx="1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08-44D6-B500-3542419470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0089088"/>
        <c:axId val="265792896"/>
        <c:axId val="0"/>
      </c:bar3DChart>
      <c:catAx>
        <c:axId val="170089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65792896"/>
        <c:crosses val="autoZero"/>
        <c:auto val="1"/>
        <c:lblAlgn val="ctr"/>
        <c:lblOffset val="100"/>
        <c:noMultiLvlLbl val="0"/>
      </c:catAx>
      <c:valAx>
        <c:axId val="26579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70089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765150189559639"/>
          <c:y val="5.5522434695663113E-2"/>
          <c:w val="0.75531146106736657"/>
          <c:h val="0.794010332041828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11.0</c:v>
                </c:pt>
                <c:pt idx="1">
                  <c:v>май 8,8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48-42BC-B5AF-67FD72375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1169920"/>
        <c:axId val="391171456"/>
        <c:axId val="0"/>
      </c:bar3DChart>
      <c:catAx>
        <c:axId val="391169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91171456"/>
        <c:crosses val="autoZero"/>
        <c:auto val="1"/>
        <c:lblAlgn val="ctr"/>
        <c:lblOffset val="100"/>
        <c:noMultiLvlLbl val="0"/>
      </c:catAx>
      <c:valAx>
        <c:axId val="39117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91169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E-2"/>
          <c:y val="9.0725547955624097E-2"/>
          <c:w val="0.7482435597189695"/>
          <c:h val="0.782664908303092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994379944248125E-2"/>
                  <c:y val="-4.0214477211796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AC-4F9D-8221-1C4FA790F012}"/>
                </c:ext>
              </c:extLst>
            </c:dLbl>
            <c:dLbl>
              <c:idx val="1"/>
              <c:layout>
                <c:manualLayout>
                  <c:x val="1.9493911606268857E-2"/>
                  <c:y val="-3.5398215993622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AC-4F9D-8221-1C4FA790F012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59</c:v>
                </c:pt>
                <c:pt idx="1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AC-4F9D-8221-1C4FA790F012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995316620206716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AC-4F9D-8221-1C4FA790F012}"/>
                </c:ext>
              </c:extLst>
            </c:dLbl>
            <c:dLbl>
              <c:idx val="1"/>
              <c:layout>
                <c:manualLayout>
                  <c:x val="1.7994379944248125E-2"/>
                  <c:y val="-2.2755995995900356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AC-4F9D-8221-1C4FA790F012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36</c:v>
                </c:pt>
                <c:pt idx="1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1AC-4F9D-8221-1C4FA790F012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549203825435151E-2"/>
                  <c:y val="-1.876675603217168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AC-4F9D-8221-1C4FA790F012}"/>
                </c:ext>
              </c:extLst>
            </c:dLbl>
            <c:dLbl>
              <c:idx val="1"/>
              <c:layout>
                <c:manualLayout>
                  <c:x val="1.1996253296165479E-2"/>
                  <c:y val="-3.034132799453389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AC-4F9D-8221-1C4FA790F012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1AC-4F9D-8221-1C4FA790F0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8285696"/>
        <c:axId val="168287232"/>
        <c:axId val="0"/>
      </c:bar3DChart>
      <c:catAx>
        <c:axId val="16828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828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8287232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68285696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80050679447241946"/>
          <c:y val="0.38626600982868037"/>
          <c:w val="0.17681498829039899"/>
          <c:h val="0.22746781115879841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27619089719257"/>
          <c:y val="6.3955276664080976E-2"/>
          <c:w val="0.76572373931982485"/>
          <c:h val="0.792734938398745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1,7</c:v>
                </c:pt>
                <c:pt idx="1">
                  <c:v>май 2,31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43-44EB-A3DC-F083ECD8A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5559552"/>
        <c:axId val="539431680"/>
        <c:axId val="0"/>
      </c:bar3DChart>
      <c:catAx>
        <c:axId val="465559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39431680"/>
        <c:crosses val="autoZero"/>
        <c:auto val="1"/>
        <c:lblAlgn val="ctr"/>
        <c:lblOffset val="100"/>
        <c:noMultiLvlLbl val="0"/>
      </c:catAx>
      <c:valAx>
        <c:axId val="539431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65559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51415040511244"/>
          <c:y val="3.0831228624715219E-2"/>
          <c:w val="0.76063077713112426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1,89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6F-42B6-BBDB-679EE114FA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59866240"/>
        <c:axId val="559867776"/>
        <c:axId val="0"/>
      </c:bar3DChart>
      <c:catAx>
        <c:axId val="559866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59867776"/>
        <c:crosses val="autoZero"/>
        <c:auto val="1"/>
        <c:lblAlgn val="ctr"/>
        <c:lblOffset val="100"/>
        <c:noMultiLvlLbl val="0"/>
      </c:catAx>
      <c:valAx>
        <c:axId val="559867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59866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9,76</c:v>
                </c:pt>
                <c:pt idx="1">
                  <c:v>май 11,2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9.76</c:v>
                </c:pt>
                <c:pt idx="1">
                  <c:v>10.9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8-4009-A9C3-EF0A8BD57B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42129152"/>
        <c:axId val="584537600"/>
        <c:axId val="0"/>
      </c:bar3DChart>
      <c:catAx>
        <c:axId val="542129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84537600"/>
        <c:crosses val="autoZero"/>
        <c:auto val="1"/>
        <c:lblAlgn val="ctr"/>
        <c:lblOffset val="100"/>
        <c:noMultiLvlLbl val="0"/>
      </c:catAx>
      <c:valAx>
        <c:axId val="58453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42129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07560196279814"/>
          <c:y val="5.6417957835916396E-2"/>
          <c:w val="0.79369251397923091"/>
          <c:h val="0.790687918042502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3,5</c:v>
                </c:pt>
                <c:pt idx="1">
                  <c:v>май 2,6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3.5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6C-473C-B6A6-CB7AE98C2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8659200"/>
        <c:axId val="169696640"/>
        <c:axId val="0"/>
      </c:bar3DChart>
      <c:catAx>
        <c:axId val="168659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9696640"/>
        <c:crosses val="autoZero"/>
        <c:auto val="1"/>
        <c:lblAlgn val="ctr"/>
        <c:lblOffset val="100"/>
        <c:noMultiLvlLbl val="0"/>
      </c:catAx>
      <c:valAx>
        <c:axId val="169696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8659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2010608048994"/>
          <c:y val="4.4861391929187845E-2"/>
          <c:w val="0.77060449475065662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10,7</c:v>
                </c:pt>
                <c:pt idx="1">
                  <c:v>май 8,7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10.7</c:v>
                </c:pt>
                <c:pt idx="1">
                  <c:v>10.1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43-49C0-8F8C-830E80D0D3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6601344"/>
        <c:axId val="196630784"/>
        <c:axId val="0"/>
      </c:bar3DChart>
      <c:catAx>
        <c:axId val="196601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96630784"/>
        <c:crosses val="autoZero"/>
        <c:auto val="1"/>
        <c:lblAlgn val="ctr"/>
        <c:lblOffset val="100"/>
        <c:noMultiLvlLbl val="0"/>
      </c:catAx>
      <c:valAx>
        <c:axId val="196630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96601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2,3</c:v>
                </c:pt>
                <c:pt idx="1">
                  <c:v>май 3,1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2.2999999999999998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D7-4221-9C59-430E7FF767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00876800"/>
        <c:axId val="500878720"/>
        <c:axId val="0"/>
      </c:bar3DChart>
      <c:catAx>
        <c:axId val="500876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00878720"/>
        <c:crosses val="autoZero"/>
        <c:auto val="1"/>
        <c:lblAlgn val="ctr"/>
        <c:lblOffset val="100"/>
        <c:noMultiLvlLbl val="0"/>
      </c:catAx>
      <c:valAx>
        <c:axId val="50087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00876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2,0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D5-4BF4-98F3-EC3DDA4307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00863360"/>
        <c:axId val="500864896"/>
        <c:axId val="0"/>
      </c:bar3DChart>
      <c:catAx>
        <c:axId val="500863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00864896"/>
        <c:crosses val="autoZero"/>
        <c:auto val="1"/>
        <c:lblAlgn val="ctr"/>
        <c:lblOffset val="100"/>
        <c:noMultiLvlLbl val="0"/>
      </c:catAx>
      <c:valAx>
        <c:axId val="500864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008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8,5</c:v>
                </c:pt>
                <c:pt idx="1">
                  <c:v>май 9,3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8.5</c:v>
                </c:pt>
                <c:pt idx="1">
                  <c:v>11.5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55-427C-827B-EEF4B8780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01074688"/>
        <c:axId val="606531584"/>
        <c:axId val="0"/>
      </c:bar3DChart>
      <c:catAx>
        <c:axId val="601074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06531584"/>
        <c:crosses val="autoZero"/>
        <c:auto val="1"/>
        <c:lblAlgn val="ctr"/>
        <c:lblOffset val="100"/>
        <c:noMultiLvlLbl val="0"/>
      </c:catAx>
      <c:valAx>
        <c:axId val="606531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0107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3,5</c:v>
                </c:pt>
                <c:pt idx="1">
                  <c:v>май 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3.5</c:v>
                </c:pt>
                <c:pt idx="1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C5-4DD0-94D3-820DB9FA96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8044416"/>
        <c:axId val="168067840"/>
        <c:axId val="0"/>
      </c:bar3DChart>
      <c:catAx>
        <c:axId val="168044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8067840"/>
        <c:crosses val="autoZero"/>
        <c:auto val="1"/>
        <c:lblAlgn val="ctr"/>
        <c:lblOffset val="100"/>
        <c:noMultiLvlLbl val="0"/>
      </c:catAx>
      <c:valAx>
        <c:axId val="168067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8044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11,5</c:v>
                </c:pt>
                <c:pt idx="1">
                  <c:v>май 8,7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11.5</c:v>
                </c:pt>
                <c:pt idx="1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8F-4487-8E04-DA2AD39EF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16161536"/>
        <c:axId val="516170112"/>
        <c:axId val="0"/>
      </c:bar3DChart>
      <c:catAx>
        <c:axId val="516161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16170112"/>
        <c:crosses val="autoZero"/>
        <c:auto val="1"/>
        <c:lblAlgn val="ctr"/>
        <c:lblOffset val="100"/>
        <c:noMultiLvlLbl val="0"/>
      </c:catAx>
      <c:valAx>
        <c:axId val="516170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16161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E-2"/>
          <c:y val="3.0042918454935768E-2"/>
          <c:w val="0.7482435597189695"/>
          <c:h val="0.8433476394849811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059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03-4624-A0B4-5245F1D74093}"/>
                </c:ext>
              </c:extLst>
            </c:dLbl>
            <c:dLbl>
              <c:idx val="1"/>
              <c:layout>
                <c:manualLayout>
                  <c:x val="2.0475319926874059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03-4624-A0B4-5245F1D74093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62</c:v>
                </c:pt>
                <c:pt idx="1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03-4624-A0B4-5245F1D74093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059E-2"/>
                  <c:y val="-3.4852546916890034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03-4624-A0B4-5245F1D74093}"/>
                </c:ext>
              </c:extLst>
            </c:dLbl>
            <c:dLbl>
              <c:idx val="1"/>
              <c:layout>
                <c:manualLayout>
                  <c:x val="2.9250457038391225E-2"/>
                  <c:y val="-3.2171581769436998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03-4624-A0B4-5245F1D74093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36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E03-4624-A0B4-5245F1D74093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1937842778793602E-2"/>
                  <c:y val="-2.9490616621984007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03-4624-A0B4-5245F1D74093}"/>
                </c:ext>
              </c:extLst>
            </c:dLbl>
            <c:dLbl>
              <c:idx val="1"/>
              <c:layout>
                <c:manualLayout>
                  <c:x val="3.9488117001828284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E03-4624-A0B4-5245F1D74093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E03-4624-A0B4-5245F1D74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21526272"/>
        <c:axId val="264733056"/>
        <c:axId val="0"/>
      </c:bar3DChart>
      <c:catAx>
        <c:axId val="221526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47330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733056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21526272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79802582446847026"/>
          <c:y val="0.39162800025332051"/>
          <c:w val="0.17681498829039899"/>
          <c:h val="0.22746781115879841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698745990085267E-2"/>
          <c:y val="5.8900597587574273E-2"/>
          <c:w val="0.91212841450374715"/>
          <c:h val="0.776369885818902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2,8</c:v>
                </c:pt>
                <c:pt idx="1">
                  <c:v>май 2,5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2.8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59-41DB-8EA3-3D5DAF542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84737152"/>
        <c:axId val="584738688"/>
        <c:axId val="0"/>
      </c:bar3DChart>
      <c:catAx>
        <c:axId val="584737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84738688"/>
        <c:crosses val="autoZero"/>
        <c:auto val="1"/>
        <c:lblAlgn val="ctr"/>
        <c:lblOffset val="100"/>
        <c:noMultiLvlLbl val="0"/>
      </c:catAx>
      <c:valAx>
        <c:axId val="58473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84737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008280214973141"/>
          <c:y val="6.2024315842064082E-2"/>
          <c:w val="0.77404418197725156"/>
          <c:h val="0.769888184917122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1,56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B9-4B4E-AC04-7207E9D34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12644608"/>
        <c:axId val="512646144"/>
        <c:axId val="0"/>
      </c:bar3DChart>
      <c:catAx>
        <c:axId val="512644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12646144"/>
        <c:crosses val="autoZero"/>
        <c:auto val="1"/>
        <c:lblAlgn val="ctr"/>
        <c:lblOffset val="100"/>
        <c:noMultiLvlLbl val="0"/>
      </c:catAx>
      <c:valAx>
        <c:axId val="512646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12644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9,2</c:v>
                </c:pt>
                <c:pt idx="1">
                  <c:v>май 10,1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9.2000000000000011</c:v>
                </c:pt>
                <c:pt idx="1">
                  <c:v>10.200000000000001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BE-4F8B-A055-E15CFCED7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70835968"/>
        <c:axId val="470837504"/>
        <c:axId val="0"/>
      </c:bar3DChart>
      <c:catAx>
        <c:axId val="47083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70837504"/>
        <c:crosses val="autoZero"/>
        <c:auto val="1"/>
        <c:lblAlgn val="ctr"/>
        <c:lblOffset val="100"/>
        <c:noMultiLvlLbl val="0"/>
      </c:catAx>
      <c:valAx>
        <c:axId val="470837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70835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E-2"/>
          <c:y val="0.11273458445040244"/>
          <c:w val="0.69120511307201771"/>
          <c:h val="0.795090245086656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550274223034741E-2"/>
                  <c:y val="-4.289544235924941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57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D55-4F07-9999-AFDB108BB415}"/>
                </c:ext>
              </c:extLst>
            </c:dLbl>
            <c:dLbl>
              <c:idx val="1"/>
              <c:layout>
                <c:manualLayout>
                  <c:x val="2.7787934186471783E-2"/>
                  <c:y val="-3.217158176943701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D55-4F07-9999-AFDB108BB415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57</c:v>
                </c:pt>
                <c:pt idx="1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D55-4F07-9999-AFDB108BB415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012797074954301E-2"/>
                  <c:y val="-2.1447721179624787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43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D55-4F07-9999-AFDB108BB415}"/>
                </c:ext>
              </c:extLst>
            </c:dLbl>
            <c:dLbl>
              <c:idx val="1"/>
              <c:layout>
                <c:manualLayout>
                  <c:x val="1.7550274223034741E-2"/>
                  <c:y val="-5.0938337801608835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D55-4F07-9999-AFDB108BB415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43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D55-4F07-9999-AFDB108BB415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059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D55-4F07-9999-AFDB108BB415}"/>
                </c:ext>
              </c:extLst>
            </c:dLbl>
            <c:dLbl>
              <c:idx val="1"/>
              <c:layout>
                <c:manualLayout>
                  <c:x val="2.3400365630712992E-2"/>
                  <c:y val="-2.6809651474530842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D55-4F07-9999-AFDB108BB415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55-4F07-9999-AFDB108BB4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65303552"/>
        <c:axId val="302556672"/>
        <c:axId val="0"/>
      </c:bar3DChart>
      <c:catAx>
        <c:axId val="26530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025566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02556672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5303552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75707518461472223"/>
          <c:y val="0.39162800025332051"/>
          <c:w val="0.17681498829039899"/>
          <c:h val="0.22746781115879841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377049180327877E-2"/>
          <c:y val="3.0042918454935768E-2"/>
          <c:w val="0.7482435597189695"/>
          <c:h val="0.8433476394849811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chemeClr val="accent1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0237659963436929E-2"/>
                  <c:y val="-2.94906166219840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74-4877-A186-2961BE9BA598}"/>
                </c:ext>
              </c:extLst>
            </c:dLbl>
            <c:dLbl>
              <c:idx val="1"/>
              <c:layout>
                <c:manualLayout>
                  <c:x val="1.7550274223034745E-2"/>
                  <c:y val="-3.485254691689009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74-4877-A186-2961BE9BA598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73</c:v>
                </c:pt>
                <c:pt idx="1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74-4877-A186-2961BE9BA598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hlink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012797074954298E-2"/>
                  <c:y val="-2.94906166219840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74-4877-A186-2961BE9BA598}"/>
                </c:ext>
              </c:extLst>
            </c:dLbl>
            <c:dLbl>
              <c:idx val="1"/>
              <c:layout>
                <c:manualLayout>
                  <c:x val="1.9012797074954298E-2"/>
                  <c:y val="-4.0214477211796489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574-4877-A186-2961BE9BA598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27</c:v>
                </c:pt>
                <c:pt idx="1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574-4877-A186-2961BE9BA598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2"/>
            </a:solidFill>
            <a:ln w="135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475319926874062E-2"/>
                  <c:y val="-4.2895442359249421E-2"/>
                </c:manualLayout>
              </c:layout>
              <c:spPr>
                <a:noFill/>
                <a:ln w="27108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574-4877-A186-2961BE9BA598}"/>
                </c:ext>
              </c:extLst>
            </c:dLbl>
            <c:dLbl>
              <c:idx val="1"/>
              <c:layout>
                <c:manualLayout>
                  <c:x val="2.0475319926874062E-2"/>
                  <c:y val="-2.680965147453084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574-4877-A186-2961BE9BA598}"/>
                </c:ext>
              </c:extLst>
            </c:dLbl>
            <c:spPr>
              <a:noFill/>
              <a:ln w="27108">
                <a:noFill/>
              </a:ln>
            </c:spPr>
            <c:txPr>
              <a:bodyPr/>
              <a:lstStyle/>
              <a:p>
                <a:pPr>
                  <a:defRPr sz="192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Сентябрь </c:v>
                </c:pt>
                <c:pt idx="1">
                  <c:v>Май 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574-4877-A186-2961BE9BA5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65602560"/>
        <c:axId val="302519808"/>
        <c:axId val="0"/>
      </c:bar3DChart>
      <c:catAx>
        <c:axId val="265602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025198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02519808"/>
        <c:scaling>
          <c:orientation val="minMax"/>
        </c:scaling>
        <c:delete val="0"/>
        <c:axPos val="l"/>
        <c:majorGridlines>
          <c:spPr>
            <a:ln w="338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8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65602560"/>
        <c:crosses val="autoZero"/>
        <c:crossBetween val="between"/>
      </c:valAx>
      <c:spPr>
        <a:noFill/>
        <a:ln w="27108">
          <a:noFill/>
        </a:ln>
      </c:spPr>
    </c:plotArea>
    <c:legend>
      <c:legendPos val="r"/>
      <c:layout>
        <c:manualLayout>
          <c:xMode val="edge"/>
          <c:yMode val="edge"/>
          <c:x val="0.8185011709601876"/>
          <c:y val="0.38626609442060189"/>
          <c:w val="0.17681498829039899"/>
          <c:h val="0.22746781115879844"/>
        </c:manualLayout>
      </c:layout>
      <c:overlay val="0"/>
      <c:spPr>
        <a:noFill/>
        <a:ln w="3388">
          <a:solidFill>
            <a:schemeClr val="tx1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dLbl>
              <c:idx val="5"/>
              <c:tx>
                <c:rich>
                  <a:bodyPr/>
                  <a:lstStyle/>
                  <a:p>
                    <a:r>
                      <a:rPr lang="ru-RU"/>
                      <a:t>2,6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C0B-40C5-83D5-94F3AA9B226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2.6</c:v>
                </c:pt>
                <c:pt idx="1">
                  <c:v>2.8</c:v>
                </c:pt>
                <c:pt idx="2">
                  <c:v>2.8</c:v>
                </c:pt>
                <c:pt idx="3">
                  <c:v>2.8</c:v>
                </c:pt>
                <c:pt idx="4">
                  <c:v>2.7</c:v>
                </c:pt>
                <c:pt idx="5">
                  <c:v>2.6</c:v>
                </c:pt>
                <c:pt idx="6">
                  <c:v>2.7</c:v>
                </c:pt>
                <c:pt idx="7">
                  <c:v>2.6</c:v>
                </c:pt>
                <c:pt idx="8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0B-40C5-83D5-94F3AA9B226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C0B-40C5-83D5-94F3AA9B226F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0B-40C5-83D5-94F3AA9B226F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C0B-40C5-83D5-94F3AA9B226F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C0B-40C5-83D5-94F3AA9B226F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C0B-40C5-83D5-94F3AA9B226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/>
                      <a:t>3,0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C0B-40C5-83D5-94F3AA9B226F}"/>
                </c:ext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C0B-40C5-83D5-94F3AA9B226F}"/>
                </c:ext>
              </c:extLst>
            </c:dLbl>
            <c:dLbl>
              <c:idx val="7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C0B-40C5-83D5-94F3AA9B226F}"/>
                </c:ext>
              </c:extLst>
            </c:dLbl>
            <c:dLbl>
              <c:idx val="8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C0B-40C5-83D5-94F3AA9B226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2.9</c:v>
                </c:pt>
                <c:pt idx="1">
                  <c:v>3.1</c:v>
                </c:pt>
                <c:pt idx="2">
                  <c:v>3.1</c:v>
                </c:pt>
                <c:pt idx="3">
                  <c:v>3</c:v>
                </c:pt>
                <c:pt idx="4">
                  <c:v>2.9</c:v>
                </c:pt>
                <c:pt idx="5">
                  <c:v>2.9</c:v>
                </c:pt>
                <c:pt idx="6">
                  <c:v>3</c:v>
                </c:pt>
                <c:pt idx="7">
                  <c:v>2.9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C0B-40C5-83D5-94F3AA9B2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2170496"/>
        <c:axId val="547567104"/>
      </c:barChart>
      <c:catAx>
        <c:axId val="5421704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547567104"/>
        <c:crosses val="autoZero"/>
        <c:auto val="1"/>
        <c:lblAlgn val="ctr"/>
        <c:lblOffset val="100"/>
        <c:noMultiLvlLbl val="0"/>
      </c:catAx>
      <c:valAx>
        <c:axId val="5475671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421704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I гр. здоровья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3.4013605442176896E-3"/>
                  <c:y val="-5.8931860036832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70-472C-8FE7-368ACB464A41}"/>
                </c:ext>
              </c:extLst>
            </c:dLbl>
            <c:dLbl>
              <c:idx val="2"/>
              <c:layout>
                <c:manualLayout>
                  <c:x val="-3.4013605442176896E-3"/>
                  <c:y val="-3.3149171270718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70-472C-8FE7-368ACB464A4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 formatCode="0%">
                  <c:v>0.4</c:v>
                </c:pt>
                <c:pt idx="1">
                  <c:v>0.55500000000000005</c:v>
                </c:pt>
                <c:pt idx="2">
                  <c:v>0.70300000000000029</c:v>
                </c:pt>
                <c:pt idx="3" formatCode="0%">
                  <c:v>0.5</c:v>
                </c:pt>
                <c:pt idx="4" formatCode="0%">
                  <c:v>0.82000000000000028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70-472C-8FE7-368ACB464A4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II гр.здоровья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1020408163265146E-3"/>
                  <c:y val="-2.20994475138121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70-472C-8FE7-368ACB464A41}"/>
                </c:ext>
              </c:extLst>
            </c:dLbl>
            <c:dLbl>
              <c:idx val="1"/>
              <c:layout>
                <c:manualLayout>
                  <c:x val="1.020408163265306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D70-472C-8FE7-368ACB464A41}"/>
                </c:ext>
              </c:extLst>
            </c:dLbl>
            <c:dLbl>
              <c:idx val="2"/>
              <c:layout>
                <c:manualLayout>
                  <c:x val="1.7006802721088381E-2"/>
                  <c:y val="-3.68324125230203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70-472C-8FE7-368ACB464A41}"/>
                </c:ext>
              </c:extLst>
            </c:dLbl>
            <c:dLbl>
              <c:idx val="3"/>
              <c:layout>
                <c:manualLayout>
                  <c:x val="8.5034013605442271E-3"/>
                  <c:y val="-7.36648250460405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D70-472C-8FE7-368ACB464A4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Лист1!$C$2:$C$6</c:f>
              <c:numCache>
                <c:formatCode>0.00%</c:formatCode>
                <c:ptCount val="5"/>
                <c:pt idx="0" formatCode="0%">
                  <c:v>0.56000000000000005</c:v>
                </c:pt>
                <c:pt idx="1">
                  <c:v>0.44500000000000006</c:v>
                </c:pt>
                <c:pt idx="2">
                  <c:v>0.22300000000000003</c:v>
                </c:pt>
                <c:pt idx="3" formatCode="0%">
                  <c:v>0.44000000000000006</c:v>
                </c:pt>
                <c:pt idx="4" formatCode="0%">
                  <c:v>0.18000000000000008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D70-472C-8FE7-368ACB464A4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III гр.здоровья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6.8027210884353123E-3"/>
                  <c:y val="-7.36648250460405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D70-472C-8FE7-368ACB464A41}"/>
                </c:ext>
              </c:extLst>
            </c:dLbl>
            <c:dLbl>
              <c:idx val="3"/>
              <c:layout>
                <c:manualLayout>
                  <c:x val="1.1904761904761913E-2"/>
                  <c:y val="-2.20994475138121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D70-472C-8FE7-368ACB464A4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ГРУППА №1</c:v>
                </c:pt>
                <c:pt idx="1">
                  <c:v>ГРУППА №2</c:v>
                </c:pt>
                <c:pt idx="2">
                  <c:v>ГРУППА №3</c:v>
                </c:pt>
                <c:pt idx="3">
                  <c:v>ГРУППА №4</c:v>
                </c:pt>
                <c:pt idx="4">
                  <c:v>ГРУППА №5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4.0000000000000022E-2</c:v>
                </c:pt>
                <c:pt idx="1">
                  <c:v>0</c:v>
                </c:pt>
                <c:pt idx="2" formatCode="0.00%">
                  <c:v>7.5000000000000011E-2</c:v>
                </c:pt>
                <c:pt idx="3">
                  <c:v>6.0000000000000026E-2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D70-472C-8FE7-368ACB464A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531392"/>
        <c:axId val="155207168"/>
      </c:barChart>
      <c:catAx>
        <c:axId val="137531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5207168"/>
        <c:crosses val="autoZero"/>
        <c:auto val="1"/>
        <c:lblAlgn val="ctr"/>
        <c:lblOffset val="100"/>
        <c:noMultiLvlLbl val="0"/>
      </c:catAx>
      <c:valAx>
        <c:axId val="1552071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75313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167979002624703E-2"/>
          <c:y val="0.1541284902207205"/>
          <c:w val="0.74869470840661878"/>
          <c:h val="0.703397883434201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ЗАБОЛЕВАЕМОСТЬ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309384874291328E-3"/>
                  <c:y val="-2.704551383409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21-44B5-AD41-B5434FB92CBE}"/>
                </c:ext>
              </c:extLst>
            </c:dLbl>
            <c:dLbl>
              <c:idx val="1"/>
              <c:layout>
                <c:manualLayout>
                  <c:x val="-9.5465393794749529E-3"/>
                  <c:y val="-2.70453008789713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21-44B5-AD41-B5434FB92CBE}"/>
                </c:ext>
              </c:extLst>
            </c:dLbl>
            <c:dLbl>
              <c:idx val="2"/>
              <c:layout>
                <c:manualLayout>
                  <c:x val="-1.4319809069212451E-2"/>
                  <c:y val="-2.1636240703177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621-44B5-AD41-B5434FB92CBE}"/>
                </c:ext>
              </c:extLst>
            </c:dLbl>
            <c:dLbl>
              <c:idx val="3"/>
              <c:layout>
                <c:manualLayout>
                  <c:x val="-4.7732696897374773E-3"/>
                  <c:y val="-1.3522650439486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621-44B5-AD41-B5434FB92CBE}"/>
                </c:ext>
              </c:extLst>
            </c:dLbl>
            <c:dLbl>
              <c:idx val="4"/>
              <c:layout>
                <c:manualLayout>
                  <c:x val="-7.9554494828957909E-3"/>
                  <c:y val="9.916495766084568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621-44B5-AD41-B5434FB92CBE}"/>
                </c:ext>
              </c:extLst>
            </c:dLbl>
            <c:dLbl>
              <c:idx val="5"/>
              <c:layout>
                <c:manualLayout>
                  <c:x val="-1.113762927605416E-2"/>
                  <c:y val="-8.11359026369158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621-44B5-AD41-B5434FB92CBE}"/>
                </c:ext>
              </c:extLst>
            </c:dLbl>
            <c:dLbl>
              <c:idx val="6"/>
              <c:layout>
                <c:manualLayout>
                  <c:x val="-6.3643595863166298E-3"/>
                  <c:y val="9.916495766084568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621-44B5-AD41-B5434FB92CBE}"/>
                </c:ext>
              </c:extLst>
            </c:dLbl>
            <c:dLbl>
              <c:idx val="7"/>
              <c:layout>
                <c:manualLayout>
                  <c:x val="-1.272871917263326E-2"/>
                  <c:y val="-1.0818120351588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621-44B5-AD41-B5434FB92CBE}"/>
                </c:ext>
              </c:extLst>
            </c:dLbl>
            <c:dLbl>
              <c:idx val="8"/>
              <c:layout>
                <c:manualLayout>
                  <c:x val="-9.5465393794749529E-3"/>
                  <c:y val="-8.11359026369168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621-44B5-AD41-B5434FB92CB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9"/>
                <c:pt idx="0">
                  <c:v>СЕНТЯБРЬ 18г</c:v>
                </c:pt>
                <c:pt idx="1">
                  <c:v>ОКТЯБРЬ 18г</c:v>
                </c:pt>
                <c:pt idx="2">
                  <c:v>НОЯБРЬ 18г</c:v>
                </c:pt>
                <c:pt idx="3">
                  <c:v>ДЕКАБРЬ 18г</c:v>
                </c:pt>
                <c:pt idx="4">
                  <c:v>ЯНВАРЬ 19г</c:v>
                </c:pt>
                <c:pt idx="5">
                  <c:v>ФЕВРАЛЬ 19г</c:v>
                </c:pt>
                <c:pt idx="6">
                  <c:v>МАРТ 19г</c:v>
                </c:pt>
                <c:pt idx="7">
                  <c:v>АПРЕЛЬ 19г</c:v>
                </c:pt>
                <c:pt idx="8">
                  <c:v>МАЙ 19г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5.9000000000000018E-2</c:v>
                </c:pt>
                <c:pt idx="1">
                  <c:v>9.4000000000000028E-2</c:v>
                </c:pt>
                <c:pt idx="2">
                  <c:v>6.6000000000000003E-2</c:v>
                </c:pt>
                <c:pt idx="3">
                  <c:v>6.9000000000000034E-2</c:v>
                </c:pt>
                <c:pt idx="4">
                  <c:v>9.4000000000000028E-2</c:v>
                </c:pt>
                <c:pt idx="5">
                  <c:v>0.10500000000000002</c:v>
                </c:pt>
                <c:pt idx="6">
                  <c:v>0.10600000000000002</c:v>
                </c:pt>
                <c:pt idx="7">
                  <c:v>2.6000000000000002E-2</c:v>
                </c:pt>
                <c:pt idx="8">
                  <c:v>2.6000000000000002E-2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621-44B5-AD41-B5434FB92CB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ПОСЕЩАЕМОСТЬ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-1.3522650439486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621-44B5-AD41-B5434FB92CBE}"/>
                </c:ext>
              </c:extLst>
            </c:dLbl>
            <c:dLbl>
              <c:idx val="4"/>
              <c:layout>
                <c:manualLayout>
                  <c:x val="3.1821797931583162E-3"/>
                  <c:y val="-1.62271805273833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621-44B5-AD41-B5434FB92CB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9"/>
                <c:pt idx="0">
                  <c:v>СЕНТЯБРЬ 18г</c:v>
                </c:pt>
                <c:pt idx="1">
                  <c:v>ОКТЯБРЬ 18г</c:v>
                </c:pt>
                <c:pt idx="2">
                  <c:v>НОЯБРЬ 18г</c:v>
                </c:pt>
                <c:pt idx="3">
                  <c:v>ДЕКАБРЬ 18г</c:v>
                </c:pt>
                <c:pt idx="4">
                  <c:v>ЯНВАРЬ 19г</c:v>
                </c:pt>
                <c:pt idx="5">
                  <c:v>ФЕВРАЛЬ 19г</c:v>
                </c:pt>
                <c:pt idx="6">
                  <c:v>МАРТ 19г</c:v>
                </c:pt>
                <c:pt idx="7">
                  <c:v>АПРЕЛЬ 19г</c:v>
                </c:pt>
                <c:pt idx="8">
                  <c:v>МАЙ 19г</c:v>
                </c:pt>
              </c:strCache>
            </c:strRef>
          </c:cat>
          <c:val>
            <c:numRef>
              <c:f>Лист1!$C$2:$C$11</c:f>
              <c:numCache>
                <c:formatCode>0%</c:formatCode>
                <c:ptCount val="10"/>
                <c:pt idx="0" formatCode="0.00%">
                  <c:v>0.80700000000000005</c:v>
                </c:pt>
                <c:pt idx="1">
                  <c:v>0.87000000000000033</c:v>
                </c:pt>
                <c:pt idx="2" formatCode="0.00%">
                  <c:v>0.92700000000000005</c:v>
                </c:pt>
                <c:pt idx="3" formatCode="0.00%">
                  <c:v>0.91900000000000004</c:v>
                </c:pt>
                <c:pt idx="4" formatCode="0.00%">
                  <c:v>0.87100000000000033</c:v>
                </c:pt>
                <c:pt idx="5">
                  <c:v>0.85000000000000031</c:v>
                </c:pt>
                <c:pt idx="6" formatCode="0.00%">
                  <c:v>0.85100000000000031</c:v>
                </c:pt>
                <c:pt idx="7" formatCode="0.00%">
                  <c:v>0.92400000000000004</c:v>
                </c:pt>
                <c:pt idx="8" formatCode="0.00%">
                  <c:v>0.92400000000000004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621-44B5-AD41-B5434FB92C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885056"/>
        <c:axId val="167892096"/>
      </c:barChart>
      <c:catAx>
        <c:axId val="167885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7892096"/>
        <c:crosses val="autoZero"/>
        <c:auto val="1"/>
        <c:lblAlgn val="ctr"/>
        <c:lblOffset val="100"/>
        <c:noMultiLvlLbl val="0"/>
      </c:catAx>
      <c:valAx>
        <c:axId val="1678920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678850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833647152801571"/>
          <c:y val="6.9015938225113996E-2"/>
          <c:w val="0.80364074803149665"/>
          <c:h val="0.843173265004600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4,6</c:v>
                </c:pt>
                <c:pt idx="1">
                  <c:v>май 4,1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7C-4DF9-A106-3EA46DBC4D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65750784"/>
        <c:axId val="548007936"/>
        <c:axId val="0"/>
      </c:bar3DChart>
      <c:catAx>
        <c:axId val="265750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548007936"/>
        <c:crosses val="autoZero"/>
        <c:auto val="1"/>
        <c:lblAlgn val="ctr"/>
        <c:lblOffset val="100"/>
        <c:noMultiLvlLbl val="0"/>
      </c:catAx>
      <c:valAx>
        <c:axId val="548007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65750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43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8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72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9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20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69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8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0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0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81457-DCAF-490D-8AB1-D7313AE8594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EDF09-F92C-4964-8B28-C82E8F1D0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1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634" y="116632"/>
            <a:ext cx="8424936" cy="1547576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ФГБДОУ «Центр развития ребенка – детский сад № 1387»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УДПРФ 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– 2019 уч.г.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Фомичева Олеся Юрьевна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Леся\Desktop\КОНСПЕКТЫ\ФОТО 4 гр САМООБРАЗ ОРУ С МАССАЖНЫМ МЯЧОМ сент\ФОТО 4 группа САМООБРАЗОВАНИЕ СТЕПЫ 4 неделя ноябрь\IMG_52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4664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14282" y="714356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9937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29" name="Object 1"/>
          <p:cNvGraphicFramePr>
            <a:graphicFrameLocks noChangeAspect="1"/>
          </p:cNvGraphicFramePr>
          <p:nvPr/>
        </p:nvGraphicFramePr>
        <p:xfrm>
          <a:off x="285720" y="357165"/>
          <a:ext cx="8358246" cy="562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окумент" r:id="rId3" imgW="9426016" imgH="6348870" progId="Word.Document.12">
                  <p:embed/>
                </p:oleObj>
              </mc:Choice>
              <mc:Fallback>
                <p:oleObj name="Документ" r:id="rId3" imgW="9426016" imgH="634887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357165"/>
                        <a:ext cx="8358246" cy="562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5658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85720" y="714356"/>
          <a:ext cx="864399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1161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4071966" cy="1033482"/>
          </a:xfrm>
        </p:spPr>
        <p:txBody>
          <a:bodyPr>
            <a:noAutofit/>
          </a:bodyPr>
          <a:lstStyle/>
          <a:p>
            <a:pPr marL="0" algn="ctr">
              <a:buNone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2 младшей группы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(1 группа)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БЕГ 10 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285728"/>
            <a:ext cx="8548718" cy="74769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Диагностика физического развития детей 2 младшей группы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(1 группа)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-201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9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142984"/>
            <a:ext cx="3968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 младшей группы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группа)</a:t>
            </a:r>
            <a:b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МЕТАНИЕ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162568"/>
              </p:ext>
            </p:extLst>
          </p:nvPr>
        </p:nvGraphicFramePr>
        <p:xfrm>
          <a:off x="1000100" y="2500306"/>
          <a:ext cx="250033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6852786"/>
              </p:ext>
            </p:extLst>
          </p:nvPr>
        </p:nvGraphicFramePr>
        <p:xfrm>
          <a:off x="6000760" y="2643182"/>
          <a:ext cx="2571768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13452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4043362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2 младшей группы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(1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ПРЫЖКИ В ДЛИНУ С МЕСТА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0530916"/>
              </p:ext>
            </p:extLst>
          </p:nvPr>
        </p:nvGraphicFramePr>
        <p:xfrm>
          <a:off x="785786" y="2000240"/>
          <a:ext cx="242889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10280"/>
              </p:ext>
            </p:extLst>
          </p:nvPr>
        </p:nvGraphicFramePr>
        <p:xfrm>
          <a:off x="5786446" y="2000240"/>
          <a:ext cx="257176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29190" y="571480"/>
            <a:ext cx="4057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детей 2 младшей группы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группа)</a:t>
            </a:r>
            <a:b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ГИБКОСТЬ</a:t>
            </a:r>
          </a:p>
        </p:txBody>
      </p:sp>
    </p:spTree>
    <p:extLst>
      <p:ext uri="{BB962C8B-B14F-4D97-AF65-F5344CB8AC3E}">
        <p14:creationId xmlns:p14="http://schemas.microsoft.com/office/powerpoint/2010/main" val="1552075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258204" cy="857255"/>
          </a:xfrm>
        </p:spPr>
        <p:txBody>
          <a:bodyPr>
            <a:noAutofit/>
          </a:bodyPr>
          <a:lstStyle/>
          <a:p>
            <a:pPr marL="228600" indent="-182880" algn="ctr">
              <a:spcBef>
                <a:spcPct val="20000"/>
              </a:spcBef>
              <a:spcAft>
                <a:spcPts val="300"/>
              </a:spcAft>
              <a:buSzPct val="130000"/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Диагностика физического развития детей средней группы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( 2 группа) 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8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9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г.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071546"/>
            <a:ext cx="435771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</a:t>
            </a:r>
            <a:endParaRPr lang="en-US" sz="1600" b="1" dirty="0" smtClean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средней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группы( 2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10м.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1142984"/>
            <a:ext cx="4095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средней группы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 группа)</a:t>
            </a:r>
            <a:b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575870"/>
              </p:ext>
            </p:extLst>
          </p:nvPr>
        </p:nvGraphicFramePr>
        <p:xfrm>
          <a:off x="1000100" y="2214554"/>
          <a:ext cx="285752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859721"/>
              </p:ext>
            </p:extLst>
          </p:nvPr>
        </p:nvGraphicFramePr>
        <p:xfrm>
          <a:off x="5643570" y="2143116"/>
          <a:ext cx="292895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53924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4367242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средней группы (2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БРОСОК НАБИВНОГО МЯЧА (1 кг.)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35803185"/>
              </p:ext>
            </p:extLst>
          </p:nvPr>
        </p:nvGraphicFramePr>
        <p:xfrm>
          <a:off x="1071538" y="1600200"/>
          <a:ext cx="296706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36541" y="39835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средней группы (2 группа)</a:t>
            </a:r>
            <a:b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ПРЫЖОК В ДЛИНУ С МЕСТА</a:t>
            </a: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6596761"/>
              </p:ext>
            </p:extLst>
          </p:nvPr>
        </p:nvGraphicFramePr>
        <p:xfrm>
          <a:off x="5857884" y="1600200"/>
          <a:ext cx="282891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1164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43400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средней группы (2 группа)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ГИБКОСТЬ</a:t>
            </a:r>
            <a:endParaRPr lang="ru-RU" sz="1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94928828"/>
              </p:ext>
            </p:extLst>
          </p:nvPr>
        </p:nvGraphicFramePr>
        <p:xfrm>
          <a:off x="1142976" y="1500174"/>
          <a:ext cx="282891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0442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115328" cy="714380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Диагностика физического развития детей старшей группы 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(3 группа)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201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8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-201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9 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г.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285860"/>
            <a:ext cx="419100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старшей группы (3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10 м.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285860"/>
            <a:ext cx="4429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физического развития детей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(3 группа)</a:t>
            </a:r>
            <a:b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7951075"/>
              </p:ext>
            </p:extLst>
          </p:nvPr>
        </p:nvGraphicFramePr>
        <p:xfrm>
          <a:off x="857224" y="2071678"/>
          <a:ext cx="285752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8791777"/>
              </p:ext>
            </p:extLst>
          </p:nvPr>
        </p:nvGraphicFramePr>
        <p:xfrm>
          <a:off x="5429256" y="2071678"/>
          <a:ext cx="3128954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82776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4343400" cy="94325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старшей группы(3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БРОСОК НАБИВНОГО МЯЧА(1 кг.)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07367287"/>
              </p:ext>
            </p:extLst>
          </p:nvPr>
        </p:nvGraphicFramePr>
        <p:xfrm>
          <a:off x="1142976" y="1643050"/>
          <a:ext cx="3214710" cy="436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4321697"/>
              </p:ext>
            </p:extLst>
          </p:nvPr>
        </p:nvGraphicFramePr>
        <p:xfrm>
          <a:off x="5857884" y="1857364"/>
          <a:ext cx="2857520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72000" y="50004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старшей группы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 группа)</a:t>
            </a:r>
            <a:b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ПРЫЖОК В ДЛИНУ С МЕСТА</a:t>
            </a:r>
          </a:p>
        </p:txBody>
      </p:sp>
    </p:spTree>
    <p:extLst>
      <p:ext uri="{BB962C8B-B14F-4D97-AF65-F5344CB8AC3E}">
        <p14:creationId xmlns:p14="http://schemas.microsoft.com/office/powerpoint/2010/main" val="569902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147" y="110916"/>
            <a:ext cx="3744417" cy="587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2995" name="Picture 3" descr="E:\РАБОЧАЯ ЛИТЕРАТУРА ДЛЯ ОТЧЕТА\2395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772907" cy="25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6" name="Picture 4" descr="E:\РАБОЧАЯ ЛИТЕРАТУРА ДЛЯ ОТЧЕТА\10172528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83435"/>
            <a:ext cx="1922301" cy="27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РАБОЧАЯ ЛИТЕРАТУРА ДЛЯ ОТЧЕТА\cover-1200x80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8" r="26361"/>
          <a:stretch/>
        </p:blipFill>
        <p:spPr bwMode="auto">
          <a:xfrm>
            <a:off x="3779912" y="3778736"/>
            <a:ext cx="1944216" cy="2746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E:\РАБОЧАЯ ЛИТЕРАТУРА ДЛЯ ОТЧЕТА\3f44b0a94eb1954b2fa7d7b30f265817.jpg"/>
          <p:cNvPicPr>
            <a:picLocks noGrp="1"/>
          </p:cNvPicPr>
          <p:nvPr>
            <p:ph sz="quarter" idx="429496729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t="4167" r="17308" b="4808"/>
          <a:stretch/>
        </p:blipFill>
        <p:spPr bwMode="auto">
          <a:xfrm>
            <a:off x="3851920" y="764704"/>
            <a:ext cx="1753205" cy="26500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E:\РАБОЧАЯ ЛИТЕРАТУРА ДЛЯ ОТЧЕТА\uk33796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04" y="363528"/>
            <a:ext cx="1817458" cy="259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РАБОЧАЯ ЛИТЕРАТУРА ДЛЯ ОТЧЕТА\157647-350x310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3" r="18571"/>
          <a:stretch/>
        </p:blipFill>
        <p:spPr bwMode="auto">
          <a:xfrm>
            <a:off x="6886504" y="3573016"/>
            <a:ext cx="1860426" cy="2635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1186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4267200" cy="8683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старшей группы (3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ГИБКОСТЬ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75173136"/>
              </p:ext>
            </p:extLst>
          </p:nvPr>
        </p:nvGraphicFramePr>
        <p:xfrm>
          <a:off x="1500166" y="1571612"/>
          <a:ext cx="250033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8243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696200" cy="78581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Диагностика физического развития детей старшей группы(4 группа) 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8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9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г.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1214422"/>
            <a:ext cx="40386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старшей группы (4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10м.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214422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старшей группы (4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30м.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039498"/>
              </p:ext>
            </p:extLst>
          </p:nvPr>
        </p:nvGraphicFramePr>
        <p:xfrm>
          <a:off x="785786" y="2071678"/>
          <a:ext cx="285752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1052402"/>
              </p:ext>
            </p:extLst>
          </p:nvPr>
        </p:nvGraphicFramePr>
        <p:xfrm>
          <a:off x="5643570" y="2214554"/>
          <a:ext cx="271464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7946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4267200" cy="9890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старшей группы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(4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БРОСОК НАБИВНОГО МЯЧА (1 кг.)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89270808"/>
              </p:ext>
            </p:extLst>
          </p:nvPr>
        </p:nvGraphicFramePr>
        <p:xfrm>
          <a:off x="1285852" y="1857364"/>
          <a:ext cx="2928958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3703405"/>
              </p:ext>
            </p:extLst>
          </p:nvPr>
        </p:nvGraphicFramePr>
        <p:xfrm>
          <a:off x="5929322" y="1928802"/>
          <a:ext cx="2928958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857752" y="500042"/>
            <a:ext cx="419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старшей группы </a:t>
            </a:r>
          </a:p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(4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ПРЫЖОК В ДЛИНУ С МЕСТА</a:t>
            </a:r>
          </a:p>
        </p:txBody>
      </p:sp>
    </p:spTree>
    <p:extLst>
      <p:ext uri="{BB962C8B-B14F-4D97-AF65-F5344CB8AC3E}">
        <p14:creationId xmlns:p14="http://schemas.microsoft.com/office/powerpoint/2010/main" val="972818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4191000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старшей группы (4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ГИБКОСТЬ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92040219"/>
              </p:ext>
            </p:extLst>
          </p:nvPr>
        </p:nvGraphicFramePr>
        <p:xfrm>
          <a:off x="1643042" y="1571612"/>
          <a:ext cx="285752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4520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557252" cy="785818"/>
          </a:xfrm>
          <a:ln>
            <a:noFill/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Диагностика физического развития детей подготовительной группы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(5 группа)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8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9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г.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142984"/>
            <a:ext cx="4214842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подготовительной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группы (5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10м.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76800" y="1071546"/>
            <a:ext cx="40529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детей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подготовительной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 (5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БЕГ 30м.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63122"/>
              </p:ext>
            </p:extLst>
          </p:nvPr>
        </p:nvGraphicFramePr>
        <p:xfrm>
          <a:off x="642910" y="2214554"/>
          <a:ext cx="2690802" cy="436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220293"/>
              </p:ext>
            </p:extLst>
          </p:nvPr>
        </p:nvGraphicFramePr>
        <p:xfrm>
          <a:off x="5786446" y="2214554"/>
          <a:ext cx="265750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7964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043362" cy="14779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подготовительной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группы (5 группа)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БРОСОК НАБИВНОГО МЯЧА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(1 кг.)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93106594"/>
              </p:ext>
            </p:extLst>
          </p:nvPr>
        </p:nvGraphicFramePr>
        <p:xfrm>
          <a:off x="1285852" y="2071678"/>
          <a:ext cx="2714644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5965934"/>
              </p:ext>
            </p:extLst>
          </p:nvPr>
        </p:nvGraphicFramePr>
        <p:xfrm>
          <a:off x="5857884" y="1857364"/>
          <a:ext cx="278608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286248" y="571480"/>
            <a:ext cx="46291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физического развития </a:t>
            </a:r>
          </a:p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детей подготовительной </a:t>
            </a:r>
          </a:p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 (5 группа)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ПРЫЖОК В ДЛИНУ С МЕСТА</a:t>
            </a:r>
          </a:p>
        </p:txBody>
      </p:sp>
    </p:spTree>
    <p:extLst>
      <p:ext uri="{BB962C8B-B14F-4D97-AF65-F5344CB8AC3E}">
        <p14:creationId xmlns:p14="http://schemas.microsoft.com/office/powerpoint/2010/main" val="853600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3962400" cy="114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Диагностика физического развития детей подготовительной группы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(5 группа)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ГИБКОСТЬ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5391412"/>
              </p:ext>
            </p:extLst>
          </p:nvPr>
        </p:nvGraphicFramePr>
        <p:xfrm>
          <a:off x="1500166" y="1714488"/>
          <a:ext cx="278608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7441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98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1214414" y="214290"/>
            <a:ext cx="6400800" cy="1309824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45720" indent="0" algn="ctr">
              <a:lnSpc>
                <a:spcPct val="120000"/>
              </a:lnSpc>
              <a:buNone/>
            </a:pPr>
            <a:r>
              <a:rPr lang="ru-RU" altLang="ru-RU" sz="2600" b="1" dirty="0">
                <a:effectLst/>
              </a:rPr>
              <a:t>Итоги освоения программы </a:t>
            </a:r>
            <a:r>
              <a:rPr lang="ru-RU" altLang="ru-RU" sz="2600" b="1" dirty="0" err="1" smtClean="0">
                <a:effectLst/>
              </a:rPr>
              <a:t>Т.Э.Токаевой</a:t>
            </a:r>
            <a:r>
              <a:rPr lang="ru-RU" altLang="ru-RU" sz="2600" b="1" dirty="0" smtClean="0">
                <a:effectLst/>
              </a:rPr>
              <a:t> </a:t>
            </a:r>
          </a:p>
          <a:p>
            <a:pPr marL="45720" indent="0" algn="ctr">
              <a:lnSpc>
                <a:spcPct val="120000"/>
              </a:lnSpc>
              <a:buNone/>
            </a:pPr>
            <a:r>
              <a:rPr lang="ru-RU" altLang="ru-RU" sz="2600" b="1" dirty="0" smtClean="0">
                <a:effectLst/>
              </a:rPr>
              <a:t>«Будь здоров, дошкольник»</a:t>
            </a:r>
            <a:r>
              <a:rPr lang="ru-RU" altLang="ru-RU" sz="2600" b="1" dirty="0">
                <a:effectLst/>
              </a:rPr>
              <a:t/>
            </a:r>
            <a:br>
              <a:rPr lang="ru-RU" altLang="ru-RU" sz="2600" b="1" dirty="0">
                <a:effectLst/>
              </a:rPr>
            </a:br>
            <a:r>
              <a:rPr lang="ru-RU" altLang="ru-RU" sz="2600" b="1" dirty="0">
                <a:effectLst/>
              </a:rPr>
              <a:t>по направлению «Физическое развитие</a:t>
            </a:r>
            <a:r>
              <a:rPr lang="ru-RU" altLang="ru-RU" sz="2600" b="1" dirty="0" smtClean="0">
                <a:effectLst/>
              </a:rPr>
              <a:t>» 2018-2019г.</a:t>
            </a:r>
            <a:r>
              <a:rPr lang="ru-RU" altLang="ru-RU" sz="2000" b="1" dirty="0">
                <a:effectLst/>
              </a:rPr>
              <a:t/>
            </a:r>
            <a:br>
              <a:rPr lang="ru-RU" altLang="ru-RU" sz="2000" b="1" dirty="0">
                <a:effectLst/>
              </a:rPr>
            </a:br>
            <a:r>
              <a:rPr lang="ru-RU" altLang="ru-RU" sz="2000" b="1" dirty="0">
                <a:solidFill>
                  <a:srgbClr val="FF0066"/>
                </a:solidFill>
                <a:effectLst/>
              </a:rPr>
              <a:t>в группе </a:t>
            </a:r>
            <a:r>
              <a:rPr lang="ru-RU" altLang="ru-RU" sz="2000" b="1" dirty="0" smtClean="0">
                <a:solidFill>
                  <a:srgbClr val="FF0066"/>
                </a:solidFill>
              </a:rPr>
              <a:t>№1</a:t>
            </a:r>
            <a:r>
              <a:rPr lang="ru-RU" altLang="ru-RU" sz="2000" b="1" dirty="0">
                <a:solidFill>
                  <a:srgbClr val="FF0066"/>
                </a:solidFill>
                <a:effectLst/>
              </a:rPr>
              <a:t/>
            </a:r>
            <a:br>
              <a:rPr lang="ru-RU" altLang="ru-RU" sz="2000" b="1" dirty="0">
                <a:solidFill>
                  <a:srgbClr val="FF0066"/>
                </a:solidFill>
                <a:effectLst/>
              </a:rPr>
            </a:br>
            <a:endParaRPr lang="ru-RU" altLang="ru-RU" sz="2000" b="1" dirty="0">
              <a:solidFill>
                <a:srgbClr val="FF0066"/>
              </a:solidFill>
              <a:effectLst/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341084"/>
              </p:ext>
            </p:extLst>
          </p:nvPr>
        </p:nvGraphicFramePr>
        <p:xfrm>
          <a:off x="500034" y="1928802"/>
          <a:ext cx="79928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0360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1142976" y="285728"/>
            <a:ext cx="7000924" cy="128588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altLang="ru-RU" sz="1600" b="1" dirty="0"/>
              <a:t>Итоги освоения </a:t>
            </a:r>
            <a:r>
              <a:rPr lang="ru-RU" altLang="ru-RU" sz="1600" b="1" dirty="0" smtClean="0"/>
              <a:t>программы </a:t>
            </a:r>
            <a:r>
              <a:rPr lang="ru-RU" altLang="ru-RU" sz="1600" b="1" dirty="0" err="1" smtClean="0"/>
              <a:t>Т.Э.Токаевой</a:t>
            </a:r>
            <a:r>
              <a:rPr lang="ru-RU" altLang="ru-RU" sz="1600" b="1" dirty="0" smtClean="0"/>
              <a:t> </a:t>
            </a:r>
          </a:p>
          <a:p>
            <a:pPr algn="ctr">
              <a:buNone/>
            </a:pPr>
            <a:r>
              <a:rPr lang="ru-RU" altLang="ru-RU" sz="1600" b="1" dirty="0" smtClean="0"/>
              <a:t>«Будь здоров, дошкольник» </a:t>
            </a:r>
            <a:r>
              <a:rPr lang="ru-RU" altLang="ru-RU" sz="1600" b="1" dirty="0"/>
              <a:t/>
            </a:r>
            <a:br>
              <a:rPr lang="ru-RU" altLang="ru-RU" sz="1600" b="1" dirty="0"/>
            </a:br>
            <a:r>
              <a:rPr lang="ru-RU" altLang="ru-RU" sz="1600" b="1" dirty="0"/>
              <a:t>по направлению «Физическое развитие</a:t>
            </a:r>
            <a:r>
              <a:rPr lang="ru-RU" altLang="ru-RU" sz="1600" b="1" dirty="0" smtClean="0"/>
              <a:t>» 2018-2019 г.</a:t>
            </a:r>
            <a:r>
              <a:rPr lang="ru-RU" altLang="ru-RU" sz="2000" b="1" dirty="0"/>
              <a:t/>
            </a:r>
            <a:br>
              <a:rPr lang="ru-RU" altLang="ru-RU" sz="2000" b="1" dirty="0"/>
            </a:br>
            <a:r>
              <a:rPr lang="ru-RU" altLang="ru-RU" sz="1200" b="1" dirty="0">
                <a:solidFill>
                  <a:srgbClr val="FF0066"/>
                </a:solidFill>
              </a:rPr>
              <a:t>в группе №2</a:t>
            </a:r>
            <a:r>
              <a:rPr lang="ru-RU" altLang="ru-RU" sz="2000" b="1" dirty="0">
                <a:solidFill>
                  <a:srgbClr val="FF0066"/>
                </a:solidFill>
              </a:rPr>
              <a:t/>
            </a:r>
            <a:br>
              <a:rPr lang="ru-RU" altLang="ru-RU" sz="2000" b="1" dirty="0">
                <a:solidFill>
                  <a:srgbClr val="FF0066"/>
                </a:solidFill>
              </a:rPr>
            </a:b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81336"/>
              </p:ext>
            </p:extLst>
          </p:nvPr>
        </p:nvGraphicFramePr>
        <p:xfrm>
          <a:off x="357158" y="1428736"/>
          <a:ext cx="8469311" cy="502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9526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1142976" y="285728"/>
            <a:ext cx="6400800" cy="126872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altLang="ru-RU" sz="1700" b="1" dirty="0" smtClean="0"/>
              <a:t>Итоги освоения программы </a:t>
            </a:r>
            <a:r>
              <a:rPr lang="ru-RU" altLang="ru-RU" sz="1700" b="1" dirty="0" err="1" smtClean="0"/>
              <a:t>Т.Э.Токаевой</a:t>
            </a:r>
            <a:endParaRPr lang="ru-RU" altLang="ru-RU" sz="1700" b="1" dirty="0" smtClean="0"/>
          </a:p>
          <a:p>
            <a:pPr algn="ctr">
              <a:buNone/>
            </a:pPr>
            <a:r>
              <a:rPr lang="ru-RU" altLang="ru-RU" sz="1700" b="1" dirty="0" smtClean="0"/>
              <a:t> «Будь здоров, дошкольник» </a:t>
            </a:r>
            <a:br>
              <a:rPr lang="ru-RU" altLang="ru-RU" sz="1700" b="1" dirty="0" smtClean="0"/>
            </a:br>
            <a:r>
              <a:rPr lang="ru-RU" altLang="ru-RU" sz="1700" b="1" dirty="0" smtClean="0"/>
              <a:t>по направлению «Физическое развитие» 2018-2019 г. </a:t>
            </a:r>
          </a:p>
          <a:p>
            <a:pPr algn="ctr">
              <a:buNone/>
            </a:pPr>
            <a:r>
              <a:rPr lang="ru-RU" altLang="ru-RU" sz="1400" b="1" dirty="0" smtClean="0">
                <a:solidFill>
                  <a:srgbClr val="FF0066"/>
                </a:solidFill>
              </a:rPr>
              <a:t>в </a:t>
            </a:r>
            <a:r>
              <a:rPr lang="ru-RU" altLang="ru-RU" sz="1400" b="1" dirty="0">
                <a:solidFill>
                  <a:srgbClr val="FF0066"/>
                </a:solidFill>
              </a:rPr>
              <a:t>группе </a:t>
            </a:r>
            <a:r>
              <a:rPr lang="ru-RU" altLang="ru-RU" sz="1400" b="1" dirty="0" smtClean="0">
                <a:solidFill>
                  <a:srgbClr val="FF0066"/>
                </a:solidFill>
              </a:rPr>
              <a:t>№3</a:t>
            </a:r>
            <a:r>
              <a:rPr lang="ru-RU" altLang="ru-RU" sz="2000" b="1" dirty="0">
                <a:solidFill>
                  <a:srgbClr val="FF0066"/>
                </a:solidFill>
              </a:rPr>
              <a:t/>
            </a:r>
            <a:br>
              <a:rPr lang="ru-RU" altLang="ru-RU" sz="2000" b="1" dirty="0">
                <a:solidFill>
                  <a:srgbClr val="FF0066"/>
                </a:solidFill>
              </a:rPr>
            </a:b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427572"/>
              </p:ext>
            </p:extLst>
          </p:nvPr>
        </p:nvGraphicFramePr>
        <p:xfrm>
          <a:off x="214282" y="1785926"/>
          <a:ext cx="8683625" cy="473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2332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1214414" y="214290"/>
            <a:ext cx="6400800" cy="126872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altLang="ru-RU" sz="1900" b="1" dirty="0" smtClean="0"/>
              <a:t>Итоги освоения программы </a:t>
            </a:r>
            <a:r>
              <a:rPr lang="ru-RU" altLang="ru-RU" sz="1900" b="1" dirty="0" err="1" smtClean="0"/>
              <a:t>Т.Э.Токаевой</a:t>
            </a:r>
            <a:r>
              <a:rPr lang="ru-RU" altLang="ru-RU" sz="1900" b="1" dirty="0" smtClean="0"/>
              <a:t> </a:t>
            </a:r>
          </a:p>
          <a:p>
            <a:pPr algn="ctr">
              <a:buNone/>
            </a:pPr>
            <a:r>
              <a:rPr lang="ru-RU" altLang="ru-RU" sz="1900" b="1" dirty="0" smtClean="0"/>
              <a:t>«Будь здоров, дошкольник» </a:t>
            </a:r>
            <a:br>
              <a:rPr lang="ru-RU" altLang="ru-RU" sz="1900" b="1" dirty="0" smtClean="0"/>
            </a:br>
            <a:r>
              <a:rPr lang="ru-RU" altLang="ru-RU" sz="1900" b="1" dirty="0" smtClean="0"/>
              <a:t>по направлению «Физическое развитие» 2018-2019 г. </a:t>
            </a:r>
          </a:p>
          <a:p>
            <a:pPr algn="ctr">
              <a:buNone/>
            </a:pPr>
            <a:r>
              <a:rPr lang="ru-RU" altLang="ru-RU" sz="1600" b="1" dirty="0" smtClean="0">
                <a:solidFill>
                  <a:srgbClr val="FF0066"/>
                </a:solidFill>
              </a:rPr>
              <a:t>в </a:t>
            </a:r>
            <a:r>
              <a:rPr lang="ru-RU" altLang="ru-RU" sz="1600" b="1" dirty="0">
                <a:solidFill>
                  <a:srgbClr val="FF0066"/>
                </a:solidFill>
              </a:rPr>
              <a:t>группе </a:t>
            </a:r>
            <a:r>
              <a:rPr lang="ru-RU" altLang="ru-RU" sz="1600" b="1" dirty="0" smtClean="0">
                <a:solidFill>
                  <a:srgbClr val="FF0066"/>
                </a:solidFill>
              </a:rPr>
              <a:t>№4</a:t>
            </a:r>
            <a:r>
              <a:rPr lang="ru-RU" altLang="ru-RU" sz="2000" b="1" dirty="0">
                <a:solidFill>
                  <a:srgbClr val="FF0066"/>
                </a:solidFill>
              </a:rPr>
              <a:t/>
            </a:r>
            <a:br>
              <a:rPr lang="ru-RU" altLang="ru-RU" sz="2000" b="1" dirty="0">
                <a:solidFill>
                  <a:srgbClr val="FF0066"/>
                </a:solidFill>
              </a:rPr>
            </a:b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650996"/>
              </p:ext>
            </p:extLst>
          </p:nvPr>
        </p:nvGraphicFramePr>
        <p:xfrm>
          <a:off x="214282" y="1571612"/>
          <a:ext cx="8683625" cy="473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542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1142976" y="214290"/>
            <a:ext cx="6400800" cy="14287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altLang="ru-RU" sz="1700" b="1" dirty="0" smtClean="0"/>
              <a:t>Итоги освоения программы </a:t>
            </a:r>
            <a:r>
              <a:rPr lang="ru-RU" altLang="ru-RU" sz="1700" b="1" dirty="0" err="1" smtClean="0"/>
              <a:t>Т.Э.Токаевой</a:t>
            </a:r>
            <a:r>
              <a:rPr lang="ru-RU" altLang="ru-RU" sz="1700" b="1" dirty="0" smtClean="0"/>
              <a:t> </a:t>
            </a:r>
          </a:p>
          <a:p>
            <a:pPr algn="ctr">
              <a:buNone/>
            </a:pPr>
            <a:r>
              <a:rPr lang="ru-RU" altLang="ru-RU" sz="1700" b="1" dirty="0" smtClean="0"/>
              <a:t>«Будь здоров, дошкольник» </a:t>
            </a:r>
            <a:br>
              <a:rPr lang="ru-RU" altLang="ru-RU" sz="1700" b="1" dirty="0" smtClean="0"/>
            </a:br>
            <a:r>
              <a:rPr lang="ru-RU" altLang="ru-RU" sz="1700" b="1" dirty="0" smtClean="0"/>
              <a:t>по направлению «Физическое развитие» 2018-2019 г.</a:t>
            </a:r>
          </a:p>
          <a:p>
            <a:pPr algn="ctr">
              <a:buNone/>
            </a:pPr>
            <a:r>
              <a:rPr lang="ru-RU" altLang="ru-RU" sz="1500" b="1" dirty="0" smtClean="0">
                <a:solidFill>
                  <a:srgbClr val="FF0066"/>
                </a:solidFill>
              </a:rPr>
              <a:t>в </a:t>
            </a:r>
            <a:r>
              <a:rPr lang="ru-RU" altLang="ru-RU" sz="1500" b="1" dirty="0">
                <a:solidFill>
                  <a:srgbClr val="FF0066"/>
                </a:solidFill>
              </a:rPr>
              <a:t>группе  </a:t>
            </a:r>
            <a:r>
              <a:rPr lang="ru-RU" altLang="ru-RU" sz="1500" b="1" dirty="0" smtClean="0">
                <a:solidFill>
                  <a:srgbClr val="FF0066"/>
                </a:solidFill>
              </a:rPr>
              <a:t>№5</a:t>
            </a:r>
            <a:r>
              <a:rPr lang="ru-RU" altLang="ru-RU" sz="2000" b="1" dirty="0">
                <a:solidFill>
                  <a:srgbClr val="FF0066"/>
                </a:solidFill>
              </a:rPr>
              <a:t/>
            </a:r>
            <a:br>
              <a:rPr lang="ru-RU" altLang="ru-RU" sz="2000" b="1" dirty="0">
                <a:solidFill>
                  <a:srgbClr val="FF0066"/>
                </a:solidFill>
              </a:rPr>
            </a:br>
            <a:endParaRPr lang="ru-RU" altLang="ru-RU" sz="2000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984607"/>
              </p:ext>
            </p:extLst>
          </p:nvPr>
        </p:nvGraphicFramePr>
        <p:xfrm>
          <a:off x="230188" y="1808163"/>
          <a:ext cx="8683625" cy="473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8798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4806743"/>
              </p:ext>
            </p:extLst>
          </p:nvPr>
        </p:nvGraphicFramePr>
        <p:xfrm>
          <a:off x="214282" y="2132856"/>
          <a:ext cx="855487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sz="quarter" idx="4294967295"/>
          </p:nvPr>
        </p:nvSpPr>
        <p:spPr>
          <a:xfrm>
            <a:off x="1115616" y="404664"/>
            <a:ext cx="6400800" cy="15121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000" b="1" dirty="0" smtClean="0"/>
              <a:t>ДИАГНОСТИКА ДВИГАТЕЛЬНОГО РАЗВИТИЯ НА ЗАНЯТИЯХ ПО ФИТБОЛУ (МЕТОДИКА Н.О. ОЗЕРЦКОГО и Н.И.ГУРЕВИЧ) </a:t>
            </a:r>
            <a:br>
              <a:rPr lang="ru-RU" sz="2000" b="1" dirty="0" smtClean="0"/>
            </a:br>
            <a:r>
              <a:rPr lang="ru-RU" sz="2000" b="1" dirty="0" smtClean="0"/>
              <a:t>3 старшая группа 201</a:t>
            </a:r>
            <a:r>
              <a:rPr lang="en-US" sz="2000" b="1" dirty="0" smtClean="0"/>
              <a:t>8</a:t>
            </a:r>
            <a:r>
              <a:rPr lang="ru-RU" sz="2000" b="1" dirty="0" smtClean="0"/>
              <a:t>-201</a:t>
            </a:r>
            <a:r>
              <a:rPr lang="en-US" sz="2000" b="1" dirty="0" smtClean="0"/>
              <a:t>9</a:t>
            </a:r>
            <a:r>
              <a:rPr lang="ru-RU" sz="2000" b="1" dirty="0" smtClean="0"/>
              <a:t> год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19956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214282" y="642918"/>
          <a:ext cx="8643998" cy="5000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3" imgW="9426016" imgH="4948459" progId="Word.Document.12">
                  <p:embed/>
                </p:oleObj>
              </mc:Choice>
              <mc:Fallback>
                <p:oleObj name="Документ" r:id="rId3" imgW="9426016" imgH="4948459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642918"/>
                        <a:ext cx="8643998" cy="5000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7559291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Углы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F96A1B"/>
    </a:accent2>
    <a:accent3>
      <a:srgbClr val="08A1D9"/>
    </a:accent3>
    <a:accent4>
      <a:srgbClr val="7C984A"/>
    </a:accent4>
    <a:accent5>
      <a:srgbClr val="C2AD8D"/>
    </a:accent5>
    <a:accent6>
      <a:srgbClr val="506E94"/>
    </a:accent6>
    <a:hlink>
      <a:srgbClr val="5F5F5F"/>
    </a:hlink>
    <a:folHlink>
      <a:srgbClr val="969696"/>
    </a:folHlink>
  </a:clrScheme>
  <a:fontScheme name="Углы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微软雅黑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Franklin Gothic Book"/>
      <a:ea typeface=""/>
      <a:cs typeface=""/>
      <a:font script="Jpan" typeface="ＭＳ Ｐゴシック"/>
      <a:font script="Hang" typeface="맑은 고딕"/>
      <a:font script="Hans" typeface="隶书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Углы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phClr">
              <a:shade val="25000"/>
              <a:satMod val="150000"/>
            </a:schemeClr>
          </a:contourClr>
        </a:sp3d>
      </a:effectStyle>
    </a:effectStyleLst>
    <a:bgFillStyleLst>
      <a:solidFill>
        <a:schemeClr val="phClr"/>
      </a:solidFill>
      <a:blipFill rotWithShape="1">
        <a:blip xmlns:r="http://schemas.openxmlformats.org/officeDocument/2006/relationships" r:embed="rId1">
          <a:duotone>
            <a:schemeClr val="phClr">
              <a:tint val="90000"/>
              <a:shade val="85000"/>
            </a:schemeClr>
            <a:schemeClr val="phClr">
              <a:tint val="95000"/>
              <a:shade val="99000"/>
            </a:schemeClr>
          </a:duotone>
        </a:blip>
        <a:tile tx="0" ty="0" sx="100000" sy="100000" flip="none" algn="tl"/>
      </a:blipFill>
      <a:blipFill rotWithShape="1">
        <a:blip xmlns:r="http://schemas.openxmlformats.org/officeDocument/2006/relationships" r:embed="rId2">
          <a:duotone>
            <a:schemeClr val="phClr">
              <a:tint val="93000"/>
              <a:shade val="85000"/>
            </a:schemeClr>
            <a:schemeClr val="phClr">
              <a:tint val="96000"/>
              <a:shade val="99000"/>
            </a:schemeClr>
          </a:duotone>
        </a:blip>
        <a:tile tx="0" ty="0" sx="90000" sy="9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365</Words>
  <Application>Microsoft Office PowerPoint</Application>
  <PresentationFormat>Экран (4:3)</PresentationFormat>
  <Paragraphs>67</Paragraphs>
  <Slides>27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Документ</vt:lpstr>
      <vt:lpstr>ФГБДОУ «Центр развития ребенка – детский сад № 1387» УДПРФ  Диагностика физического развития детей 2018 – 2019 уч.г. выполнила инструктор по физической культуре Фомичева Олеся Юрьевна  </vt:lpstr>
      <vt:lpstr>Литература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Диагностика физического развития детей 2 младшей группы  (1 группа) БЕГ 10 м.</vt:lpstr>
      <vt:lpstr>Диагностика физического развития детей 2 младшей группы  (1 группа) ПРЫЖКИ В ДЛИНУ С МЕСТА</vt:lpstr>
      <vt:lpstr>Диагностика физического развития детей средней группы ( 2 группа) 2018-2019г.</vt:lpstr>
      <vt:lpstr>Диагностика физического развития детей средней группы (2 группа) БРОСОК НАБИВНОГО МЯЧА (1 кг.)</vt:lpstr>
      <vt:lpstr>Диагностика физического развития детей средней группы (2 группа) ГИБКОСТЬ</vt:lpstr>
      <vt:lpstr>Диагностика физического развития детей старшей группы  (3 группа) 2018-2019 г.    </vt:lpstr>
      <vt:lpstr>Диагностика физического развития детей старшей группы(3 группа) БРОСОК НАБИВНОГО МЯЧА(1 кг.)</vt:lpstr>
      <vt:lpstr>Диагностика физического развития детей старшей группы (3 группа) ГИБКОСТЬ</vt:lpstr>
      <vt:lpstr>Диагностика физического развития детей старшей группы(4 группа) 2018-2019 г.</vt:lpstr>
      <vt:lpstr>Диагностика физического развития детей старшей группы  (4 группа) БРОСОК НАБИВНОГО МЯЧА (1 кг.)</vt:lpstr>
      <vt:lpstr>Диагностика физического развития детей старшей группы (4 группа) ГИБКОСТЬ</vt:lpstr>
      <vt:lpstr>Диагностика физического развития детей подготовительной группы (5 группа) 2018-2019 г.</vt:lpstr>
      <vt:lpstr>Диагностика физического развития детей подготовительной  группы (5 группа) БРОСОК НАБИВНОГО МЯЧА  (1 кг.)</vt:lpstr>
      <vt:lpstr>Диагностика физического развития детей подготовительной группы  (5 группа) ГИБКОСТЬ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bux1</dc:creator>
  <cp:lastModifiedBy>Windows User</cp:lastModifiedBy>
  <cp:revision>3</cp:revision>
  <dcterms:created xsi:type="dcterms:W3CDTF">2006-03-18T19:03:47Z</dcterms:created>
  <dcterms:modified xsi:type="dcterms:W3CDTF">2022-11-07T10:09:33Z</dcterms:modified>
</cp:coreProperties>
</file>