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7" r:id="rId4"/>
    <p:sldId id="258" r:id="rId5"/>
    <p:sldId id="259" r:id="rId6"/>
    <p:sldId id="262" r:id="rId7"/>
    <p:sldId id="265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546-4D23-BE3C-B2559B01375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2.6</c:v>
                </c:pt>
                <c:pt idx="1">
                  <c:v>2.8</c:v>
                </c:pt>
                <c:pt idx="2">
                  <c:v>2.8</c:v>
                </c:pt>
                <c:pt idx="3">
                  <c:v>2.8</c:v>
                </c:pt>
                <c:pt idx="4">
                  <c:v>2.7</c:v>
                </c:pt>
                <c:pt idx="5">
                  <c:v>2.6</c:v>
                </c:pt>
                <c:pt idx="6">
                  <c:v>2.7</c:v>
                </c:pt>
                <c:pt idx="7">
                  <c:v>2.6</c:v>
                </c:pt>
                <c:pt idx="8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46-4D23-BE3C-B2559B0137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3,0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546-4D23-BE3C-B2559B01375D}"/>
                </c:ext>
              </c:extLst>
            </c:dLbl>
            <c:dLbl>
              <c:idx val="7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546-4D23-BE3C-B2559B01375D}"/>
                </c:ext>
              </c:extLst>
            </c:dLbl>
            <c:dLbl>
              <c:idx val="8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546-4D23-BE3C-B2559B01375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2.9</c:v>
                </c:pt>
                <c:pt idx="1">
                  <c:v>3.1</c:v>
                </c:pt>
                <c:pt idx="2">
                  <c:v>3.1</c:v>
                </c:pt>
                <c:pt idx="3">
                  <c:v>3</c:v>
                </c:pt>
                <c:pt idx="4">
                  <c:v>2.9</c:v>
                </c:pt>
                <c:pt idx="5">
                  <c:v>2.9</c:v>
                </c:pt>
                <c:pt idx="6">
                  <c:v>3</c:v>
                </c:pt>
                <c:pt idx="7">
                  <c:v>2.9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546-4D23-BE3C-B2559B0137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349696"/>
        <c:axId val="66384256"/>
      </c:barChart>
      <c:catAx>
        <c:axId val="663496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6384256"/>
        <c:crosses val="autoZero"/>
        <c:auto val="1"/>
        <c:lblAlgn val="ctr"/>
        <c:lblOffset val="100"/>
        <c:noMultiLvlLbl val="0"/>
      </c:catAx>
      <c:valAx>
        <c:axId val="663842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6349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0,73</c:v>
                </c:pt>
                <c:pt idx="1">
                  <c:v>май 1,1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0.73000000000000054</c:v>
                </c:pt>
                <c:pt idx="1">
                  <c:v>1.06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D1-4C46-B031-8B450804B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464896"/>
        <c:axId val="80466688"/>
        <c:axId val="0"/>
      </c:bar3DChart>
      <c:catAx>
        <c:axId val="80464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466688"/>
        <c:crosses val="autoZero"/>
        <c:auto val="1"/>
        <c:lblAlgn val="ctr"/>
        <c:lblOffset val="100"/>
        <c:noMultiLvlLbl val="0"/>
      </c:catAx>
      <c:valAx>
        <c:axId val="80466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464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10,3</c:v>
                </c:pt>
                <c:pt idx="1">
                  <c:v>май 11,3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10.3</c:v>
                </c:pt>
                <c:pt idx="1">
                  <c:v>11.6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FE-4864-AC5F-8257C834BA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9707136"/>
        <c:axId val="79713024"/>
        <c:axId val="0"/>
      </c:bar3DChart>
      <c:catAx>
        <c:axId val="79707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9713024"/>
        <c:crosses val="autoZero"/>
        <c:auto val="1"/>
        <c:lblAlgn val="ctr"/>
        <c:lblOffset val="100"/>
        <c:noMultiLvlLbl val="0"/>
      </c:catAx>
      <c:valAx>
        <c:axId val="79713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9707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4,7</c:v>
                </c:pt>
                <c:pt idx="1">
                  <c:v>май 4,1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4.7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57-4241-A83A-53414330AE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953728"/>
        <c:axId val="80955264"/>
        <c:axId val="0"/>
      </c:bar3DChart>
      <c:catAx>
        <c:axId val="80953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955264"/>
        <c:crosses val="autoZero"/>
        <c:auto val="1"/>
        <c:lblAlgn val="ctr"/>
        <c:lblOffset val="100"/>
        <c:noMultiLvlLbl val="0"/>
      </c:catAx>
      <c:valAx>
        <c:axId val="80955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953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765150189559639"/>
          <c:y val="5.5522434695663113E-2"/>
          <c:w val="0.75531146106736657"/>
          <c:h val="0.794010332041828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12,8</c:v>
                </c:pt>
                <c:pt idx="1">
                  <c:v>май 11,9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12.8</c:v>
                </c:pt>
                <c:pt idx="1">
                  <c:v>8.8000000000000007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42-435F-BE60-3DD76CC7C9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6429696"/>
        <c:axId val="66430080"/>
        <c:axId val="0"/>
      </c:bar3DChart>
      <c:catAx>
        <c:axId val="66429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6430080"/>
        <c:crosses val="autoZero"/>
        <c:auto val="1"/>
        <c:lblAlgn val="ctr"/>
        <c:lblOffset val="100"/>
        <c:noMultiLvlLbl val="0"/>
      </c:catAx>
      <c:valAx>
        <c:axId val="66430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6429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881526777238029"/>
          <c:y val="4.7667424590081942E-2"/>
          <c:w val="0.76572373931982263"/>
          <c:h val="0.792734938398745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2,9</c:v>
                </c:pt>
                <c:pt idx="1">
                  <c:v>май 3,1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2.9</c:v>
                </c:pt>
                <c:pt idx="1">
                  <c:v>2.3099999999999987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C2-47EA-BF8D-70EB82183B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173504"/>
        <c:axId val="81183488"/>
        <c:axId val="0"/>
      </c:bar3DChart>
      <c:catAx>
        <c:axId val="8117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183488"/>
        <c:crosses val="autoZero"/>
        <c:auto val="1"/>
        <c:lblAlgn val="ctr"/>
        <c:lblOffset val="100"/>
        <c:noMultiLvlLbl val="0"/>
      </c:catAx>
      <c:valAx>
        <c:axId val="81183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173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51415040511244"/>
          <c:y val="3.0831228624715046E-2"/>
          <c:w val="0.76063077713112226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1.8900000000000001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57-4228-BC3C-078FFA2086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125760"/>
        <c:axId val="81127296"/>
        <c:axId val="0"/>
      </c:bar3DChart>
      <c:catAx>
        <c:axId val="81125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127296"/>
        <c:crosses val="autoZero"/>
        <c:auto val="1"/>
        <c:lblAlgn val="ctr"/>
        <c:lblOffset val="100"/>
        <c:noMultiLvlLbl val="0"/>
      </c:catAx>
      <c:valAx>
        <c:axId val="81127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125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11,4</c:v>
                </c:pt>
                <c:pt idx="1">
                  <c:v>май 12,7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11.4</c:v>
                </c:pt>
                <c:pt idx="1">
                  <c:v>11.2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4D-4F89-BA96-21C788FF91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358848"/>
        <c:axId val="81360384"/>
        <c:axId val="0"/>
      </c:bar3DChart>
      <c:catAx>
        <c:axId val="81358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360384"/>
        <c:crosses val="autoZero"/>
        <c:auto val="1"/>
        <c:lblAlgn val="ctr"/>
        <c:lblOffset val="100"/>
        <c:noMultiLvlLbl val="0"/>
      </c:catAx>
      <c:valAx>
        <c:axId val="81360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358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07560196279814"/>
          <c:y val="5.6417957835916042E-2"/>
          <c:w val="0.79369251397923091"/>
          <c:h val="0.790687918042502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3,4</c:v>
                </c:pt>
                <c:pt idx="1">
                  <c:v>май 3,0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3.4</c:v>
                </c:pt>
                <c:pt idx="1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E3-46B7-8690-1393233BA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728640"/>
        <c:axId val="81730176"/>
        <c:axId val="0"/>
      </c:bar3DChart>
      <c:catAx>
        <c:axId val="81728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730176"/>
        <c:crosses val="autoZero"/>
        <c:auto val="1"/>
        <c:lblAlgn val="ctr"/>
        <c:lblOffset val="100"/>
        <c:noMultiLvlLbl val="0"/>
      </c:catAx>
      <c:valAx>
        <c:axId val="8173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728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2010608048994"/>
          <c:y val="4.4861391929187561E-2"/>
          <c:w val="0.77060449475065662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14,6</c:v>
                </c:pt>
                <c:pt idx="1">
                  <c:v>май 13,7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14.6</c:v>
                </c:pt>
                <c:pt idx="1">
                  <c:v>8.7000000000000011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45-47DA-B1A8-E47A818A2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777792"/>
        <c:axId val="81779328"/>
        <c:axId val="0"/>
      </c:bar3DChart>
      <c:catAx>
        <c:axId val="81777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779328"/>
        <c:crosses val="autoZero"/>
        <c:auto val="1"/>
        <c:lblAlgn val="ctr"/>
        <c:lblOffset val="100"/>
        <c:noMultiLvlLbl val="0"/>
      </c:catAx>
      <c:valAx>
        <c:axId val="81779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777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3,1</c:v>
                </c:pt>
                <c:pt idx="1">
                  <c:v>май 3,4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3.1</c:v>
                </c:pt>
                <c:pt idx="1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04-47DE-9A60-27DBBFB655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971840"/>
        <c:axId val="81977728"/>
        <c:axId val="0"/>
      </c:bar3DChart>
      <c:catAx>
        <c:axId val="81971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977728"/>
        <c:crosses val="autoZero"/>
        <c:auto val="1"/>
        <c:lblAlgn val="ctr"/>
        <c:lblOffset val="100"/>
        <c:noMultiLvlLbl val="0"/>
      </c:catAx>
      <c:valAx>
        <c:axId val="81977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971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2.9</c:v>
                </c:pt>
                <c:pt idx="1">
                  <c:v>2.7</c:v>
                </c:pt>
                <c:pt idx="2">
                  <c:v>2.9</c:v>
                </c:pt>
                <c:pt idx="3">
                  <c:v>2.9</c:v>
                </c:pt>
                <c:pt idx="4">
                  <c:v>2.8</c:v>
                </c:pt>
                <c:pt idx="5">
                  <c:v>2.7</c:v>
                </c:pt>
                <c:pt idx="6">
                  <c:v>2.8</c:v>
                </c:pt>
                <c:pt idx="7">
                  <c:v>2.7</c:v>
                </c:pt>
                <c:pt idx="8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50-4668-8E09-584D7973B1F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50-4668-8E09-584D7973B1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89952"/>
        <c:axId val="60591488"/>
      </c:barChart>
      <c:catAx>
        <c:axId val="605899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0591488"/>
        <c:crosses val="autoZero"/>
        <c:auto val="1"/>
        <c:lblAlgn val="ctr"/>
        <c:lblOffset val="100"/>
        <c:noMultiLvlLbl val="0"/>
      </c:catAx>
      <c:valAx>
        <c:axId val="605914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0589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773998736269165"/>
          <c:y val="0.44189380095898406"/>
          <c:w val="0.10682791387187711"/>
          <c:h val="0.104638932054384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1,75</c:v>
                </c:pt>
                <c:pt idx="1">
                  <c:v>май 1,87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1.75</c:v>
                </c:pt>
                <c:pt idx="1">
                  <c:v>1.87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D-481E-A1A7-078D03840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051840"/>
        <c:axId val="82053376"/>
        <c:axId val="0"/>
      </c:bar3DChart>
      <c:catAx>
        <c:axId val="82051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053376"/>
        <c:crosses val="autoZero"/>
        <c:auto val="1"/>
        <c:lblAlgn val="ctr"/>
        <c:lblOffset val="100"/>
        <c:noMultiLvlLbl val="0"/>
      </c:catAx>
      <c:valAx>
        <c:axId val="82053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051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12,0</c:v>
                </c:pt>
                <c:pt idx="1">
                  <c:v>май 14,0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E-43D2-A881-586E6861C9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105472"/>
        <c:axId val="82107008"/>
        <c:axId val="0"/>
      </c:bar3DChart>
      <c:catAx>
        <c:axId val="82105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107008"/>
        <c:crosses val="autoZero"/>
        <c:auto val="1"/>
        <c:lblAlgn val="ctr"/>
        <c:lblOffset val="100"/>
        <c:noMultiLvlLbl val="0"/>
      </c:catAx>
      <c:valAx>
        <c:axId val="82107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105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3,2</c:v>
                </c:pt>
                <c:pt idx="1">
                  <c:v>май 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3.2</c:v>
                </c:pt>
                <c:pt idx="1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A1-408C-86B9-8EC04EEB0F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573184"/>
        <c:axId val="81132160"/>
        <c:axId val="0"/>
      </c:bar3DChart>
      <c:catAx>
        <c:axId val="8057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132160"/>
        <c:crosses val="autoZero"/>
        <c:auto val="1"/>
        <c:lblAlgn val="ctr"/>
        <c:lblOffset val="100"/>
        <c:noMultiLvlLbl val="0"/>
      </c:catAx>
      <c:valAx>
        <c:axId val="81132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573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13,2</c:v>
                </c:pt>
                <c:pt idx="1">
                  <c:v>май 12,9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13.2</c:v>
                </c:pt>
                <c:pt idx="1">
                  <c:v>8.7000000000000011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6F-4321-AC43-549D79BF7E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589760"/>
        <c:axId val="81591680"/>
        <c:axId val="0"/>
      </c:bar3DChart>
      <c:catAx>
        <c:axId val="81589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591680"/>
        <c:crosses val="autoZero"/>
        <c:auto val="1"/>
        <c:lblAlgn val="ctr"/>
        <c:lblOffset val="100"/>
        <c:noMultiLvlLbl val="0"/>
      </c:catAx>
      <c:valAx>
        <c:axId val="81591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589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698745990085142E-2"/>
          <c:y val="5.8900597587574273E-2"/>
          <c:w val="0.91212841450374538"/>
          <c:h val="0.776369885818902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3,3</c:v>
                </c:pt>
                <c:pt idx="1">
                  <c:v>май 3,8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3.3</c:v>
                </c:pt>
                <c:pt idx="1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D5-4F0B-BA5C-FC61B61C6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958784"/>
        <c:axId val="81980416"/>
        <c:axId val="0"/>
      </c:bar3DChart>
      <c:catAx>
        <c:axId val="81958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980416"/>
        <c:crosses val="autoZero"/>
        <c:auto val="1"/>
        <c:lblAlgn val="ctr"/>
        <c:lblOffset val="100"/>
        <c:noMultiLvlLbl val="0"/>
      </c:catAx>
      <c:valAx>
        <c:axId val="81980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1958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008280214973141"/>
          <c:y val="6.2024315842064082E-2"/>
          <c:w val="0.77404418197725156"/>
          <c:h val="0.769888184917122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1,25</c:v>
                </c:pt>
                <c:pt idx="1">
                  <c:v>май 1,34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1.25</c:v>
                </c:pt>
                <c:pt idx="1">
                  <c:v>1.56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FE-46EA-8AC9-D4B8CD9916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510208"/>
        <c:axId val="82511744"/>
        <c:axId val="0"/>
      </c:bar3DChart>
      <c:catAx>
        <c:axId val="82510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511744"/>
        <c:crosses val="autoZero"/>
        <c:auto val="1"/>
        <c:lblAlgn val="ctr"/>
        <c:lblOffset val="100"/>
        <c:noMultiLvlLbl val="0"/>
      </c:catAx>
      <c:valAx>
        <c:axId val="82511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510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11,3</c:v>
                </c:pt>
                <c:pt idx="1">
                  <c:v>май 12,4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11.3</c:v>
                </c:pt>
                <c:pt idx="1">
                  <c:v>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7E-44EF-9BC2-34EAC5C53D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533760"/>
        <c:axId val="82535552"/>
        <c:axId val="0"/>
      </c:bar3DChart>
      <c:catAx>
        <c:axId val="82533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535552"/>
        <c:crosses val="autoZero"/>
        <c:auto val="1"/>
        <c:lblAlgn val="ctr"/>
        <c:lblOffset val="100"/>
        <c:noMultiLvlLbl val="0"/>
      </c:catAx>
      <c:valAx>
        <c:axId val="82535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2533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651709974283402"/>
          <c:y val="3.7143232395226343E-2"/>
          <c:w val="0.80364074803149665"/>
          <c:h val="0.8431732650045994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16,2</c:v>
                </c:pt>
                <c:pt idx="1">
                  <c:v>май 15,2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16.2</c:v>
                </c:pt>
                <c:pt idx="1">
                  <c:v>15.2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DE-47B5-B634-D2E57C3DB2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5179904"/>
        <c:axId val="75181440"/>
        <c:axId val="0"/>
      </c:bar3DChart>
      <c:catAx>
        <c:axId val="75179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5181440"/>
        <c:crosses val="autoZero"/>
        <c:auto val="1"/>
        <c:lblAlgn val="ctr"/>
        <c:lblOffset val="100"/>
        <c:noMultiLvlLbl val="0"/>
      </c:catAx>
      <c:valAx>
        <c:axId val="75181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5179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F-4A94-A38A-DFA87EEC9B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3407104"/>
        <c:axId val="73421184"/>
        <c:axId val="0"/>
      </c:bar3DChart>
      <c:catAx>
        <c:axId val="73407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3421184"/>
        <c:crosses val="autoZero"/>
        <c:auto val="1"/>
        <c:lblAlgn val="ctr"/>
        <c:lblOffset val="100"/>
        <c:noMultiLvlLbl val="0"/>
      </c:catAx>
      <c:valAx>
        <c:axId val="73421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3407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12077205808817"/>
          <c:y val="5.9275903059267214E-2"/>
          <c:w val="0.79545585103748861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0,59</c:v>
                </c:pt>
                <c:pt idx="1">
                  <c:v>май 0,73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0.59</c:v>
                </c:pt>
                <c:pt idx="1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8B-4186-953E-434517FAF3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3445376"/>
        <c:axId val="73446912"/>
        <c:axId val="0"/>
      </c:bar3DChart>
      <c:catAx>
        <c:axId val="73445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3446912"/>
        <c:crosses val="autoZero"/>
        <c:auto val="1"/>
        <c:lblAlgn val="ctr"/>
        <c:lblOffset val="100"/>
        <c:noMultiLvlLbl val="0"/>
      </c:catAx>
      <c:valAx>
        <c:axId val="73446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3445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50235758420309"/>
          <c:y val="3.3998438982454103E-2"/>
          <c:w val="0.82387875296075863"/>
          <c:h val="0.804128778257556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5,9</c:v>
                </c:pt>
                <c:pt idx="1">
                  <c:v>май 7,2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5.9</c:v>
                </c:pt>
                <c:pt idx="1">
                  <c:v>11.3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94-4C56-8FFF-BBC7C0D1CA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9655680"/>
        <c:axId val="79657216"/>
        <c:axId val="0"/>
      </c:bar3DChart>
      <c:catAx>
        <c:axId val="79655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9657216"/>
        <c:crosses val="autoZero"/>
        <c:auto val="1"/>
        <c:lblAlgn val="ctr"/>
        <c:lblOffset val="100"/>
        <c:noMultiLvlLbl val="0"/>
      </c:catAx>
      <c:valAx>
        <c:axId val="79657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9655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4.8</c:v>
                </c:pt>
                <c:pt idx="1">
                  <c:v>май 3,7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4.8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5-4DC4-824C-041ADAC74E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302464"/>
        <c:axId val="80304000"/>
        <c:axId val="0"/>
      </c:bar3DChart>
      <c:catAx>
        <c:axId val="80302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304000"/>
        <c:crosses val="autoZero"/>
        <c:auto val="1"/>
        <c:lblAlgn val="ctr"/>
        <c:lblOffset val="100"/>
        <c:noMultiLvlLbl val="0"/>
      </c:catAx>
      <c:valAx>
        <c:axId val="80304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302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815397005654973"/>
          <c:y val="4.0960575446133102E-2"/>
          <c:w val="0.74976685095214168"/>
          <c:h val="0.7540841584431905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14,5</c:v>
                </c:pt>
                <c:pt idx="1">
                  <c:v>май 13,4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14.5</c:v>
                </c:pt>
                <c:pt idx="1">
                  <c:v>13.8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BE-4C66-B36E-61E2BE74BD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229504"/>
        <c:axId val="80231040"/>
        <c:axId val="0"/>
      </c:bar3DChart>
      <c:catAx>
        <c:axId val="80229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231040"/>
        <c:crosses val="autoZero"/>
        <c:auto val="1"/>
        <c:lblAlgn val="ctr"/>
        <c:lblOffset val="100"/>
        <c:noMultiLvlLbl val="0"/>
      </c:catAx>
      <c:valAx>
        <c:axId val="80231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229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1,5</c:v>
                </c:pt>
                <c:pt idx="1">
                  <c:v>май 2,3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1.5</c:v>
                </c:pt>
                <c:pt idx="1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27-4CBF-BF89-52283531B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443648"/>
        <c:axId val="80449536"/>
        <c:axId val="0"/>
      </c:bar3DChart>
      <c:catAx>
        <c:axId val="80443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449536"/>
        <c:crosses val="autoZero"/>
        <c:auto val="1"/>
        <c:lblAlgn val="ctr"/>
        <c:lblOffset val="100"/>
        <c:noMultiLvlLbl val="0"/>
      </c:catAx>
      <c:valAx>
        <c:axId val="80449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443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6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634" y="116632"/>
            <a:ext cx="8424936" cy="1547576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ФГБДОУ «Центр развития ребенка – детский сад № 1387»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УДПРФ 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Фомичева Олеся Юрьевна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Леся\Desktop\КОНСПЕКТЫ\ФОТО 2 группы ЗДОРОВЕЙ-КА НОЯБРЬ\CPKQ197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24"/>
          <a:stretch/>
        </p:blipFill>
        <p:spPr bwMode="auto">
          <a:xfrm>
            <a:off x="2267744" y="1664208"/>
            <a:ext cx="5112568" cy="4861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7965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147" y="110916"/>
            <a:ext cx="3744417" cy="587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2995" name="Picture 3" descr="E:\РАБОЧАЯ ЛИТЕРАТУРА ДЛЯ ОТЧЕТА\2395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772907" cy="25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6" name="Picture 4" descr="E:\РАБОЧАЯ ЛИТЕРАТУРА ДЛЯ ОТЧЕТА\10172528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83435"/>
            <a:ext cx="1922301" cy="27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РАБОЧАЯ ЛИТЕРАТУРА ДЛЯ ОТЧЕТА\cover-1200x80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8" r="26361"/>
          <a:stretch/>
        </p:blipFill>
        <p:spPr bwMode="auto">
          <a:xfrm>
            <a:off x="3779912" y="3778736"/>
            <a:ext cx="1944216" cy="2746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E:\РАБОЧАЯ ЛИТЕРАТУРА ДЛЯ ОТЧЕТА\3f44b0a94eb1954b2fa7d7b30f265817.jpg"/>
          <p:cNvPicPr>
            <a:picLocks noGrp="1"/>
          </p:cNvPicPr>
          <p:nvPr>
            <p:ph sz="quarter" idx="429496729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t="4167" r="17308" b="4808"/>
          <a:stretch/>
        </p:blipFill>
        <p:spPr bwMode="auto">
          <a:xfrm>
            <a:off x="3851920" y="764704"/>
            <a:ext cx="1753205" cy="26500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E:\РАБОЧАЯ ЛИТЕРАТУРА ДЛЯ ОТЧЕТА\uk33796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04" y="363528"/>
            <a:ext cx="1817458" cy="259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РАБОЧАЯ ЛИТЕРАТУРА ДЛЯ ОТЧЕТА\157647-350x310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3" r="18571"/>
          <a:stretch/>
        </p:blipFill>
        <p:spPr bwMode="auto">
          <a:xfrm>
            <a:off x="6886504" y="3573016"/>
            <a:ext cx="1860426" cy="2635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5478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ДИАГНОСТИКА ДВИГАТЕЛЬНОГО РАЗВИТИЯ НА ЗАНЯТИЯХ ПО ФИТБОЛУ (МЕТОДИКА Н.О. ОЗЕРЦКОГО и Н.И.ГУРЕВИЧ) </a:t>
            </a:r>
            <a:br>
              <a:rPr lang="ru-RU" sz="2400" b="1" dirty="0" smtClean="0"/>
            </a:br>
            <a:r>
              <a:rPr lang="ru-RU" sz="2400" b="1" dirty="0" smtClean="0"/>
              <a:t>3 старшая группа 2017-2018 год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5732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ДИАГНОСТИКА ДВИГАТЕЛЬНОГО РАЗВИТИЯ НА ЗАНЯТИЯХ ПО ФИТБОЛУ (МЕТОДИКА Н.О. ОЗЕРЦКОГО и Н.И.ГУРЕВИЧ) </a:t>
            </a:r>
            <a:br>
              <a:rPr lang="ru-RU" sz="2400" b="1" dirty="0" smtClean="0"/>
            </a:br>
            <a:r>
              <a:rPr lang="en-US" sz="2400" b="1" dirty="0" smtClean="0"/>
              <a:t>5 </a:t>
            </a:r>
            <a:r>
              <a:rPr lang="ru-RU" sz="2400" b="1" dirty="0" smtClean="0"/>
              <a:t>подготовительная группа 2017-2018 год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43050"/>
          <a:ext cx="822960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1785950" cy="819168"/>
          </a:xfrm>
        </p:spPr>
        <p:txBody>
          <a:bodyPr>
            <a:noAutofit/>
          </a:bodyPr>
          <a:lstStyle/>
          <a:p>
            <a:pPr algn="ctr"/>
            <a:r>
              <a:rPr lang="ru-RU" sz="1100" dirty="0" smtClean="0"/>
              <a:t>Диагностика физического развития детей 2 младшей группы</a:t>
            </a:r>
            <a:br>
              <a:rPr lang="ru-RU" sz="1100" dirty="0" smtClean="0"/>
            </a:br>
            <a:r>
              <a:rPr lang="ru-RU" sz="1100" dirty="0" smtClean="0"/>
              <a:t> (1 группа)</a:t>
            </a:r>
            <a:br>
              <a:rPr lang="ru-RU" sz="1100" dirty="0" smtClean="0"/>
            </a:br>
            <a:r>
              <a:rPr lang="ru-RU" sz="1100" dirty="0" smtClean="0"/>
              <a:t>БЕГ 10 м.</a:t>
            </a:r>
            <a:endParaRPr lang="ru-RU" sz="1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548718" cy="7476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Диагностика физического развития детей 2 младшей группы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(1 группа)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-201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285860"/>
            <a:ext cx="192882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 физического развития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детей </a:t>
            </a:r>
            <a:r>
              <a:rPr lang="ru-RU" sz="1100" dirty="0">
                <a:latin typeface="+mj-lt"/>
                <a:ea typeface="+mj-ea"/>
                <a:cs typeface="+mj-cs"/>
              </a:rPr>
              <a:t>2 младшей группы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1100" dirty="0">
                <a:latin typeface="+mj-lt"/>
                <a:ea typeface="+mj-ea"/>
                <a:cs typeface="+mj-cs"/>
              </a:rPr>
              <a:t>1 группа)</a:t>
            </a:r>
            <a:br>
              <a:rPr lang="ru-RU" sz="1100" dirty="0">
                <a:latin typeface="+mj-lt"/>
                <a:ea typeface="+mj-ea"/>
                <a:cs typeface="+mj-cs"/>
              </a:rPr>
            </a:br>
            <a:r>
              <a:rPr lang="ru-RU" sz="1100" dirty="0">
                <a:latin typeface="+mj-lt"/>
                <a:ea typeface="+mj-ea"/>
                <a:cs typeface="+mj-cs"/>
              </a:rPr>
              <a:t>МЕТАНИЕ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330408"/>
              </p:ext>
            </p:extLst>
          </p:nvPr>
        </p:nvGraphicFramePr>
        <p:xfrm>
          <a:off x="500034" y="2357430"/>
          <a:ext cx="1785950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375737"/>
              </p:ext>
            </p:extLst>
          </p:nvPr>
        </p:nvGraphicFramePr>
        <p:xfrm>
          <a:off x="2500298" y="2285992"/>
          <a:ext cx="171451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572000" y="1285860"/>
            <a:ext cx="16430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Диагностика физического развития детей 2 младшей группы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 (1 группа)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ПРЫЖКИ В ДЛИНУ С МЕСТА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400029"/>
              </p:ext>
            </p:extLst>
          </p:nvPr>
        </p:nvGraphicFramePr>
        <p:xfrm>
          <a:off x="4500562" y="2500306"/>
          <a:ext cx="1714512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715140" y="1285860"/>
            <a:ext cx="197169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 физического </a:t>
            </a:r>
            <a:r>
              <a:rPr lang="ru-RU" sz="1100" dirty="0" smtClean="0">
                <a:latin typeface="+mj-lt"/>
                <a:ea typeface="+mj-ea"/>
                <a:cs typeface="+mj-cs"/>
              </a:rPr>
              <a:t>развития</a:t>
            </a: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1100" dirty="0">
                <a:latin typeface="+mj-lt"/>
                <a:ea typeface="+mj-ea"/>
                <a:cs typeface="+mj-cs"/>
              </a:rPr>
              <a:t>детей 2 младшей группы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1100" dirty="0">
                <a:latin typeface="+mj-lt"/>
                <a:ea typeface="+mj-ea"/>
                <a:cs typeface="+mj-cs"/>
              </a:rPr>
              <a:t>1 группа)</a:t>
            </a:r>
            <a:br>
              <a:rPr lang="ru-RU" sz="1100" dirty="0">
                <a:latin typeface="+mj-lt"/>
                <a:ea typeface="+mj-ea"/>
                <a:cs typeface="+mj-cs"/>
              </a:rPr>
            </a:br>
            <a:r>
              <a:rPr lang="ru-RU" sz="1100" dirty="0">
                <a:latin typeface="+mj-lt"/>
                <a:ea typeface="+mj-ea"/>
                <a:cs typeface="+mj-cs"/>
              </a:rPr>
              <a:t>ГИБКОСТЬ</a:t>
            </a:r>
          </a:p>
        </p:txBody>
      </p:sp>
      <p:graphicFrame>
        <p:nvGraphicFramePr>
          <p:cNvPr id="1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458512"/>
              </p:ext>
            </p:extLst>
          </p:nvPr>
        </p:nvGraphicFramePr>
        <p:xfrm>
          <a:off x="6786578" y="2357430"/>
          <a:ext cx="1795482" cy="2828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258204" cy="64294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Диагностика физического развития детей средней группы( 2 группа)</a:t>
            </a:r>
            <a:b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201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-201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г.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071546"/>
            <a:ext cx="192882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средней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группы( 2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00108"/>
            <a:ext cx="178595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</a:t>
            </a:r>
            <a:r>
              <a:rPr lang="ru-RU" sz="1400" dirty="0"/>
              <a:t> </a:t>
            </a:r>
            <a:r>
              <a:rPr lang="ru-RU" sz="1100" dirty="0">
                <a:latin typeface="+mj-lt"/>
                <a:ea typeface="+mj-ea"/>
                <a:cs typeface="+mj-cs"/>
              </a:rPr>
              <a:t>физического развития детей средней группы </a:t>
            </a:r>
            <a:r>
              <a:rPr lang="ru-RU" sz="110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1100" dirty="0">
                <a:latin typeface="+mj-lt"/>
                <a:ea typeface="+mj-ea"/>
                <a:cs typeface="+mj-cs"/>
              </a:rPr>
              <a:t>2 группа)</a:t>
            </a:r>
            <a:br>
              <a:rPr lang="ru-RU" sz="1100" dirty="0">
                <a:latin typeface="+mj-lt"/>
                <a:ea typeface="+mj-ea"/>
                <a:cs typeface="+mj-cs"/>
              </a:rPr>
            </a:br>
            <a:r>
              <a:rPr lang="ru-RU" sz="1100" dirty="0">
                <a:latin typeface="+mj-lt"/>
                <a:ea typeface="+mj-ea"/>
                <a:cs typeface="+mj-cs"/>
              </a:rPr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0951525"/>
              </p:ext>
            </p:extLst>
          </p:nvPr>
        </p:nvGraphicFramePr>
        <p:xfrm>
          <a:off x="571472" y="1857364"/>
          <a:ext cx="1428760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6339463"/>
              </p:ext>
            </p:extLst>
          </p:nvPr>
        </p:nvGraphicFramePr>
        <p:xfrm>
          <a:off x="3714744" y="2143116"/>
          <a:ext cx="1571636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5357818" y="857232"/>
            <a:ext cx="17145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Диагностика физического развития детей средней группы </a:t>
            </a:r>
            <a:endParaRPr lang="en-US" sz="11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(2 группа)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БРОСОК НАБИВНОГО МЯЧА (1 кг.)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5470"/>
              </p:ext>
            </p:extLst>
          </p:nvPr>
        </p:nvGraphicFramePr>
        <p:xfrm>
          <a:off x="5429256" y="2000240"/>
          <a:ext cx="157163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072330" y="857232"/>
            <a:ext cx="17145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средней группы </a:t>
            </a:r>
            <a:endParaRPr lang="en-US" sz="1100" dirty="0" smtClean="0"/>
          </a:p>
          <a:p>
            <a:pPr algn="ctr"/>
            <a:r>
              <a:rPr lang="ru-RU" sz="1100" dirty="0" smtClean="0"/>
              <a:t>(</a:t>
            </a:r>
            <a:r>
              <a:rPr lang="ru-RU" sz="1100" dirty="0"/>
              <a:t>2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998555"/>
              </p:ext>
            </p:extLst>
          </p:nvPr>
        </p:nvGraphicFramePr>
        <p:xfrm>
          <a:off x="7215206" y="2000240"/>
          <a:ext cx="164307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1785918" y="3357562"/>
            <a:ext cx="1857388" cy="1000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средней группы (2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495306"/>
              </p:ext>
            </p:extLst>
          </p:nvPr>
        </p:nvGraphicFramePr>
        <p:xfrm>
          <a:off x="2000232" y="4286256"/>
          <a:ext cx="178595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115328" cy="571504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Диагностика физического развития детей старшей группы (3 группа)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201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7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-201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8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1000108"/>
            <a:ext cx="157163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(3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 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000108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</a:t>
            </a:r>
            <a:r>
              <a:rPr lang="ru-RU" sz="1100" dirty="0" smtClean="0"/>
              <a:t>физического развития детей </a:t>
            </a:r>
            <a:r>
              <a:rPr lang="ru-RU" sz="1100" dirty="0"/>
              <a:t>старшей </a:t>
            </a:r>
            <a:r>
              <a:rPr lang="ru-RU" sz="1100" dirty="0" smtClean="0"/>
              <a:t>группы </a:t>
            </a:r>
            <a:r>
              <a:rPr lang="ru-RU" sz="1100" dirty="0"/>
              <a:t>(3 группа)</a:t>
            </a:r>
            <a:br>
              <a:rPr lang="ru-RU" sz="1100" dirty="0"/>
            </a:br>
            <a:r>
              <a:rPr lang="ru-RU" sz="1100" dirty="0"/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6199191"/>
              </p:ext>
            </p:extLst>
          </p:nvPr>
        </p:nvGraphicFramePr>
        <p:xfrm>
          <a:off x="285720" y="1928802"/>
          <a:ext cx="150019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67774"/>
              </p:ext>
            </p:extLst>
          </p:nvPr>
        </p:nvGraphicFramePr>
        <p:xfrm>
          <a:off x="2143108" y="1857364"/>
          <a:ext cx="142876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500562" y="1071546"/>
            <a:ext cx="192882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группы(3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8273581"/>
              </p:ext>
            </p:extLst>
          </p:nvPr>
        </p:nvGraphicFramePr>
        <p:xfrm>
          <a:off x="4786314" y="2000240"/>
          <a:ext cx="142876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715140" y="1071546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старшей группы </a:t>
            </a:r>
            <a:r>
              <a:rPr lang="ru-RU" sz="1100" dirty="0" smtClean="0"/>
              <a:t>(</a:t>
            </a:r>
            <a:r>
              <a:rPr lang="ru-RU" sz="1100" dirty="0"/>
              <a:t>3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348875"/>
              </p:ext>
            </p:extLst>
          </p:nvPr>
        </p:nvGraphicFramePr>
        <p:xfrm>
          <a:off x="6929454" y="1928802"/>
          <a:ext cx="1357322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3214678" y="3286124"/>
            <a:ext cx="17145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(3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5766134"/>
              </p:ext>
            </p:extLst>
          </p:nvPr>
        </p:nvGraphicFramePr>
        <p:xfrm>
          <a:off x="3357554" y="4429132"/>
          <a:ext cx="164307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696200" cy="68102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Диагностика физического развития детей старшей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подготовительной группы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(4 группа)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201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7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-201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8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г.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928670"/>
            <a:ext cx="185738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(4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928670"/>
            <a:ext cx="22145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</a:t>
            </a:r>
            <a:r>
              <a:rPr lang="ru-RU" sz="1100" dirty="0" smtClean="0"/>
              <a:t>физического развития детей </a:t>
            </a:r>
            <a:r>
              <a:rPr lang="ru-RU" sz="1100" dirty="0"/>
              <a:t>старшей </a:t>
            </a:r>
            <a:r>
              <a:rPr lang="ru-RU" sz="1100" dirty="0" smtClean="0"/>
              <a:t>группы </a:t>
            </a:r>
            <a:r>
              <a:rPr lang="ru-RU" sz="1100" dirty="0"/>
              <a:t>(4 группа)</a:t>
            </a:r>
            <a:br>
              <a:rPr lang="ru-RU" sz="1100" dirty="0"/>
            </a:br>
            <a:r>
              <a:rPr lang="ru-RU" sz="1100" dirty="0"/>
              <a:t>БЕГ 30м.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647648"/>
              </p:ext>
            </p:extLst>
          </p:nvPr>
        </p:nvGraphicFramePr>
        <p:xfrm>
          <a:off x="428596" y="1714488"/>
          <a:ext cx="1285884" cy="1757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708"/>
              </p:ext>
            </p:extLst>
          </p:nvPr>
        </p:nvGraphicFramePr>
        <p:xfrm>
          <a:off x="2428860" y="1714488"/>
          <a:ext cx="1500198" cy="186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286248" y="857232"/>
            <a:ext cx="18573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(4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 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586740"/>
              </p:ext>
            </p:extLst>
          </p:nvPr>
        </p:nvGraphicFramePr>
        <p:xfrm>
          <a:off x="4357686" y="1928802"/>
          <a:ext cx="1757346" cy="212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643702" y="928670"/>
            <a:ext cx="21192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старшей группы </a:t>
            </a:r>
            <a:endParaRPr lang="ru-RU" sz="1100" dirty="0" smtClean="0"/>
          </a:p>
          <a:p>
            <a:pPr algn="ctr"/>
            <a:r>
              <a:rPr lang="ru-RU" sz="1100" dirty="0" smtClean="0"/>
              <a:t>(</a:t>
            </a:r>
            <a:r>
              <a:rPr lang="ru-RU" sz="1100" dirty="0"/>
              <a:t>4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2397736"/>
              </p:ext>
            </p:extLst>
          </p:nvPr>
        </p:nvGraphicFramePr>
        <p:xfrm>
          <a:off x="7072330" y="1714488"/>
          <a:ext cx="1752616" cy="198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928662" y="3643314"/>
            <a:ext cx="1643074" cy="1000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(4 группа)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368931"/>
              </p:ext>
            </p:extLst>
          </p:nvPr>
        </p:nvGraphicFramePr>
        <p:xfrm>
          <a:off x="857224" y="4643446"/>
          <a:ext cx="1714512" cy="1982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557252" cy="57150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Диагностика физического развития детей подготовительной группы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 (5 группа)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2017-2018 г.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857232"/>
            <a:ext cx="1714512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подготовительной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группы (5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857232"/>
            <a:ext cx="17145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/>
              <a:t>Диагностика </a:t>
            </a:r>
            <a:r>
              <a:rPr lang="ru-RU" sz="1100" dirty="0"/>
              <a:t>физического </a:t>
            </a:r>
            <a:r>
              <a:rPr lang="ru-RU" sz="1100" dirty="0" smtClean="0"/>
              <a:t>развития детей </a:t>
            </a:r>
          </a:p>
          <a:p>
            <a:pPr algn="ctr"/>
            <a:r>
              <a:rPr lang="ru-RU" sz="1100" dirty="0" smtClean="0"/>
              <a:t>подготовительной </a:t>
            </a:r>
          </a:p>
          <a:p>
            <a:pPr algn="ctr"/>
            <a:r>
              <a:rPr lang="ru-RU" sz="1100" dirty="0" smtClean="0"/>
              <a:t>группы </a:t>
            </a:r>
            <a:r>
              <a:rPr lang="ru-RU" sz="1100" dirty="0"/>
              <a:t>(5 группа)</a:t>
            </a:r>
            <a:br>
              <a:rPr lang="ru-RU" sz="1100" dirty="0"/>
            </a:br>
            <a:r>
              <a:rPr lang="ru-RU" sz="1100" dirty="0"/>
              <a:t>БЕГ 30м.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854956"/>
              </p:ext>
            </p:extLst>
          </p:nvPr>
        </p:nvGraphicFramePr>
        <p:xfrm>
          <a:off x="285720" y="2071678"/>
          <a:ext cx="1571636" cy="2368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0737472"/>
              </p:ext>
            </p:extLst>
          </p:nvPr>
        </p:nvGraphicFramePr>
        <p:xfrm>
          <a:off x="2357422" y="2071678"/>
          <a:ext cx="1514492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000496" y="857232"/>
            <a:ext cx="1857388" cy="1181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подготовительной 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 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группа)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 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560333"/>
              </p:ext>
            </p:extLst>
          </p:nvPr>
        </p:nvGraphicFramePr>
        <p:xfrm>
          <a:off x="4000496" y="2143116"/>
          <a:ext cx="1685908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429388" y="857232"/>
            <a:ext cx="20002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</a:t>
            </a:r>
            <a:endParaRPr lang="ru-RU" sz="1100" dirty="0" smtClean="0"/>
          </a:p>
          <a:p>
            <a:pPr algn="ctr"/>
            <a:r>
              <a:rPr lang="ru-RU" sz="1100" dirty="0" smtClean="0"/>
              <a:t>детей </a:t>
            </a:r>
            <a:r>
              <a:rPr lang="ru-RU" sz="1100" dirty="0"/>
              <a:t>подготовительной </a:t>
            </a:r>
            <a:endParaRPr lang="ru-RU" sz="1100" dirty="0" smtClean="0"/>
          </a:p>
          <a:p>
            <a:pPr algn="ctr"/>
            <a:r>
              <a:rPr lang="ru-RU" sz="1100" dirty="0" smtClean="0"/>
              <a:t>Группы</a:t>
            </a:r>
          </a:p>
          <a:p>
            <a:pPr algn="ctr"/>
            <a:r>
              <a:rPr lang="ru-RU" sz="1100" dirty="0" smtClean="0"/>
              <a:t> </a:t>
            </a:r>
            <a:r>
              <a:rPr lang="ru-RU" sz="1100" dirty="0"/>
              <a:t>(5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8040175"/>
              </p:ext>
            </p:extLst>
          </p:nvPr>
        </p:nvGraphicFramePr>
        <p:xfrm>
          <a:off x="7000892" y="2143116"/>
          <a:ext cx="1357322" cy="2500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5286380" y="3500438"/>
            <a:ext cx="1757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подготовительной группы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(5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9461278"/>
              </p:ext>
            </p:extLst>
          </p:nvPr>
        </p:nvGraphicFramePr>
        <p:xfrm>
          <a:off x="5286380" y="4643422"/>
          <a:ext cx="1757346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291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ФГБДОУ «Центр развития ребенка – детский сад № 1387» УДПРФ  Диагностика физического развития детей 2017 – 2018 уч.г. выполнила инструктор по физической культуре Фомичева Олеся Юрьевна  </vt:lpstr>
      <vt:lpstr>Литература</vt:lpstr>
      <vt:lpstr>ДИАГНОСТИКА ДВИГАТЕЛЬНОГО РАЗВИТИЯ НА ЗАНЯТИЯХ ПО ФИТБОЛУ (МЕТОДИКА Н.О. ОЗЕРЦКОГО и Н.И.ГУРЕВИЧ)  3 старшая группа 2017-2018 год </vt:lpstr>
      <vt:lpstr>          ДИАГНОСТИКА ДВИГАТЕЛЬНОГО РАЗВИТИЯ НА ЗАНЯТИЯХ ПО ФИТБОЛУ (МЕТОДИКА Н.О. ОЗЕРЦКОГО и Н.И.ГУРЕВИЧ)  5 подготовительная группа 2017-2018 год          </vt:lpstr>
      <vt:lpstr>Диагностика физического развития детей 2 младшей группы  (1 группа) БЕГ 10 м.</vt:lpstr>
      <vt:lpstr>Диагностика физического развития детей средней группы( 2 группа) 2017-2018г.</vt:lpstr>
      <vt:lpstr>  Диагностика физического развития детей старшей группы (3 группа) 2017-2018 г. </vt:lpstr>
      <vt:lpstr>Диагностика физического развития детей старшей-подготовительной группы (4 группа) 2017-2018 г.</vt:lpstr>
      <vt:lpstr>Диагностика физического развития детей подготовительной группы  (5 группа) 2017-2018 г.</vt:lpstr>
    </vt:vector>
  </TitlesOfParts>
  <Company>ГБОУ Школа 424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Windows User</cp:lastModifiedBy>
  <cp:revision>20</cp:revision>
  <dcterms:created xsi:type="dcterms:W3CDTF">2018-05-03T05:20:24Z</dcterms:created>
  <dcterms:modified xsi:type="dcterms:W3CDTF">2022-11-07T09:53:58Z</dcterms:modified>
</cp:coreProperties>
</file>